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6"/>
  </p:notesMasterIdLst>
  <p:handoutMasterIdLst>
    <p:handoutMasterId r:id="rId27"/>
  </p:handoutMasterIdLst>
  <p:sldIdLst>
    <p:sldId id="256" r:id="rId4"/>
    <p:sldId id="352" r:id="rId5"/>
    <p:sldId id="353" r:id="rId6"/>
    <p:sldId id="369" r:id="rId7"/>
    <p:sldId id="331" r:id="rId8"/>
    <p:sldId id="264" r:id="rId9"/>
    <p:sldId id="262" r:id="rId10"/>
    <p:sldId id="279" r:id="rId11"/>
    <p:sldId id="335" r:id="rId12"/>
    <p:sldId id="359" r:id="rId13"/>
    <p:sldId id="360" r:id="rId14"/>
    <p:sldId id="355" r:id="rId15"/>
    <p:sldId id="361" r:id="rId16"/>
    <p:sldId id="362" r:id="rId17"/>
    <p:sldId id="368" r:id="rId18"/>
    <p:sldId id="357" r:id="rId19"/>
    <p:sldId id="292" r:id="rId20"/>
    <p:sldId id="356" r:id="rId21"/>
    <p:sldId id="319" r:id="rId22"/>
    <p:sldId id="348" r:id="rId23"/>
    <p:sldId id="322" r:id="rId24"/>
    <p:sldId id="367" r:id="rId2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20" clrIdx="0"/>
  <p:cmAuthor id="1" name="Chris Barrett" initials="CB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990033"/>
    <a:srgbClr val="FF66FF"/>
    <a:srgbClr val="FF6666"/>
    <a:srgbClr val="B00E04"/>
    <a:srgbClr val="9F0E04"/>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4" autoAdjust="0"/>
    <p:restoredTop sz="83205" autoAdjust="0"/>
  </p:normalViewPr>
  <p:slideViewPr>
    <p:cSldViewPr>
      <p:cViewPr varScale="1">
        <p:scale>
          <a:sx n="54" d="100"/>
          <a:sy n="54" d="100"/>
        </p:scale>
        <p:origin x="-97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GERT\Desktop\Cornell\Fetschrift\Micronutrient%20Org%20Deficiency%20Late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408388855239248"/>
          <c:y val="3.2320571730374892E-2"/>
          <c:w val="0.81316373914799112"/>
          <c:h val="0.80977849566194426"/>
        </c:manualLayout>
      </c:layout>
      <c:scatterChart>
        <c:scatterStyle val="lineMarker"/>
        <c:varyColors val="0"/>
        <c:ser>
          <c:idx val="2"/>
          <c:order val="0"/>
          <c:tx>
            <c:v>Anaemia (Iron/Zinc)</c:v>
          </c:tx>
          <c:spPr>
            <a:ln w="47625">
              <a:noFill/>
            </a:ln>
          </c:spPr>
          <c:marker>
            <c:symbol val="triangle"/>
            <c:size val="2"/>
          </c:marker>
          <c:trendline>
            <c:spPr>
              <a:ln w="19050" cmpd="sng">
                <a:solidFill>
                  <a:srgbClr val="FF0000"/>
                </a:solidFill>
              </a:ln>
            </c:spPr>
            <c:trendlineType val="log"/>
            <c:dispRSqr val="0"/>
            <c:dispEq val="0"/>
          </c:trendline>
          <c:xVal>
            <c:numRef>
              <c:f>Sheet1!$B$7:$B$199</c:f>
              <c:numCache>
                <c:formatCode>0.0</c:formatCode>
                <c:ptCount val="185"/>
                <c:pt idx="1">
                  <c:v>1115.4939161021757</c:v>
                </c:pt>
                <c:pt idx="2">
                  <c:v>1727.3332508825058</c:v>
                </c:pt>
                <c:pt idx="3">
                  <c:v>17334.275670002535</c:v>
                </c:pt>
                <c:pt idx="4">
                  <c:v>655.62949462636379</c:v>
                </c:pt>
                <c:pt idx="5">
                  <c:v>10144.413138111635</c:v>
                </c:pt>
                <c:pt idx="6">
                  <c:v>7701.3585347797789</c:v>
                </c:pt>
                <c:pt idx="7">
                  <c:v>621.42482631894711</c:v>
                </c:pt>
                <c:pt idx="8">
                  <c:v>21708.037255559808</c:v>
                </c:pt>
                <c:pt idx="9">
                  <c:v>23974.183069069648</c:v>
                </c:pt>
                <c:pt idx="10">
                  <c:v>655.09743260258597</c:v>
                </c:pt>
                <c:pt idx="11">
                  <c:v>21250.581846392553</c:v>
                </c:pt>
                <c:pt idx="12">
                  <c:v>11927.90437885708</c:v>
                </c:pt>
                <c:pt idx="13">
                  <c:v>355.97343412050435</c:v>
                </c:pt>
                <c:pt idx="14">
                  <c:v>9576.8930274336617</c:v>
                </c:pt>
                <c:pt idx="15">
                  <c:v>1273.0491239487046</c:v>
                </c:pt>
                <c:pt idx="16">
                  <c:v>22697.012303303494</c:v>
                </c:pt>
                <c:pt idx="17">
                  <c:v>3486.1643181075169</c:v>
                </c:pt>
                <c:pt idx="18">
                  <c:v>339.47302569331862</c:v>
                </c:pt>
                <c:pt idx="19">
                  <c:v>778.16644542427025</c:v>
                </c:pt>
                <c:pt idx="20">
                  <c:v>988.5332917367449</c:v>
                </c:pt>
                <c:pt idx="21">
                  <c:v>1435.9576858009696</c:v>
                </c:pt>
                <c:pt idx="22">
                  <c:v>3208.7700409464942</c:v>
                </c:pt>
                <c:pt idx="23">
                  <c:v>3694.4626683280476</c:v>
                </c:pt>
                <c:pt idx="24">
                  <c:v>18086.60407251765</c:v>
                </c:pt>
                <c:pt idx="25">
                  <c:v>1579.3482395579799</c:v>
                </c:pt>
                <c:pt idx="26">
                  <c:v>224.92864708940937</c:v>
                </c:pt>
                <c:pt idx="27">
                  <c:v>130.42384846232511</c:v>
                </c:pt>
                <c:pt idx="28">
                  <c:v>298.9503625029252</c:v>
                </c:pt>
                <c:pt idx="29">
                  <c:v>583.09485918194264</c:v>
                </c:pt>
                <c:pt idx="30">
                  <c:v>23559.503689759153</c:v>
                </c:pt>
                <c:pt idx="31">
                  <c:v>1218.7960306795621</c:v>
                </c:pt>
                <c:pt idx="32">
                  <c:v>251.32540894948193</c:v>
                </c:pt>
                <c:pt idx="33">
                  <c:v>166.85134525466518</c:v>
                </c:pt>
                <c:pt idx="34">
                  <c:v>5133.077311162845</c:v>
                </c:pt>
                <c:pt idx="35">
                  <c:v>949.17806208299191</c:v>
                </c:pt>
                <c:pt idx="36">
                  <c:v>2503.54949201304</c:v>
                </c:pt>
                <c:pt idx="37">
                  <c:v>382.16032122441521</c:v>
                </c:pt>
                <c:pt idx="38">
                  <c:v>1029.9745845216119</c:v>
                </c:pt>
                <c:pt idx="39">
                  <c:v>4058.0445738417047</c:v>
                </c:pt>
                <c:pt idx="40">
                  <c:v>645.76568165011747</c:v>
                </c:pt>
                <c:pt idx="41">
                  <c:v>4861.6775099465985</c:v>
                </c:pt>
                <c:pt idx="42">
                  <c:v>2744.1244787409628</c:v>
                </c:pt>
                <c:pt idx="43">
                  <c:v>13421.655415568401</c:v>
                </c:pt>
                <c:pt idx="44">
                  <c:v>5724.8248612014613</c:v>
                </c:pt>
                <c:pt idx="45">
                  <c:v>91.701082599519296</c:v>
                </c:pt>
                <c:pt idx="46">
                  <c:v>29980.155472954604</c:v>
                </c:pt>
                <c:pt idx="47">
                  <c:v>762.54084228448619</c:v>
                </c:pt>
                <c:pt idx="48">
                  <c:v>4656.5512300499568</c:v>
                </c:pt>
                <c:pt idx="49">
                  <c:v>2769.8823219872975</c:v>
                </c:pt>
                <c:pt idx="50">
                  <c:v>1462.3202101726695</c:v>
                </c:pt>
                <c:pt idx="51">
                  <c:v>1509.5810200876842</c:v>
                </c:pt>
                <c:pt idx="52">
                  <c:v>2204.1620784339921</c:v>
                </c:pt>
                <c:pt idx="53">
                  <c:v>2398.4932954697579</c:v>
                </c:pt>
                <c:pt idx="54">
                  <c:v>179.31160493794971</c:v>
                </c:pt>
                <c:pt idx="55">
                  <c:v>4143.9302686540905</c:v>
                </c:pt>
                <c:pt idx="56">
                  <c:v>123.88690666545753</c:v>
                </c:pt>
                <c:pt idx="57">
                  <c:v>2074.9288095605302</c:v>
                </c:pt>
                <c:pt idx="58">
                  <c:v>23529.538458378953</c:v>
                </c:pt>
                <c:pt idx="59">
                  <c:v>21774.944729266364</c:v>
                </c:pt>
                <c:pt idx="60">
                  <c:v>4135.2540603347634</c:v>
                </c:pt>
                <c:pt idx="61">
                  <c:v>637.10427126204593</c:v>
                </c:pt>
                <c:pt idx="62">
                  <c:v>691.99770519198455</c:v>
                </c:pt>
                <c:pt idx="63">
                  <c:v>22945.708850150691</c:v>
                </c:pt>
                <c:pt idx="64">
                  <c:v>264.69269877701703</c:v>
                </c:pt>
                <c:pt idx="65">
                  <c:v>11396.232616202407</c:v>
                </c:pt>
                <c:pt idx="66">
                  <c:v>5149.1473618097589</c:v>
                </c:pt>
                <c:pt idx="67">
                  <c:v>1721.7289801539575</c:v>
                </c:pt>
                <c:pt idx="68">
                  <c:v>342.47851954307919</c:v>
                </c:pt>
                <c:pt idx="69">
                  <c:v>169.20960278392837</c:v>
                </c:pt>
                <c:pt idx="70">
                  <c:v>957.28097545326114</c:v>
                </c:pt>
                <c:pt idx="71">
                  <c:v>427.18627698532379</c:v>
                </c:pt>
                <c:pt idx="72">
                  <c:v>1139.5191555791178</c:v>
                </c:pt>
                <c:pt idx="73">
                  <c:v>4542.7207200800303</c:v>
                </c:pt>
                <c:pt idx="74">
                  <c:v>30928.675641685204</c:v>
                </c:pt>
                <c:pt idx="75">
                  <c:v>455.44377318325513</c:v>
                </c:pt>
                <c:pt idx="76">
                  <c:v>789.80588010320935</c:v>
                </c:pt>
                <c:pt idx="77">
                  <c:v>1536.7151927336456</c:v>
                </c:pt>
                <c:pt idx="78">
                  <c:v>1086.3802890813915</c:v>
                </c:pt>
                <c:pt idx="79">
                  <c:v>25610.441102352546</c:v>
                </c:pt>
                <c:pt idx="80">
                  <c:v>19859.302147082522</c:v>
                </c:pt>
                <c:pt idx="81">
                  <c:v>19388.278750800535</c:v>
                </c:pt>
                <c:pt idx="82">
                  <c:v>3479.0567543913708</c:v>
                </c:pt>
                <c:pt idx="83">
                  <c:v>37291.706158044806</c:v>
                </c:pt>
                <c:pt idx="84">
                  <c:v>1764.4137813702255</c:v>
                </c:pt>
                <c:pt idx="85">
                  <c:v>1229.0009584450054</c:v>
                </c:pt>
                <c:pt idx="86">
                  <c:v>406.11570553351066</c:v>
                </c:pt>
                <c:pt idx="87">
                  <c:v>824.27184215178283</c:v>
                </c:pt>
                <c:pt idx="88">
                  <c:v>19786.695037786554</c:v>
                </c:pt>
                <c:pt idx="89">
                  <c:v>279.62027499226787</c:v>
                </c:pt>
                <c:pt idx="90">
                  <c:v>321.28948405848172</c:v>
                </c:pt>
                <c:pt idx="91">
                  <c:v>3300.9346563048607</c:v>
                </c:pt>
                <c:pt idx="92">
                  <c:v>5334.8802435739835</c:v>
                </c:pt>
                <c:pt idx="93">
                  <c:v>415.46721571168661</c:v>
                </c:pt>
                <c:pt idx="94">
                  <c:v>182.94277345524918</c:v>
                </c:pt>
                <c:pt idx="95">
                  <c:v>6548.5682738871601</c:v>
                </c:pt>
                <c:pt idx="96">
                  <c:v>3267.3474426323946</c:v>
                </c:pt>
                <c:pt idx="97">
                  <c:v>46453.245778644916</c:v>
                </c:pt>
                <c:pt idx="98">
                  <c:v>246.28264096587367</c:v>
                </c:pt>
                <c:pt idx="99">
                  <c:v>153.9996380907447</c:v>
                </c:pt>
                <c:pt idx="100">
                  <c:v>4004.5571912747491</c:v>
                </c:pt>
                <c:pt idx="101">
                  <c:v>2289.0874024652576</c:v>
                </c:pt>
                <c:pt idx="102">
                  <c:v>236.09611014733315</c:v>
                </c:pt>
                <c:pt idx="103">
                  <c:v>10377.037318248616</c:v>
                </c:pt>
                <c:pt idx="104">
                  <c:v>2126.8328715446601</c:v>
                </c:pt>
                <c:pt idx="105">
                  <c:v>477.69870452112724</c:v>
                </c:pt>
                <c:pt idx="106">
                  <c:v>3861.0385424077667</c:v>
                </c:pt>
                <c:pt idx="107">
                  <c:v>5597.4413401419006</c:v>
                </c:pt>
                <c:pt idx="108">
                  <c:v>2170.960838111263</c:v>
                </c:pt>
                <c:pt idx="109">
                  <c:v>82537.446469444607</c:v>
                </c:pt>
                <c:pt idx="110">
                  <c:v>474.20603366218575</c:v>
                </c:pt>
                <c:pt idx="111">
                  <c:v>1610.4156381913492</c:v>
                </c:pt>
                <c:pt idx="112">
                  <c:v>1275.88034551999</c:v>
                </c:pt>
                <c:pt idx="113">
                  <c:v>235.83830608830863</c:v>
                </c:pt>
                <c:pt idx="114">
                  <c:v>2059.3756132762778</c:v>
                </c:pt>
                <c:pt idx="115">
                  <c:v>236.98284428664536</c:v>
                </c:pt>
                <c:pt idx="116">
                  <c:v>24179.731407438598</c:v>
                </c:pt>
                <c:pt idx="117">
                  <c:v>13379.440827387774</c:v>
                </c:pt>
                <c:pt idx="118">
                  <c:v>1001.2564419097761</c:v>
                </c:pt>
                <c:pt idx="119">
                  <c:v>163.640109769687</c:v>
                </c:pt>
                <c:pt idx="120">
                  <c:v>374.2242385154197</c:v>
                </c:pt>
                <c:pt idx="121">
                  <c:v>37472.671674319601</c:v>
                </c:pt>
                <c:pt idx="122">
                  <c:v>9061.6024602897342</c:v>
                </c:pt>
                <c:pt idx="123">
                  <c:v>514.15796047880872</c:v>
                </c:pt>
                <c:pt idx="124">
                  <c:v>3803.9984129956279</c:v>
                </c:pt>
                <c:pt idx="125">
                  <c:v>654.61985698252215</c:v>
                </c:pt>
                <c:pt idx="126">
                  <c:v>1531.8889015658742</c:v>
                </c:pt>
                <c:pt idx="127">
                  <c:v>2049.6240903114485</c:v>
                </c:pt>
                <c:pt idx="128">
                  <c:v>1043.4561026962785</c:v>
                </c:pt>
                <c:pt idx="129">
                  <c:v>4454.0802196318955</c:v>
                </c:pt>
                <c:pt idx="130">
                  <c:v>11470.897921103837</c:v>
                </c:pt>
                <c:pt idx="131">
                  <c:v>29914.264776665957</c:v>
                </c:pt>
                <c:pt idx="132">
                  <c:v>354.00166803161954</c:v>
                </c:pt>
                <c:pt idx="133">
                  <c:v>1650.9684210345324</c:v>
                </c:pt>
                <c:pt idx="134">
                  <c:v>1775.1412907960209</c:v>
                </c:pt>
                <c:pt idx="135">
                  <c:v>206.64907132382316</c:v>
                </c:pt>
                <c:pt idx="136">
                  <c:v>9146.4727392203167</c:v>
                </c:pt>
                <c:pt idx="137">
                  <c:v>4870.7396888487065</c:v>
                </c:pt>
                <c:pt idx="138">
                  <c:v>3683.5779186125324</c:v>
                </c:pt>
                <c:pt idx="139">
                  <c:v>1372.7363925190703</c:v>
                </c:pt>
                <c:pt idx="140">
                  <c:v>28696.19349678326</c:v>
                </c:pt>
                <c:pt idx="141">
                  <c:v>550.17144715294648</c:v>
                </c:pt>
                <c:pt idx="142">
                  <c:v>9354.4679242155926</c:v>
                </c:pt>
                <c:pt idx="143">
                  <c:v>474.52415775888375</c:v>
                </c:pt>
                <c:pt idx="144">
                  <c:v>809.27507943042963</c:v>
                </c:pt>
                <c:pt idx="145">
                  <c:v>7578.8289461916129</c:v>
                </c:pt>
                <c:pt idx="146">
                  <c:v>153.60176991034686</c:v>
                </c:pt>
                <c:pt idx="147">
                  <c:v>23814.556614022691</c:v>
                </c:pt>
                <c:pt idx="148">
                  <c:v>5330.4016218874895</c:v>
                </c:pt>
                <c:pt idx="149">
                  <c:v>10045.360076644314</c:v>
                </c:pt>
                <c:pt idx="150">
                  <c:v>1055.2103557133435</c:v>
                </c:pt>
                <c:pt idx="151">
                  <c:v>3019.9463672175821</c:v>
                </c:pt>
                <c:pt idx="152">
                  <c:v>14413.788872415951</c:v>
                </c:pt>
                <c:pt idx="153">
                  <c:v>854.92672515526408</c:v>
                </c:pt>
                <c:pt idx="154">
                  <c:v>356.495270299541</c:v>
                </c:pt>
                <c:pt idx="155">
                  <c:v>1911.7753170055878</c:v>
                </c:pt>
                <c:pt idx="156">
                  <c:v>1433.1753891771355</c:v>
                </c:pt>
                <c:pt idx="157">
                  <c:v>27869.377603201607</c:v>
                </c:pt>
                <c:pt idx="158">
                  <c:v>35639.478857550101</c:v>
                </c:pt>
                <c:pt idx="159">
                  <c:v>1180.4806898260283</c:v>
                </c:pt>
                <c:pt idx="160">
                  <c:v>139.10914155899619</c:v>
                </c:pt>
                <c:pt idx="161">
                  <c:v>1968.5369910020293</c:v>
                </c:pt>
                <c:pt idx="162">
                  <c:v>1747.8842650517854</c:v>
                </c:pt>
                <c:pt idx="163">
                  <c:v>370.4376248411113</c:v>
                </c:pt>
                <c:pt idx="164">
                  <c:v>266.0464528582005</c:v>
                </c:pt>
                <c:pt idx="165">
                  <c:v>1925.4737393980713</c:v>
                </c:pt>
                <c:pt idx="166">
                  <c:v>6430.9497849715808</c:v>
                </c:pt>
                <c:pt idx="167">
                  <c:v>2245.3350590283453</c:v>
                </c:pt>
                <c:pt idx="168">
                  <c:v>4219.5443370666489</c:v>
                </c:pt>
                <c:pt idx="169">
                  <c:v>645.27710146967638</c:v>
                </c:pt>
                <c:pt idx="170">
                  <c:v>1458.9496250347574</c:v>
                </c:pt>
                <c:pt idx="171">
                  <c:v>255.12185784619658</c:v>
                </c:pt>
                <c:pt idx="172">
                  <c:v>635.70896815850392</c:v>
                </c:pt>
                <c:pt idx="173">
                  <c:v>34476.285423019486</c:v>
                </c:pt>
                <c:pt idx="174">
                  <c:v>25057.613530497005</c:v>
                </c:pt>
                <c:pt idx="175">
                  <c:v>308.14409232575298</c:v>
                </c:pt>
                <c:pt idx="176">
                  <c:v>35081.923084361508</c:v>
                </c:pt>
                <c:pt idx="177">
                  <c:v>6872.7336858242816</c:v>
                </c:pt>
                <c:pt idx="178">
                  <c:v>558.22114397778694</c:v>
                </c:pt>
                <c:pt idx="179">
                  <c:v>1469.8888621448732</c:v>
                </c:pt>
                <c:pt idx="180">
                  <c:v>4799.6460179995383</c:v>
                </c:pt>
                <c:pt idx="181">
                  <c:v>401.54780212788745</c:v>
                </c:pt>
                <c:pt idx="182">
                  <c:v>549.93990167200548</c:v>
                </c:pt>
                <c:pt idx="183">
                  <c:v>322.10255120017871</c:v>
                </c:pt>
                <c:pt idx="184">
                  <c:v>535.04029143289415</c:v>
                </c:pt>
              </c:numCache>
            </c:numRef>
          </c:xVal>
          <c:yVal>
            <c:numRef>
              <c:f>Sheet1!$C$7:$C$199</c:f>
              <c:numCache>
                <c:formatCode>0.0</c:formatCode>
                <c:ptCount val="185"/>
                <c:pt idx="0">
                  <c:v>37.9</c:v>
                </c:pt>
                <c:pt idx="1">
                  <c:v>31</c:v>
                </c:pt>
                <c:pt idx="2">
                  <c:v>42.5</c:v>
                </c:pt>
                <c:pt idx="3">
                  <c:v>12</c:v>
                </c:pt>
                <c:pt idx="4">
                  <c:v>29.7</c:v>
                </c:pt>
                <c:pt idx="5">
                  <c:v>49.4</c:v>
                </c:pt>
                <c:pt idx="6">
                  <c:v>18.100000000000001</c:v>
                </c:pt>
                <c:pt idx="7">
                  <c:v>23.9</c:v>
                </c:pt>
                <c:pt idx="8">
                  <c:v>8</c:v>
                </c:pt>
                <c:pt idx="9">
                  <c:v>10.5</c:v>
                </c:pt>
                <c:pt idx="10">
                  <c:v>31.8</c:v>
                </c:pt>
                <c:pt idx="11">
                  <c:v>21.9</c:v>
                </c:pt>
                <c:pt idx="12">
                  <c:v>24.7</c:v>
                </c:pt>
                <c:pt idx="13">
                  <c:v>47</c:v>
                </c:pt>
                <c:pt idx="14">
                  <c:v>17.100000000000001</c:v>
                </c:pt>
                <c:pt idx="15">
                  <c:v>27.4</c:v>
                </c:pt>
                <c:pt idx="16">
                  <c:v>8.6999999999999993</c:v>
                </c:pt>
                <c:pt idx="17">
                  <c:v>35.9</c:v>
                </c:pt>
                <c:pt idx="18">
                  <c:v>81.900000000000006</c:v>
                </c:pt>
                <c:pt idx="19">
                  <c:v>80.599999999999994</c:v>
                </c:pt>
                <c:pt idx="20">
                  <c:v>51.6</c:v>
                </c:pt>
                <c:pt idx="21">
                  <c:v>26.8</c:v>
                </c:pt>
                <c:pt idx="22">
                  <c:v>38</c:v>
                </c:pt>
                <c:pt idx="23">
                  <c:v>54.9</c:v>
                </c:pt>
                <c:pt idx="24">
                  <c:v>24.2</c:v>
                </c:pt>
                <c:pt idx="25">
                  <c:v>26.7</c:v>
                </c:pt>
                <c:pt idx="26">
                  <c:v>91.5</c:v>
                </c:pt>
                <c:pt idx="27">
                  <c:v>56</c:v>
                </c:pt>
                <c:pt idx="28">
                  <c:v>63.4</c:v>
                </c:pt>
                <c:pt idx="29">
                  <c:v>68.3</c:v>
                </c:pt>
                <c:pt idx="30">
                  <c:v>7.6</c:v>
                </c:pt>
                <c:pt idx="31">
                  <c:v>39.700000000000003</c:v>
                </c:pt>
                <c:pt idx="32">
                  <c:v>84.2</c:v>
                </c:pt>
                <c:pt idx="33">
                  <c:v>71.099999999999994</c:v>
                </c:pt>
                <c:pt idx="34">
                  <c:v>24.4</c:v>
                </c:pt>
                <c:pt idx="35">
                  <c:v>20</c:v>
                </c:pt>
                <c:pt idx="36">
                  <c:v>27.7</c:v>
                </c:pt>
                <c:pt idx="37">
                  <c:v>65.400000000000006</c:v>
                </c:pt>
                <c:pt idx="38">
                  <c:v>66.400000000000006</c:v>
                </c:pt>
                <c:pt idx="39">
                  <c:v>20.9</c:v>
                </c:pt>
                <c:pt idx="40">
                  <c:v>69</c:v>
                </c:pt>
                <c:pt idx="41">
                  <c:v>23.4</c:v>
                </c:pt>
                <c:pt idx="42">
                  <c:v>26.7</c:v>
                </c:pt>
                <c:pt idx="43">
                  <c:v>18.600000000000001</c:v>
                </c:pt>
                <c:pt idx="44">
                  <c:v>18.399999999999999</c:v>
                </c:pt>
                <c:pt idx="45">
                  <c:v>70.599999999999994</c:v>
                </c:pt>
                <c:pt idx="46">
                  <c:v>9</c:v>
                </c:pt>
                <c:pt idx="47">
                  <c:v>65.8</c:v>
                </c:pt>
                <c:pt idx="48">
                  <c:v>34.4</c:v>
                </c:pt>
                <c:pt idx="49">
                  <c:v>34.6</c:v>
                </c:pt>
                <c:pt idx="50">
                  <c:v>37.9</c:v>
                </c:pt>
                <c:pt idx="51">
                  <c:v>29.9</c:v>
                </c:pt>
                <c:pt idx="52">
                  <c:v>18.399999999999999</c:v>
                </c:pt>
                <c:pt idx="53">
                  <c:v>40.799999999999997</c:v>
                </c:pt>
                <c:pt idx="54">
                  <c:v>69.599999999999994</c:v>
                </c:pt>
                <c:pt idx="55">
                  <c:v>23.4</c:v>
                </c:pt>
                <c:pt idx="56">
                  <c:v>75.2</c:v>
                </c:pt>
                <c:pt idx="57">
                  <c:v>39.1</c:v>
                </c:pt>
                <c:pt idx="58">
                  <c:v>11.5</c:v>
                </c:pt>
                <c:pt idx="59">
                  <c:v>8.3000000000000007</c:v>
                </c:pt>
                <c:pt idx="60">
                  <c:v>44.5</c:v>
                </c:pt>
                <c:pt idx="61">
                  <c:v>79.400000000000006</c:v>
                </c:pt>
                <c:pt idx="62">
                  <c:v>40.6</c:v>
                </c:pt>
                <c:pt idx="63">
                  <c:v>7.8</c:v>
                </c:pt>
                <c:pt idx="64">
                  <c:v>76.099999999999994</c:v>
                </c:pt>
                <c:pt idx="65">
                  <c:v>12.1</c:v>
                </c:pt>
                <c:pt idx="66">
                  <c:v>32</c:v>
                </c:pt>
                <c:pt idx="67">
                  <c:v>38.1</c:v>
                </c:pt>
                <c:pt idx="68">
                  <c:v>79</c:v>
                </c:pt>
                <c:pt idx="69">
                  <c:v>74.900000000000006</c:v>
                </c:pt>
                <c:pt idx="70">
                  <c:v>47.9</c:v>
                </c:pt>
                <c:pt idx="71">
                  <c:v>65.3</c:v>
                </c:pt>
                <c:pt idx="72">
                  <c:v>29.9</c:v>
                </c:pt>
                <c:pt idx="73">
                  <c:v>18.8</c:v>
                </c:pt>
                <c:pt idx="74">
                  <c:v>7.8</c:v>
                </c:pt>
                <c:pt idx="75">
                  <c:v>74.3</c:v>
                </c:pt>
                <c:pt idx="76">
                  <c:v>44.5</c:v>
                </c:pt>
                <c:pt idx="77">
                  <c:v>35</c:v>
                </c:pt>
                <c:pt idx="78">
                  <c:v>55.9</c:v>
                </c:pt>
                <c:pt idx="79">
                  <c:v>10.3</c:v>
                </c:pt>
                <c:pt idx="80">
                  <c:v>11.8</c:v>
                </c:pt>
                <c:pt idx="81">
                  <c:v>10.9</c:v>
                </c:pt>
                <c:pt idx="82">
                  <c:v>48.2</c:v>
                </c:pt>
                <c:pt idx="83">
                  <c:v>10.6</c:v>
                </c:pt>
                <c:pt idx="84">
                  <c:v>28.3</c:v>
                </c:pt>
                <c:pt idx="85">
                  <c:v>36.299999999999997</c:v>
                </c:pt>
                <c:pt idx="86">
                  <c:v>69</c:v>
                </c:pt>
                <c:pt idx="87">
                  <c:v>41.9</c:v>
                </c:pt>
                <c:pt idx="88">
                  <c:v>32.4</c:v>
                </c:pt>
                <c:pt idx="89">
                  <c:v>49.8</c:v>
                </c:pt>
                <c:pt idx="90">
                  <c:v>48.2</c:v>
                </c:pt>
                <c:pt idx="91">
                  <c:v>26.7</c:v>
                </c:pt>
                <c:pt idx="92">
                  <c:v>28.3</c:v>
                </c:pt>
                <c:pt idx="93">
                  <c:v>48.6</c:v>
                </c:pt>
                <c:pt idx="94">
                  <c:v>86.7</c:v>
                </c:pt>
                <c:pt idx="95">
                  <c:v>33.9</c:v>
                </c:pt>
                <c:pt idx="96">
                  <c:v>23.8</c:v>
                </c:pt>
                <c:pt idx="97">
                  <c:v>9.4</c:v>
                </c:pt>
                <c:pt idx="98">
                  <c:v>68.3</c:v>
                </c:pt>
                <c:pt idx="99">
                  <c:v>73.2</c:v>
                </c:pt>
                <c:pt idx="100">
                  <c:v>32.4</c:v>
                </c:pt>
                <c:pt idx="101">
                  <c:v>81.5</c:v>
                </c:pt>
                <c:pt idx="102">
                  <c:v>82.8</c:v>
                </c:pt>
                <c:pt idx="103">
                  <c:v>16.3</c:v>
                </c:pt>
                <c:pt idx="104">
                  <c:v>30</c:v>
                </c:pt>
                <c:pt idx="105">
                  <c:v>68.2</c:v>
                </c:pt>
                <c:pt idx="106">
                  <c:v>16.8</c:v>
                </c:pt>
                <c:pt idx="107">
                  <c:v>29.4</c:v>
                </c:pt>
                <c:pt idx="108">
                  <c:v>18.7</c:v>
                </c:pt>
                <c:pt idx="109">
                  <c:v>5</c:v>
                </c:pt>
                <c:pt idx="110">
                  <c:v>21.4</c:v>
                </c:pt>
                <c:pt idx="111">
                  <c:v>29.5</c:v>
                </c:pt>
                <c:pt idx="112">
                  <c:v>31.5</c:v>
                </c:pt>
                <c:pt idx="113">
                  <c:v>74.7</c:v>
                </c:pt>
                <c:pt idx="114">
                  <c:v>40.5</c:v>
                </c:pt>
                <c:pt idx="115">
                  <c:v>78</c:v>
                </c:pt>
                <c:pt idx="116">
                  <c:v>8.6999999999999993</c:v>
                </c:pt>
                <c:pt idx="117">
                  <c:v>11.3</c:v>
                </c:pt>
                <c:pt idx="118">
                  <c:v>17</c:v>
                </c:pt>
                <c:pt idx="119">
                  <c:v>81.3</c:v>
                </c:pt>
                <c:pt idx="120">
                  <c:v>76.099999999999994</c:v>
                </c:pt>
                <c:pt idx="121">
                  <c:v>6.4</c:v>
                </c:pt>
                <c:pt idx="122">
                  <c:v>50.5</c:v>
                </c:pt>
                <c:pt idx="123">
                  <c:v>50.9</c:v>
                </c:pt>
                <c:pt idx="124">
                  <c:v>36</c:v>
                </c:pt>
                <c:pt idx="125">
                  <c:v>59.8</c:v>
                </c:pt>
                <c:pt idx="126">
                  <c:v>30.2</c:v>
                </c:pt>
                <c:pt idx="127">
                  <c:v>50.4</c:v>
                </c:pt>
                <c:pt idx="128">
                  <c:v>36.299999999999997</c:v>
                </c:pt>
                <c:pt idx="129">
                  <c:v>22.7</c:v>
                </c:pt>
                <c:pt idx="130">
                  <c:v>12.7</c:v>
                </c:pt>
                <c:pt idx="131">
                  <c:v>26.2</c:v>
                </c:pt>
                <c:pt idx="132">
                  <c:v>40.6</c:v>
                </c:pt>
                <c:pt idx="133">
                  <c:v>39.799999999999997</c:v>
                </c:pt>
                <c:pt idx="134">
                  <c:v>26.5</c:v>
                </c:pt>
                <c:pt idx="135">
                  <c:v>41.9</c:v>
                </c:pt>
                <c:pt idx="136">
                  <c:v>22.9</c:v>
                </c:pt>
                <c:pt idx="137">
                  <c:v>32.200000000000003</c:v>
                </c:pt>
                <c:pt idx="138">
                  <c:v>32.299999999999997</c:v>
                </c:pt>
                <c:pt idx="139">
                  <c:v>35.5</c:v>
                </c:pt>
                <c:pt idx="140">
                  <c:v>9.1</c:v>
                </c:pt>
                <c:pt idx="141">
                  <c:v>36.700000000000003</c:v>
                </c:pt>
                <c:pt idx="142">
                  <c:v>33.1</c:v>
                </c:pt>
                <c:pt idx="143">
                  <c:v>70.099999999999994</c:v>
                </c:pt>
                <c:pt idx="144">
                  <c:v>29.5</c:v>
                </c:pt>
                <c:pt idx="145">
                  <c:v>23.8</c:v>
                </c:pt>
                <c:pt idx="146">
                  <c:v>83.2</c:v>
                </c:pt>
                <c:pt idx="147">
                  <c:v>18.899999999999999</c:v>
                </c:pt>
                <c:pt idx="148">
                  <c:v>23.4</c:v>
                </c:pt>
                <c:pt idx="149">
                  <c:v>14</c:v>
                </c:pt>
                <c:pt idx="150">
                  <c:v>51.7</c:v>
                </c:pt>
                <c:pt idx="151">
                  <c:v>24.1</c:v>
                </c:pt>
                <c:pt idx="152">
                  <c:v>12.9</c:v>
                </c:pt>
                <c:pt idx="153">
                  <c:v>29.9</c:v>
                </c:pt>
                <c:pt idx="154">
                  <c:v>84.6</c:v>
                </c:pt>
                <c:pt idx="155">
                  <c:v>25.7</c:v>
                </c:pt>
                <c:pt idx="156">
                  <c:v>46.7</c:v>
                </c:pt>
                <c:pt idx="157">
                  <c:v>8.6</c:v>
                </c:pt>
                <c:pt idx="158">
                  <c:v>6.3</c:v>
                </c:pt>
                <c:pt idx="159">
                  <c:v>41</c:v>
                </c:pt>
                <c:pt idx="160">
                  <c:v>37.700000000000003</c:v>
                </c:pt>
                <c:pt idx="161">
                  <c:v>25.2</c:v>
                </c:pt>
                <c:pt idx="162">
                  <c:v>25.8</c:v>
                </c:pt>
                <c:pt idx="163">
                  <c:v>31.5</c:v>
                </c:pt>
                <c:pt idx="164">
                  <c:v>52.4</c:v>
                </c:pt>
                <c:pt idx="165">
                  <c:v>27.6</c:v>
                </c:pt>
                <c:pt idx="166">
                  <c:v>30.4</c:v>
                </c:pt>
                <c:pt idx="167">
                  <c:v>21.7</c:v>
                </c:pt>
                <c:pt idx="168">
                  <c:v>32.6</c:v>
                </c:pt>
                <c:pt idx="169">
                  <c:v>35.799999999999997</c:v>
                </c:pt>
                <c:pt idx="170">
                  <c:v>34.200000000000003</c:v>
                </c:pt>
                <c:pt idx="171">
                  <c:v>64.099999999999994</c:v>
                </c:pt>
                <c:pt idx="172">
                  <c:v>22.2</c:v>
                </c:pt>
                <c:pt idx="173">
                  <c:v>27.7</c:v>
                </c:pt>
                <c:pt idx="174">
                  <c:v>8</c:v>
                </c:pt>
                <c:pt idx="175">
                  <c:v>71.8</c:v>
                </c:pt>
                <c:pt idx="176">
                  <c:v>3.1</c:v>
                </c:pt>
                <c:pt idx="177">
                  <c:v>19.100000000000001</c:v>
                </c:pt>
                <c:pt idx="178">
                  <c:v>38.1</c:v>
                </c:pt>
                <c:pt idx="179">
                  <c:v>59</c:v>
                </c:pt>
                <c:pt idx="180">
                  <c:v>33.1</c:v>
                </c:pt>
                <c:pt idx="181">
                  <c:v>34.1</c:v>
                </c:pt>
                <c:pt idx="182">
                  <c:v>68.3</c:v>
                </c:pt>
                <c:pt idx="183">
                  <c:v>52.9</c:v>
                </c:pt>
                <c:pt idx="184">
                  <c:v>19.3</c:v>
                </c:pt>
              </c:numCache>
            </c:numRef>
          </c:yVal>
          <c:smooth val="0"/>
        </c:ser>
        <c:ser>
          <c:idx val="0"/>
          <c:order val="1"/>
          <c:tx>
            <c:v>Vitamin A Deficiency</c:v>
          </c:tx>
          <c:spPr>
            <a:ln w="47625">
              <a:noFill/>
            </a:ln>
          </c:spPr>
          <c:marker>
            <c:symbol val="diamond"/>
            <c:size val="2"/>
          </c:marker>
          <c:trendline>
            <c:spPr>
              <a:ln w="19050" cmpd="sng">
                <a:solidFill>
                  <a:srgbClr val="E3BF08"/>
                </a:solidFill>
              </a:ln>
            </c:spPr>
            <c:trendlineType val="log"/>
            <c:dispRSqr val="0"/>
            <c:dispEq val="0"/>
          </c:trendline>
          <c:xVal>
            <c:numRef>
              <c:f>Sheet1!$B$7:$B$199</c:f>
              <c:numCache>
                <c:formatCode>0.0</c:formatCode>
                <c:ptCount val="185"/>
                <c:pt idx="1">
                  <c:v>1115.4939161021757</c:v>
                </c:pt>
                <c:pt idx="2">
                  <c:v>1727.3332508825058</c:v>
                </c:pt>
                <c:pt idx="3">
                  <c:v>17334.275670002535</c:v>
                </c:pt>
                <c:pt idx="4">
                  <c:v>655.62949462636379</c:v>
                </c:pt>
                <c:pt idx="5">
                  <c:v>10144.413138111635</c:v>
                </c:pt>
                <c:pt idx="6">
                  <c:v>7701.3585347797789</c:v>
                </c:pt>
                <c:pt idx="7">
                  <c:v>621.42482631894711</c:v>
                </c:pt>
                <c:pt idx="8">
                  <c:v>21708.037255559808</c:v>
                </c:pt>
                <c:pt idx="9">
                  <c:v>23974.183069069648</c:v>
                </c:pt>
                <c:pt idx="10">
                  <c:v>655.09743260258597</c:v>
                </c:pt>
                <c:pt idx="11">
                  <c:v>21250.581846392553</c:v>
                </c:pt>
                <c:pt idx="12">
                  <c:v>11927.90437885708</c:v>
                </c:pt>
                <c:pt idx="13">
                  <c:v>355.97343412050435</c:v>
                </c:pt>
                <c:pt idx="14">
                  <c:v>9576.8930274336617</c:v>
                </c:pt>
                <c:pt idx="15">
                  <c:v>1273.0491239487046</c:v>
                </c:pt>
                <c:pt idx="16">
                  <c:v>22697.012303303494</c:v>
                </c:pt>
                <c:pt idx="17">
                  <c:v>3486.1643181075169</c:v>
                </c:pt>
                <c:pt idx="18">
                  <c:v>339.47302569331862</c:v>
                </c:pt>
                <c:pt idx="19">
                  <c:v>778.16644542427025</c:v>
                </c:pt>
                <c:pt idx="20">
                  <c:v>988.5332917367449</c:v>
                </c:pt>
                <c:pt idx="21">
                  <c:v>1435.9576858009696</c:v>
                </c:pt>
                <c:pt idx="22">
                  <c:v>3208.7700409464942</c:v>
                </c:pt>
                <c:pt idx="23">
                  <c:v>3694.4626683280476</c:v>
                </c:pt>
                <c:pt idx="24">
                  <c:v>18086.60407251765</c:v>
                </c:pt>
                <c:pt idx="25">
                  <c:v>1579.3482395579799</c:v>
                </c:pt>
                <c:pt idx="26">
                  <c:v>224.92864708940937</c:v>
                </c:pt>
                <c:pt idx="27">
                  <c:v>130.42384846232511</c:v>
                </c:pt>
                <c:pt idx="28">
                  <c:v>298.9503625029252</c:v>
                </c:pt>
                <c:pt idx="29">
                  <c:v>583.09485918194264</c:v>
                </c:pt>
                <c:pt idx="30">
                  <c:v>23559.503689759153</c:v>
                </c:pt>
                <c:pt idx="31">
                  <c:v>1218.7960306795621</c:v>
                </c:pt>
                <c:pt idx="32">
                  <c:v>251.32540894948193</c:v>
                </c:pt>
                <c:pt idx="33">
                  <c:v>166.85134525466518</c:v>
                </c:pt>
                <c:pt idx="34">
                  <c:v>5133.077311162845</c:v>
                </c:pt>
                <c:pt idx="35">
                  <c:v>949.17806208299191</c:v>
                </c:pt>
                <c:pt idx="36">
                  <c:v>2503.54949201304</c:v>
                </c:pt>
                <c:pt idx="37">
                  <c:v>382.16032122441521</c:v>
                </c:pt>
                <c:pt idx="38">
                  <c:v>1029.9745845216119</c:v>
                </c:pt>
                <c:pt idx="39">
                  <c:v>4058.0445738417047</c:v>
                </c:pt>
                <c:pt idx="40">
                  <c:v>645.76568165011747</c:v>
                </c:pt>
                <c:pt idx="41">
                  <c:v>4861.6775099465985</c:v>
                </c:pt>
                <c:pt idx="42">
                  <c:v>2744.1244787409628</c:v>
                </c:pt>
                <c:pt idx="43">
                  <c:v>13421.655415568401</c:v>
                </c:pt>
                <c:pt idx="44">
                  <c:v>5724.8248612014613</c:v>
                </c:pt>
                <c:pt idx="45">
                  <c:v>91.701082599519296</c:v>
                </c:pt>
                <c:pt idx="46">
                  <c:v>29980.155472954604</c:v>
                </c:pt>
                <c:pt idx="47">
                  <c:v>762.54084228448619</c:v>
                </c:pt>
                <c:pt idx="48">
                  <c:v>4656.5512300499568</c:v>
                </c:pt>
                <c:pt idx="49">
                  <c:v>2769.8823219872975</c:v>
                </c:pt>
                <c:pt idx="50">
                  <c:v>1462.3202101726695</c:v>
                </c:pt>
                <c:pt idx="51">
                  <c:v>1509.5810200876842</c:v>
                </c:pt>
                <c:pt idx="52">
                  <c:v>2204.1620784339921</c:v>
                </c:pt>
                <c:pt idx="53">
                  <c:v>2398.4932954697579</c:v>
                </c:pt>
                <c:pt idx="54">
                  <c:v>179.31160493794971</c:v>
                </c:pt>
                <c:pt idx="55">
                  <c:v>4143.9302686540905</c:v>
                </c:pt>
                <c:pt idx="56">
                  <c:v>123.88690666545753</c:v>
                </c:pt>
                <c:pt idx="57">
                  <c:v>2074.9288095605302</c:v>
                </c:pt>
                <c:pt idx="58">
                  <c:v>23529.538458378953</c:v>
                </c:pt>
                <c:pt idx="59">
                  <c:v>21774.944729266364</c:v>
                </c:pt>
                <c:pt idx="60">
                  <c:v>4135.2540603347634</c:v>
                </c:pt>
                <c:pt idx="61">
                  <c:v>637.10427126204593</c:v>
                </c:pt>
                <c:pt idx="62">
                  <c:v>691.99770519198455</c:v>
                </c:pt>
                <c:pt idx="63">
                  <c:v>22945.708850150691</c:v>
                </c:pt>
                <c:pt idx="64">
                  <c:v>264.69269877701703</c:v>
                </c:pt>
                <c:pt idx="65">
                  <c:v>11396.232616202407</c:v>
                </c:pt>
                <c:pt idx="66">
                  <c:v>5149.1473618097589</c:v>
                </c:pt>
                <c:pt idx="67">
                  <c:v>1721.7289801539575</c:v>
                </c:pt>
                <c:pt idx="68">
                  <c:v>342.47851954307919</c:v>
                </c:pt>
                <c:pt idx="69">
                  <c:v>169.20960278392837</c:v>
                </c:pt>
                <c:pt idx="70">
                  <c:v>957.28097545326114</c:v>
                </c:pt>
                <c:pt idx="71">
                  <c:v>427.18627698532379</c:v>
                </c:pt>
                <c:pt idx="72">
                  <c:v>1139.5191555791178</c:v>
                </c:pt>
                <c:pt idx="73">
                  <c:v>4542.7207200800303</c:v>
                </c:pt>
                <c:pt idx="74">
                  <c:v>30928.675641685204</c:v>
                </c:pt>
                <c:pt idx="75">
                  <c:v>455.44377318325513</c:v>
                </c:pt>
                <c:pt idx="76">
                  <c:v>789.80588010320935</c:v>
                </c:pt>
                <c:pt idx="77">
                  <c:v>1536.7151927336456</c:v>
                </c:pt>
                <c:pt idx="78">
                  <c:v>1086.3802890813915</c:v>
                </c:pt>
                <c:pt idx="79">
                  <c:v>25610.441102352546</c:v>
                </c:pt>
                <c:pt idx="80">
                  <c:v>19859.302147082522</c:v>
                </c:pt>
                <c:pt idx="81">
                  <c:v>19388.278750800535</c:v>
                </c:pt>
                <c:pt idx="82">
                  <c:v>3479.0567543913708</c:v>
                </c:pt>
                <c:pt idx="83">
                  <c:v>37291.706158044806</c:v>
                </c:pt>
                <c:pt idx="84">
                  <c:v>1764.4137813702255</c:v>
                </c:pt>
                <c:pt idx="85">
                  <c:v>1229.0009584450054</c:v>
                </c:pt>
                <c:pt idx="86">
                  <c:v>406.11570553351066</c:v>
                </c:pt>
                <c:pt idx="87">
                  <c:v>824.27184215178283</c:v>
                </c:pt>
                <c:pt idx="88">
                  <c:v>19786.695037786554</c:v>
                </c:pt>
                <c:pt idx="89">
                  <c:v>279.62027499226787</c:v>
                </c:pt>
                <c:pt idx="90">
                  <c:v>321.28948405848172</c:v>
                </c:pt>
                <c:pt idx="91">
                  <c:v>3300.9346563048607</c:v>
                </c:pt>
                <c:pt idx="92">
                  <c:v>5334.8802435739835</c:v>
                </c:pt>
                <c:pt idx="93">
                  <c:v>415.46721571168661</c:v>
                </c:pt>
                <c:pt idx="94">
                  <c:v>182.94277345524918</c:v>
                </c:pt>
                <c:pt idx="95">
                  <c:v>6548.5682738871601</c:v>
                </c:pt>
                <c:pt idx="96">
                  <c:v>3267.3474426323946</c:v>
                </c:pt>
                <c:pt idx="97">
                  <c:v>46453.245778644916</c:v>
                </c:pt>
                <c:pt idx="98">
                  <c:v>246.28264096587367</c:v>
                </c:pt>
                <c:pt idx="99">
                  <c:v>153.9996380907447</c:v>
                </c:pt>
                <c:pt idx="100">
                  <c:v>4004.5571912747491</c:v>
                </c:pt>
                <c:pt idx="101">
                  <c:v>2289.0874024652576</c:v>
                </c:pt>
                <c:pt idx="102">
                  <c:v>236.09611014733315</c:v>
                </c:pt>
                <c:pt idx="103">
                  <c:v>10377.037318248616</c:v>
                </c:pt>
                <c:pt idx="104">
                  <c:v>2126.8328715446601</c:v>
                </c:pt>
                <c:pt idx="105">
                  <c:v>477.69870452112724</c:v>
                </c:pt>
                <c:pt idx="106">
                  <c:v>3861.0385424077667</c:v>
                </c:pt>
                <c:pt idx="107">
                  <c:v>5597.4413401419006</c:v>
                </c:pt>
                <c:pt idx="108">
                  <c:v>2170.960838111263</c:v>
                </c:pt>
                <c:pt idx="109">
                  <c:v>82537.446469444607</c:v>
                </c:pt>
                <c:pt idx="110">
                  <c:v>474.20603366218575</c:v>
                </c:pt>
                <c:pt idx="111">
                  <c:v>1610.4156381913492</c:v>
                </c:pt>
                <c:pt idx="112">
                  <c:v>1275.88034551999</c:v>
                </c:pt>
                <c:pt idx="113">
                  <c:v>235.83830608830863</c:v>
                </c:pt>
                <c:pt idx="114">
                  <c:v>2059.3756132762778</c:v>
                </c:pt>
                <c:pt idx="115">
                  <c:v>236.98284428664536</c:v>
                </c:pt>
                <c:pt idx="116">
                  <c:v>24179.731407438598</c:v>
                </c:pt>
                <c:pt idx="117">
                  <c:v>13379.440827387774</c:v>
                </c:pt>
                <c:pt idx="118">
                  <c:v>1001.2564419097761</c:v>
                </c:pt>
                <c:pt idx="119">
                  <c:v>163.640109769687</c:v>
                </c:pt>
                <c:pt idx="120">
                  <c:v>374.2242385154197</c:v>
                </c:pt>
                <c:pt idx="121">
                  <c:v>37472.671674319601</c:v>
                </c:pt>
                <c:pt idx="122">
                  <c:v>9061.6024602897342</c:v>
                </c:pt>
                <c:pt idx="123">
                  <c:v>514.15796047880872</c:v>
                </c:pt>
                <c:pt idx="124">
                  <c:v>3803.9984129956279</c:v>
                </c:pt>
                <c:pt idx="125">
                  <c:v>654.61985698252215</c:v>
                </c:pt>
                <c:pt idx="126">
                  <c:v>1531.8889015658742</c:v>
                </c:pt>
                <c:pt idx="127">
                  <c:v>2049.6240903114485</c:v>
                </c:pt>
                <c:pt idx="128">
                  <c:v>1043.4561026962785</c:v>
                </c:pt>
                <c:pt idx="129">
                  <c:v>4454.0802196318955</c:v>
                </c:pt>
                <c:pt idx="130">
                  <c:v>11470.897921103837</c:v>
                </c:pt>
                <c:pt idx="131">
                  <c:v>29914.264776665957</c:v>
                </c:pt>
                <c:pt idx="132">
                  <c:v>354.00166803161954</c:v>
                </c:pt>
                <c:pt idx="133">
                  <c:v>1650.9684210345324</c:v>
                </c:pt>
                <c:pt idx="134">
                  <c:v>1775.1412907960209</c:v>
                </c:pt>
                <c:pt idx="135">
                  <c:v>206.64907132382316</c:v>
                </c:pt>
                <c:pt idx="136">
                  <c:v>9146.4727392203167</c:v>
                </c:pt>
                <c:pt idx="137">
                  <c:v>4870.7396888487065</c:v>
                </c:pt>
                <c:pt idx="138">
                  <c:v>3683.5779186125324</c:v>
                </c:pt>
                <c:pt idx="139">
                  <c:v>1372.7363925190703</c:v>
                </c:pt>
                <c:pt idx="140">
                  <c:v>28696.19349678326</c:v>
                </c:pt>
                <c:pt idx="141">
                  <c:v>550.17144715294648</c:v>
                </c:pt>
                <c:pt idx="142">
                  <c:v>9354.4679242155926</c:v>
                </c:pt>
                <c:pt idx="143">
                  <c:v>474.52415775888375</c:v>
                </c:pt>
                <c:pt idx="144">
                  <c:v>809.27507943042963</c:v>
                </c:pt>
                <c:pt idx="145">
                  <c:v>7578.8289461916129</c:v>
                </c:pt>
                <c:pt idx="146">
                  <c:v>153.60176991034686</c:v>
                </c:pt>
                <c:pt idx="147">
                  <c:v>23814.556614022691</c:v>
                </c:pt>
                <c:pt idx="148">
                  <c:v>5330.4016218874895</c:v>
                </c:pt>
                <c:pt idx="149">
                  <c:v>10045.360076644314</c:v>
                </c:pt>
                <c:pt idx="150">
                  <c:v>1055.2103557133435</c:v>
                </c:pt>
                <c:pt idx="151">
                  <c:v>3019.9463672175821</c:v>
                </c:pt>
                <c:pt idx="152">
                  <c:v>14413.788872415951</c:v>
                </c:pt>
                <c:pt idx="153">
                  <c:v>854.92672515526408</c:v>
                </c:pt>
                <c:pt idx="154">
                  <c:v>356.495270299541</c:v>
                </c:pt>
                <c:pt idx="155">
                  <c:v>1911.7753170055878</c:v>
                </c:pt>
                <c:pt idx="156">
                  <c:v>1433.1753891771355</c:v>
                </c:pt>
                <c:pt idx="157">
                  <c:v>27869.377603201607</c:v>
                </c:pt>
                <c:pt idx="158">
                  <c:v>35639.478857550101</c:v>
                </c:pt>
                <c:pt idx="159">
                  <c:v>1180.4806898260283</c:v>
                </c:pt>
                <c:pt idx="160">
                  <c:v>139.10914155899619</c:v>
                </c:pt>
                <c:pt idx="161">
                  <c:v>1968.5369910020293</c:v>
                </c:pt>
                <c:pt idx="162">
                  <c:v>1747.8842650517854</c:v>
                </c:pt>
                <c:pt idx="163">
                  <c:v>370.4376248411113</c:v>
                </c:pt>
                <c:pt idx="164">
                  <c:v>266.0464528582005</c:v>
                </c:pt>
                <c:pt idx="165">
                  <c:v>1925.4737393980713</c:v>
                </c:pt>
                <c:pt idx="166">
                  <c:v>6430.9497849715808</c:v>
                </c:pt>
                <c:pt idx="167">
                  <c:v>2245.3350590283453</c:v>
                </c:pt>
                <c:pt idx="168">
                  <c:v>4219.5443370666489</c:v>
                </c:pt>
                <c:pt idx="169">
                  <c:v>645.27710146967638</c:v>
                </c:pt>
                <c:pt idx="170">
                  <c:v>1458.9496250347574</c:v>
                </c:pt>
                <c:pt idx="171">
                  <c:v>255.12185784619658</c:v>
                </c:pt>
                <c:pt idx="172">
                  <c:v>635.70896815850392</c:v>
                </c:pt>
                <c:pt idx="173">
                  <c:v>34476.285423019486</c:v>
                </c:pt>
                <c:pt idx="174">
                  <c:v>25057.613530497005</c:v>
                </c:pt>
                <c:pt idx="175">
                  <c:v>308.14409232575298</c:v>
                </c:pt>
                <c:pt idx="176">
                  <c:v>35081.923084361508</c:v>
                </c:pt>
                <c:pt idx="177">
                  <c:v>6872.7336858242816</c:v>
                </c:pt>
                <c:pt idx="178">
                  <c:v>558.22114397778694</c:v>
                </c:pt>
                <c:pt idx="179">
                  <c:v>1469.8888621448732</c:v>
                </c:pt>
                <c:pt idx="180">
                  <c:v>4799.6460179995383</c:v>
                </c:pt>
                <c:pt idx="181">
                  <c:v>401.54780212788745</c:v>
                </c:pt>
                <c:pt idx="182">
                  <c:v>549.93990167200548</c:v>
                </c:pt>
                <c:pt idx="183">
                  <c:v>322.10255120017871</c:v>
                </c:pt>
                <c:pt idx="184">
                  <c:v>535.04029143289415</c:v>
                </c:pt>
              </c:numCache>
            </c:numRef>
          </c:xVal>
          <c:yVal>
            <c:numRef>
              <c:f>Sheet1!$D$7:$D$199</c:f>
              <c:numCache>
                <c:formatCode>0.0</c:formatCode>
                <c:ptCount val="185"/>
                <c:pt idx="0">
                  <c:v>64.5</c:v>
                </c:pt>
                <c:pt idx="1">
                  <c:v>18.600000000000001</c:v>
                </c:pt>
                <c:pt idx="2">
                  <c:v>15.7</c:v>
                </c:pt>
                <c:pt idx="3">
                  <c:v>0</c:v>
                </c:pt>
                <c:pt idx="4">
                  <c:v>64.3</c:v>
                </c:pt>
                <c:pt idx="5">
                  <c:v>7.4</c:v>
                </c:pt>
                <c:pt idx="6">
                  <c:v>14.3</c:v>
                </c:pt>
                <c:pt idx="7">
                  <c:v>0.6</c:v>
                </c:pt>
                <c:pt idx="9">
                  <c:v>0</c:v>
                </c:pt>
                <c:pt idx="10">
                  <c:v>32.1</c:v>
                </c:pt>
                <c:pt idx="11">
                  <c:v>0</c:v>
                </c:pt>
                <c:pt idx="12">
                  <c:v>0</c:v>
                </c:pt>
                <c:pt idx="13">
                  <c:v>21.7</c:v>
                </c:pt>
                <c:pt idx="14">
                  <c:v>6.5</c:v>
                </c:pt>
                <c:pt idx="15">
                  <c:v>17.399999999999999</c:v>
                </c:pt>
                <c:pt idx="16">
                  <c:v>0</c:v>
                </c:pt>
                <c:pt idx="17">
                  <c:v>11.7</c:v>
                </c:pt>
                <c:pt idx="18">
                  <c:v>70.7</c:v>
                </c:pt>
                <c:pt idx="19">
                  <c:v>22</c:v>
                </c:pt>
                <c:pt idx="20">
                  <c:v>21.8</c:v>
                </c:pt>
                <c:pt idx="21">
                  <c:v>13.2</c:v>
                </c:pt>
                <c:pt idx="22">
                  <c:v>26.1</c:v>
                </c:pt>
                <c:pt idx="23">
                  <c:v>13.3</c:v>
                </c:pt>
                <c:pt idx="25">
                  <c:v>18.3</c:v>
                </c:pt>
                <c:pt idx="26">
                  <c:v>54.3</c:v>
                </c:pt>
                <c:pt idx="27">
                  <c:v>27.9</c:v>
                </c:pt>
                <c:pt idx="28">
                  <c:v>22.3</c:v>
                </c:pt>
                <c:pt idx="29">
                  <c:v>38.799999999999997</c:v>
                </c:pt>
                <c:pt idx="31">
                  <c:v>2</c:v>
                </c:pt>
                <c:pt idx="32">
                  <c:v>68.2</c:v>
                </c:pt>
                <c:pt idx="33">
                  <c:v>50.1</c:v>
                </c:pt>
                <c:pt idx="34">
                  <c:v>7.9</c:v>
                </c:pt>
                <c:pt idx="35">
                  <c:v>9.3000000000000007</c:v>
                </c:pt>
                <c:pt idx="36">
                  <c:v>5.9</c:v>
                </c:pt>
                <c:pt idx="37">
                  <c:v>21.5</c:v>
                </c:pt>
                <c:pt idx="38">
                  <c:v>24.6</c:v>
                </c:pt>
                <c:pt idx="39">
                  <c:v>8.8000000000000007</c:v>
                </c:pt>
                <c:pt idx="40">
                  <c:v>57.3</c:v>
                </c:pt>
                <c:pt idx="41">
                  <c:v>9.1999999999999993</c:v>
                </c:pt>
                <c:pt idx="42">
                  <c:v>3.6</c:v>
                </c:pt>
                <c:pt idx="43">
                  <c:v>0</c:v>
                </c:pt>
                <c:pt idx="44">
                  <c:v>5.8</c:v>
                </c:pt>
                <c:pt idx="45">
                  <c:v>61.1</c:v>
                </c:pt>
                <c:pt idx="46">
                  <c:v>0</c:v>
                </c:pt>
                <c:pt idx="47">
                  <c:v>35.200000000000003</c:v>
                </c:pt>
                <c:pt idx="48">
                  <c:v>4.2</c:v>
                </c:pt>
                <c:pt idx="49">
                  <c:v>13.7</c:v>
                </c:pt>
                <c:pt idx="50">
                  <c:v>14.7</c:v>
                </c:pt>
                <c:pt idx="51">
                  <c:v>11.9</c:v>
                </c:pt>
                <c:pt idx="52">
                  <c:v>14.6</c:v>
                </c:pt>
                <c:pt idx="53">
                  <c:v>13.9</c:v>
                </c:pt>
                <c:pt idx="54">
                  <c:v>21.4</c:v>
                </c:pt>
                <c:pt idx="55">
                  <c:v>8.6999999999999993</c:v>
                </c:pt>
                <c:pt idx="56">
                  <c:v>46.1</c:v>
                </c:pt>
                <c:pt idx="57">
                  <c:v>13.6</c:v>
                </c:pt>
                <c:pt idx="58">
                  <c:v>0</c:v>
                </c:pt>
                <c:pt idx="59">
                  <c:v>0</c:v>
                </c:pt>
                <c:pt idx="60">
                  <c:v>16.899999999999999</c:v>
                </c:pt>
                <c:pt idx="61">
                  <c:v>64</c:v>
                </c:pt>
                <c:pt idx="62">
                  <c:v>30.9</c:v>
                </c:pt>
                <c:pt idx="63">
                  <c:v>0</c:v>
                </c:pt>
                <c:pt idx="64">
                  <c:v>75.8</c:v>
                </c:pt>
                <c:pt idx="65">
                  <c:v>0</c:v>
                </c:pt>
                <c:pt idx="66">
                  <c:v>14.1</c:v>
                </c:pt>
                <c:pt idx="67">
                  <c:v>15.8</c:v>
                </c:pt>
                <c:pt idx="68">
                  <c:v>45.8</c:v>
                </c:pt>
                <c:pt idx="69">
                  <c:v>54.7</c:v>
                </c:pt>
                <c:pt idx="70">
                  <c:v>4.0999999999999996</c:v>
                </c:pt>
                <c:pt idx="71">
                  <c:v>32</c:v>
                </c:pt>
                <c:pt idx="72">
                  <c:v>13.8</c:v>
                </c:pt>
                <c:pt idx="73">
                  <c:v>7</c:v>
                </c:pt>
                <c:pt idx="74">
                  <c:v>0</c:v>
                </c:pt>
                <c:pt idx="75">
                  <c:v>62</c:v>
                </c:pt>
                <c:pt idx="76">
                  <c:v>19.600000000000001</c:v>
                </c:pt>
                <c:pt idx="77">
                  <c:v>0.5</c:v>
                </c:pt>
                <c:pt idx="78">
                  <c:v>29.8</c:v>
                </c:pt>
                <c:pt idx="79">
                  <c:v>0</c:v>
                </c:pt>
                <c:pt idx="80">
                  <c:v>0</c:v>
                </c:pt>
                <c:pt idx="81">
                  <c:v>0</c:v>
                </c:pt>
                <c:pt idx="82">
                  <c:v>29.4</c:v>
                </c:pt>
                <c:pt idx="83">
                  <c:v>0</c:v>
                </c:pt>
                <c:pt idx="84">
                  <c:v>15.1</c:v>
                </c:pt>
                <c:pt idx="85">
                  <c:v>27.1</c:v>
                </c:pt>
                <c:pt idx="86">
                  <c:v>84.4</c:v>
                </c:pt>
                <c:pt idx="87">
                  <c:v>21.8</c:v>
                </c:pt>
                <c:pt idx="88">
                  <c:v>0</c:v>
                </c:pt>
                <c:pt idx="89">
                  <c:v>26.3</c:v>
                </c:pt>
                <c:pt idx="90">
                  <c:v>44.7</c:v>
                </c:pt>
                <c:pt idx="91">
                  <c:v>13</c:v>
                </c:pt>
                <c:pt idx="92">
                  <c:v>11</c:v>
                </c:pt>
                <c:pt idx="93">
                  <c:v>32.700000000000003</c:v>
                </c:pt>
                <c:pt idx="94">
                  <c:v>52.9</c:v>
                </c:pt>
                <c:pt idx="95">
                  <c:v>8</c:v>
                </c:pt>
                <c:pt idx="96">
                  <c:v>11.1</c:v>
                </c:pt>
                <c:pt idx="97">
                  <c:v>0</c:v>
                </c:pt>
                <c:pt idx="98">
                  <c:v>42.1</c:v>
                </c:pt>
                <c:pt idx="99">
                  <c:v>59.2</c:v>
                </c:pt>
                <c:pt idx="100">
                  <c:v>3.5</c:v>
                </c:pt>
                <c:pt idx="101">
                  <c:v>9.4</c:v>
                </c:pt>
                <c:pt idx="102">
                  <c:v>58.6</c:v>
                </c:pt>
                <c:pt idx="103">
                  <c:v>4</c:v>
                </c:pt>
                <c:pt idx="104">
                  <c:v>60.7</c:v>
                </c:pt>
                <c:pt idx="105">
                  <c:v>47.7</c:v>
                </c:pt>
                <c:pt idx="106">
                  <c:v>9.1999999999999993</c:v>
                </c:pt>
                <c:pt idx="107">
                  <c:v>26.8</c:v>
                </c:pt>
                <c:pt idx="108">
                  <c:v>54.2</c:v>
                </c:pt>
                <c:pt idx="109">
                  <c:v>0</c:v>
                </c:pt>
                <c:pt idx="110">
                  <c:v>19.8</c:v>
                </c:pt>
                <c:pt idx="111">
                  <c:v>17.2</c:v>
                </c:pt>
                <c:pt idx="112">
                  <c:v>40.4</c:v>
                </c:pt>
                <c:pt idx="113">
                  <c:v>68.8</c:v>
                </c:pt>
                <c:pt idx="114">
                  <c:v>17.5</c:v>
                </c:pt>
                <c:pt idx="115">
                  <c:v>32.299999999999997</c:v>
                </c:pt>
                <c:pt idx="116">
                  <c:v>0</c:v>
                </c:pt>
                <c:pt idx="117">
                  <c:v>0</c:v>
                </c:pt>
                <c:pt idx="118">
                  <c:v>3.1</c:v>
                </c:pt>
                <c:pt idx="119">
                  <c:v>67</c:v>
                </c:pt>
                <c:pt idx="120">
                  <c:v>29.5</c:v>
                </c:pt>
                <c:pt idx="121">
                  <c:v>0</c:v>
                </c:pt>
                <c:pt idx="122">
                  <c:v>5.5</c:v>
                </c:pt>
                <c:pt idx="123">
                  <c:v>12.5</c:v>
                </c:pt>
                <c:pt idx="124">
                  <c:v>9.4</c:v>
                </c:pt>
                <c:pt idx="125">
                  <c:v>11.1</c:v>
                </c:pt>
                <c:pt idx="126">
                  <c:v>14.1</c:v>
                </c:pt>
                <c:pt idx="127">
                  <c:v>14.9</c:v>
                </c:pt>
                <c:pt idx="128">
                  <c:v>40.1</c:v>
                </c:pt>
                <c:pt idx="129">
                  <c:v>9.3000000000000007</c:v>
                </c:pt>
                <c:pt idx="130">
                  <c:v>0</c:v>
                </c:pt>
                <c:pt idx="131">
                  <c:v>0</c:v>
                </c:pt>
                <c:pt idx="132">
                  <c:v>25.6</c:v>
                </c:pt>
                <c:pt idx="133">
                  <c:v>16.3</c:v>
                </c:pt>
                <c:pt idx="134">
                  <c:v>14.1</c:v>
                </c:pt>
                <c:pt idx="135">
                  <c:v>6.4</c:v>
                </c:pt>
                <c:pt idx="136">
                  <c:v>7.1</c:v>
                </c:pt>
                <c:pt idx="137">
                  <c:v>11.3</c:v>
                </c:pt>
                <c:pt idx="138">
                  <c:v>2.1</c:v>
                </c:pt>
                <c:pt idx="139">
                  <c:v>16.100000000000001</c:v>
                </c:pt>
                <c:pt idx="140">
                  <c:v>0</c:v>
                </c:pt>
                <c:pt idx="141">
                  <c:v>95.6</c:v>
                </c:pt>
                <c:pt idx="142">
                  <c:v>3.6</c:v>
                </c:pt>
                <c:pt idx="143">
                  <c:v>37</c:v>
                </c:pt>
                <c:pt idx="144">
                  <c:v>17.2</c:v>
                </c:pt>
                <c:pt idx="145">
                  <c:v>8</c:v>
                </c:pt>
                <c:pt idx="146">
                  <c:v>74.8</c:v>
                </c:pt>
                <c:pt idx="147">
                  <c:v>0</c:v>
                </c:pt>
                <c:pt idx="148">
                  <c:v>8.3000000000000007</c:v>
                </c:pt>
                <c:pt idx="149">
                  <c:v>0</c:v>
                </c:pt>
                <c:pt idx="150">
                  <c:v>13.1</c:v>
                </c:pt>
                <c:pt idx="151">
                  <c:v>16.899999999999999</c:v>
                </c:pt>
                <c:pt idx="152">
                  <c:v>0</c:v>
                </c:pt>
                <c:pt idx="153">
                  <c:v>35.299999999999997</c:v>
                </c:pt>
                <c:pt idx="154">
                  <c:v>27.8</c:v>
                </c:pt>
                <c:pt idx="155">
                  <c:v>18</c:v>
                </c:pt>
                <c:pt idx="156">
                  <c:v>44.6</c:v>
                </c:pt>
                <c:pt idx="157">
                  <c:v>0</c:v>
                </c:pt>
                <c:pt idx="158">
                  <c:v>0</c:v>
                </c:pt>
                <c:pt idx="159">
                  <c:v>12.1</c:v>
                </c:pt>
                <c:pt idx="160">
                  <c:v>26.8</c:v>
                </c:pt>
                <c:pt idx="161">
                  <c:v>15.7</c:v>
                </c:pt>
                <c:pt idx="162">
                  <c:v>29.7</c:v>
                </c:pt>
                <c:pt idx="163">
                  <c:v>45.8</c:v>
                </c:pt>
                <c:pt idx="164">
                  <c:v>35</c:v>
                </c:pt>
                <c:pt idx="165">
                  <c:v>17</c:v>
                </c:pt>
                <c:pt idx="166">
                  <c:v>7.2</c:v>
                </c:pt>
                <c:pt idx="167">
                  <c:v>14.6</c:v>
                </c:pt>
                <c:pt idx="168">
                  <c:v>12.4</c:v>
                </c:pt>
                <c:pt idx="169">
                  <c:v>28</c:v>
                </c:pt>
                <c:pt idx="170">
                  <c:v>21.8</c:v>
                </c:pt>
                <c:pt idx="171">
                  <c:v>27.9</c:v>
                </c:pt>
                <c:pt idx="172">
                  <c:v>23.8</c:v>
                </c:pt>
                <c:pt idx="173">
                  <c:v>0</c:v>
                </c:pt>
                <c:pt idx="174">
                  <c:v>0</c:v>
                </c:pt>
                <c:pt idx="175">
                  <c:v>24.2</c:v>
                </c:pt>
                <c:pt idx="176">
                  <c:v>0</c:v>
                </c:pt>
                <c:pt idx="177">
                  <c:v>11.9</c:v>
                </c:pt>
                <c:pt idx="178">
                  <c:v>53.1</c:v>
                </c:pt>
                <c:pt idx="179">
                  <c:v>16.100000000000001</c:v>
                </c:pt>
                <c:pt idx="180">
                  <c:v>9.4</c:v>
                </c:pt>
                <c:pt idx="181">
                  <c:v>12</c:v>
                </c:pt>
                <c:pt idx="182">
                  <c:v>27</c:v>
                </c:pt>
                <c:pt idx="183">
                  <c:v>54.1</c:v>
                </c:pt>
                <c:pt idx="184">
                  <c:v>35.799999999999997</c:v>
                </c:pt>
              </c:numCache>
            </c:numRef>
          </c:yVal>
          <c:smooth val="0"/>
        </c:ser>
        <c:ser>
          <c:idx val="3"/>
          <c:order val="2"/>
          <c:tx>
            <c:v>Inadequate Zinc</c:v>
          </c:tx>
          <c:spPr>
            <a:ln w="47625">
              <a:noFill/>
            </a:ln>
          </c:spPr>
          <c:marker>
            <c:symbol val="x"/>
            <c:size val="2"/>
          </c:marker>
          <c:trendline>
            <c:spPr>
              <a:ln w="19050" cmpd="sng">
                <a:solidFill>
                  <a:srgbClr val="AC2C23"/>
                </a:solidFill>
                <a:prstDash val="lgDash"/>
              </a:ln>
            </c:spPr>
            <c:trendlineType val="log"/>
            <c:dispRSqr val="0"/>
            <c:dispEq val="0"/>
          </c:trendline>
          <c:xVal>
            <c:numRef>
              <c:f>Sheet1!$B$7:$B$199</c:f>
              <c:numCache>
                <c:formatCode>0.0</c:formatCode>
                <c:ptCount val="185"/>
                <c:pt idx="1">
                  <c:v>1115.4939161021757</c:v>
                </c:pt>
                <c:pt idx="2">
                  <c:v>1727.3332508825058</c:v>
                </c:pt>
                <c:pt idx="3">
                  <c:v>17334.275670002535</c:v>
                </c:pt>
                <c:pt idx="4">
                  <c:v>655.62949462636379</c:v>
                </c:pt>
                <c:pt idx="5">
                  <c:v>10144.413138111635</c:v>
                </c:pt>
                <c:pt idx="6">
                  <c:v>7701.3585347797789</c:v>
                </c:pt>
                <c:pt idx="7">
                  <c:v>621.42482631894711</c:v>
                </c:pt>
                <c:pt idx="8">
                  <c:v>21708.037255559808</c:v>
                </c:pt>
                <c:pt idx="9">
                  <c:v>23974.183069069648</c:v>
                </c:pt>
                <c:pt idx="10">
                  <c:v>655.09743260258597</c:v>
                </c:pt>
                <c:pt idx="11">
                  <c:v>21250.581846392553</c:v>
                </c:pt>
                <c:pt idx="12">
                  <c:v>11927.90437885708</c:v>
                </c:pt>
                <c:pt idx="13">
                  <c:v>355.97343412050435</c:v>
                </c:pt>
                <c:pt idx="14">
                  <c:v>9576.8930274336617</c:v>
                </c:pt>
                <c:pt idx="15">
                  <c:v>1273.0491239487046</c:v>
                </c:pt>
                <c:pt idx="16">
                  <c:v>22697.012303303494</c:v>
                </c:pt>
                <c:pt idx="17">
                  <c:v>3486.1643181075169</c:v>
                </c:pt>
                <c:pt idx="18">
                  <c:v>339.47302569331862</c:v>
                </c:pt>
                <c:pt idx="19">
                  <c:v>778.16644542427025</c:v>
                </c:pt>
                <c:pt idx="20">
                  <c:v>988.5332917367449</c:v>
                </c:pt>
                <c:pt idx="21">
                  <c:v>1435.9576858009696</c:v>
                </c:pt>
                <c:pt idx="22">
                  <c:v>3208.7700409464942</c:v>
                </c:pt>
                <c:pt idx="23">
                  <c:v>3694.4626683280476</c:v>
                </c:pt>
                <c:pt idx="24">
                  <c:v>18086.60407251765</c:v>
                </c:pt>
                <c:pt idx="25">
                  <c:v>1579.3482395579799</c:v>
                </c:pt>
                <c:pt idx="26">
                  <c:v>224.92864708940937</c:v>
                </c:pt>
                <c:pt idx="27">
                  <c:v>130.42384846232511</c:v>
                </c:pt>
                <c:pt idx="28">
                  <c:v>298.9503625029252</c:v>
                </c:pt>
                <c:pt idx="29">
                  <c:v>583.09485918194264</c:v>
                </c:pt>
                <c:pt idx="30">
                  <c:v>23559.503689759153</c:v>
                </c:pt>
                <c:pt idx="31">
                  <c:v>1218.7960306795621</c:v>
                </c:pt>
                <c:pt idx="32">
                  <c:v>251.32540894948193</c:v>
                </c:pt>
                <c:pt idx="33">
                  <c:v>166.85134525466518</c:v>
                </c:pt>
                <c:pt idx="34">
                  <c:v>5133.077311162845</c:v>
                </c:pt>
                <c:pt idx="35">
                  <c:v>949.17806208299191</c:v>
                </c:pt>
                <c:pt idx="36">
                  <c:v>2503.54949201304</c:v>
                </c:pt>
                <c:pt idx="37">
                  <c:v>382.16032122441521</c:v>
                </c:pt>
                <c:pt idx="38">
                  <c:v>1029.9745845216119</c:v>
                </c:pt>
                <c:pt idx="39">
                  <c:v>4058.0445738417047</c:v>
                </c:pt>
                <c:pt idx="40">
                  <c:v>645.76568165011747</c:v>
                </c:pt>
                <c:pt idx="41">
                  <c:v>4861.6775099465985</c:v>
                </c:pt>
                <c:pt idx="42">
                  <c:v>2744.1244787409628</c:v>
                </c:pt>
                <c:pt idx="43">
                  <c:v>13421.655415568401</c:v>
                </c:pt>
                <c:pt idx="44">
                  <c:v>5724.8248612014613</c:v>
                </c:pt>
                <c:pt idx="45">
                  <c:v>91.701082599519296</c:v>
                </c:pt>
                <c:pt idx="46">
                  <c:v>29980.155472954604</c:v>
                </c:pt>
                <c:pt idx="47">
                  <c:v>762.54084228448619</c:v>
                </c:pt>
                <c:pt idx="48">
                  <c:v>4656.5512300499568</c:v>
                </c:pt>
                <c:pt idx="49">
                  <c:v>2769.8823219872975</c:v>
                </c:pt>
                <c:pt idx="50">
                  <c:v>1462.3202101726695</c:v>
                </c:pt>
                <c:pt idx="51">
                  <c:v>1509.5810200876842</c:v>
                </c:pt>
                <c:pt idx="52">
                  <c:v>2204.1620784339921</c:v>
                </c:pt>
                <c:pt idx="53">
                  <c:v>2398.4932954697579</c:v>
                </c:pt>
                <c:pt idx="54">
                  <c:v>179.31160493794971</c:v>
                </c:pt>
                <c:pt idx="55">
                  <c:v>4143.9302686540905</c:v>
                </c:pt>
                <c:pt idx="56">
                  <c:v>123.88690666545753</c:v>
                </c:pt>
                <c:pt idx="57">
                  <c:v>2074.9288095605302</c:v>
                </c:pt>
                <c:pt idx="58">
                  <c:v>23529.538458378953</c:v>
                </c:pt>
                <c:pt idx="59">
                  <c:v>21774.944729266364</c:v>
                </c:pt>
                <c:pt idx="60">
                  <c:v>4135.2540603347634</c:v>
                </c:pt>
                <c:pt idx="61">
                  <c:v>637.10427126204593</c:v>
                </c:pt>
                <c:pt idx="62">
                  <c:v>691.99770519198455</c:v>
                </c:pt>
                <c:pt idx="63">
                  <c:v>22945.708850150691</c:v>
                </c:pt>
                <c:pt idx="64">
                  <c:v>264.69269877701703</c:v>
                </c:pt>
                <c:pt idx="65">
                  <c:v>11396.232616202407</c:v>
                </c:pt>
                <c:pt idx="66">
                  <c:v>5149.1473618097589</c:v>
                </c:pt>
                <c:pt idx="67">
                  <c:v>1721.7289801539575</c:v>
                </c:pt>
                <c:pt idx="68">
                  <c:v>342.47851954307919</c:v>
                </c:pt>
                <c:pt idx="69">
                  <c:v>169.20960278392837</c:v>
                </c:pt>
                <c:pt idx="70">
                  <c:v>957.28097545326114</c:v>
                </c:pt>
                <c:pt idx="71">
                  <c:v>427.18627698532379</c:v>
                </c:pt>
                <c:pt idx="72">
                  <c:v>1139.5191555791178</c:v>
                </c:pt>
                <c:pt idx="73">
                  <c:v>4542.7207200800303</c:v>
                </c:pt>
                <c:pt idx="74">
                  <c:v>30928.675641685204</c:v>
                </c:pt>
                <c:pt idx="75">
                  <c:v>455.44377318325513</c:v>
                </c:pt>
                <c:pt idx="76">
                  <c:v>789.80588010320935</c:v>
                </c:pt>
                <c:pt idx="77">
                  <c:v>1536.7151927336456</c:v>
                </c:pt>
                <c:pt idx="78">
                  <c:v>1086.3802890813915</c:v>
                </c:pt>
                <c:pt idx="79">
                  <c:v>25610.441102352546</c:v>
                </c:pt>
                <c:pt idx="80">
                  <c:v>19859.302147082522</c:v>
                </c:pt>
                <c:pt idx="81">
                  <c:v>19388.278750800535</c:v>
                </c:pt>
                <c:pt idx="82">
                  <c:v>3479.0567543913708</c:v>
                </c:pt>
                <c:pt idx="83">
                  <c:v>37291.706158044806</c:v>
                </c:pt>
                <c:pt idx="84">
                  <c:v>1764.4137813702255</c:v>
                </c:pt>
                <c:pt idx="85">
                  <c:v>1229.0009584450054</c:v>
                </c:pt>
                <c:pt idx="86">
                  <c:v>406.11570553351066</c:v>
                </c:pt>
                <c:pt idx="87">
                  <c:v>824.27184215178283</c:v>
                </c:pt>
                <c:pt idx="88">
                  <c:v>19786.695037786554</c:v>
                </c:pt>
                <c:pt idx="89">
                  <c:v>279.62027499226787</c:v>
                </c:pt>
                <c:pt idx="90">
                  <c:v>321.28948405848172</c:v>
                </c:pt>
                <c:pt idx="91">
                  <c:v>3300.9346563048607</c:v>
                </c:pt>
                <c:pt idx="92">
                  <c:v>5334.8802435739835</c:v>
                </c:pt>
                <c:pt idx="93">
                  <c:v>415.46721571168661</c:v>
                </c:pt>
                <c:pt idx="94">
                  <c:v>182.94277345524918</c:v>
                </c:pt>
                <c:pt idx="95">
                  <c:v>6548.5682738871601</c:v>
                </c:pt>
                <c:pt idx="96">
                  <c:v>3267.3474426323946</c:v>
                </c:pt>
                <c:pt idx="97">
                  <c:v>46453.245778644916</c:v>
                </c:pt>
                <c:pt idx="98">
                  <c:v>246.28264096587367</c:v>
                </c:pt>
                <c:pt idx="99">
                  <c:v>153.9996380907447</c:v>
                </c:pt>
                <c:pt idx="100">
                  <c:v>4004.5571912747491</c:v>
                </c:pt>
                <c:pt idx="101">
                  <c:v>2289.0874024652576</c:v>
                </c:pt>
                <c:pt idx="102">
                  <c:v>236.09611014733315</c:v>
                </c:pt>
                <c:pt idx="103">
                  <c:v>10377.037318248616</c:v>
                </c:pt>
                <c:pt idx="104">
                  <c:v>2126.8328715446601</c:v>
                </c:pt>
                <c:pt idx="105">
                  <c:v>477.69870452112724</c:v>
                </c:pt>
                <c:pt idx="106">
                  <c:v>3861.0385424077667</c:v>
                </c:pt>
                <c:pt idx="107">
                  <c:v>5597.4413401419006</c:v>
                </c:pt>
                <c:pt idx="108">
                  <c:v>2170.960838111263</c:v>
                </c:pt>
                <c:pt idx="109">
                  <c:v>82537.446469444607</c:v>
                </c:pt>
                <c:pt idx="110">
                  <c:v>474.20603366218575</c:v>
                </c:pt>
                <c:pt idx="111">
                  <c:v>1610.4156381913492</c:v>
                </c:pt>
                <c:pt idx="112">
                  <c:v>1275.88034551999</c:v>
                </c:pt>
                <c:pt idx="113">
                  <c:v>235.83830608830863</c:v>
                </c:pt>
                <c:pt idx="114">
                  <c:v>2059.3756132762778</c:v>
                </c:pt>
                <c:pt idx="115">
                  <c:v>236.98284428664536</c:v>
                </c:pt>
                <c:pt idx="116">
                  <c:v>24179.731407438598</c:v>
                </c:pt>
                <c:pt idx="117">
                  <c:v>13379.440827387774</c:v>
                </c:pt>
                <c:pt idx="118">
                  <c:v>1001.2564419097761</c:v>
                </c:pt>
                <c:pt idx="119">
                  <c:v>163.640109769687</c:v>
                </c:pt>
                <c:pt idx="120">
                  <c:v>374.2242385154197</c:v>
                </c:pt>
                <c:pt idx="121">
                  <c:v>37472.671674319601</c:v>
                </c:pt>
                <c:pt idx="122">
                  <c:v>9061.6024602897342</c:v>
                </c:pt>
                <c:pt idx="123">
                  <c:v>514.15796047880872</c:v>
                </c:pt>
                <c:pt idx="124">
                  <c:v>3803.9984129956279</c:v>
                </c:pt>
                <c:pt idx="125">
                  <c:v>654.61985698252215</c:v>
                </c:pt>
                <c:pt idx="126">
                  <c:v>1531.8889015658742</c:v>
                </c:pt>
                <c:pt idx="127">
                  <c:v>2049.6240903114485</c:v>
                </c:pt>
                <c:pt idx="128">
                  <c:v>1043.4561026962785</c:v>
                </c:pt>
                <c:pt idx="129">
                  <c:v>4454.0802196318955</c:v>
                </c:pt>
                <c:pt idx="130">
                  <c:v>11470.897921103837</c:v>
                </c:pt>
                <c:pt idx="131">
                  <c:v>29914.264776665957</c:v>
                </c:pt>
                <c:pt idx="132">
                  <c:v>354.00166803161954</c:v>
                </c:pt>
                <c:pt idx="133">
                  <c:v>1650.9684210345324</c:v>
                </c:pt>
                <c:pt idx="134">
                  <c:v>1775.1412907960209</c:v>
                </c:pt>
                <c:pt idx="135">
                  <c:v>206.64907132382316</c:v>
                </c:pt>
                <c:pt idx="136">
                  <c:v>9146.4727392203167</c:v>
                </c:pt>
                <c:pt idx="137">
                  <c:v>4870.7396888487065</c:v>
                </c:pt>
                <c:pt idx="138">
                  <c:v>3683.5779186125324</c:v>
                </c:pt>
                <c:pt idx="139">
                  <c:v>1372.7363925190703</c:v>
                </c:pt>
                <c:pt idx="140">
                  <c:v>28696.19349678326</c:v>
                </c:pt>
                <c:pt idx="141">
                  <c:v>550.17144715294648</c:v>
                </c:pt>
                <c:pt idx="142">
                  <c:v>9354.4679242155926</c:v>
                </c:pt>
                <c:pt idx="143">
                  <c:v>474.52415775888375</c:v>
                </c:pt>
                <c:pt idx="144">
                  <c:v>809.27507943042963</c:v>
                </c:pt>
                <c:pt idx="145">
                  <c:v>7578.8289461916129</c:v>
                </c:pt>
                <c:pt idx="146">
                  <c:v>153.60176991034686</c:v>
                </c:pt>
                <c:pt idx="147">
                  <c:v>23814.556614022691</c:v>
                </c:pt>
                <c:pt idx="148">
                  <c:v>5330.4016218874895</c:v>
                </c:pt>
                <c:pt idx="149">
                  <c:v>10045.360076644314</c:v>
                </c:pt>
                <c:pt idx="150">
                  <c:v>1055.2103557133435</c:v>
                </c:pt>
                <c:pt idx="151">
                  <c:v>3019.9463672175821</c:v>
                </c:pt>
                <c:pt idx="152">
                  <c:v>14413.788872415951</c:v>
                </c:pt>
                <c:pt idx="153">
                  <c:v>854.92672515526408</c:v>
                </c:pt>
                <c:pt idx="154">
                  <c:v>356.495270299541</c:v>
                </c:pt>
                <c:pt idx="155">
                  <c:v>1911.7753170055878</c:v>
                </c:pt>
                <c:pt idx="156">
                  <c:v>1433.1753891771355</c:v>
                </c:pt>
                <c:pt idx="157">
                  <c:v>27869.377603201607</c:v>
                </c:pt>
                <c:pt idx="158">
                  <c:v>35639.478857550101</c:v>
                </c:pt>
                <c:pt idx="159">
                  <c:v>1180.4806898260283</c:v>
                </c:pt>
                <c:pt idx="160">
                  <c:v>139.10914155899619</c:v>
                </c:pt>
                <c:pt idx="161">
                  <c:v>1968.5369910020293</c:v>
                </c:pt>
                <c:pt idx="162">
                  <c:v>1747.8842650517854</c:v>
                </c:pt>
                <c:pt idx="163">
                  <c:v>370.4376248411113</c:v>
                </c:pt>
                <c:pt idx="164">
                  <c:v>266.0464528582005</c:v>
                </c:pt>
                <c:pt idx="165">
                  <c:v>1925.4737393980713</c:v>
                </c:pt>
                <c:pt idx="166">
                  <c:v>6430.9497849715808</c:v>
                </c:pt>
                <c:pt idx="167">
                  <c:v>2245.3350590283453</c:v>
                </c:pt>
                <c:pt idx="168">
                  <c:v>4219.5443370666489</c:v>
                </c:pt>
                <c:pt idx="169">
                  <c:v>645.27710146967638</c:v>
                </c:pt>
                <c:pt idx="170">
                  <c:v>1458.9496250347574</c:v>
                </c:pt>
                <c:pt idx="171">
                  <c:v>255.12185784619658</c:v>
                </c:pt>
                <c:pt idx="172">
                  <c:v>635.70896815850392</c:v>
                </c:pt>
                <c:pt idx="173">
                  <c:v>34476.285423019486</c:v>
                </c:pt>
                <c:pt idx="174">
                  <c:v>25057.613530497005</c:v>
                </c:pt>
                <c:pt idx="175">
                  <c:v>308.14409232575298</c:v>
                </c:pt>
                <c:pt idx="176">
                  <c:v>35081.923084361508</c:v>
                </c:pt>
                <c:pt idx="177">
                  <c:v>6872.7336858242816</c:v>
                </c:pt>
                <c:pt idx="178">
                  <c:v>558.22114397778694</c:v>
                </c:pt>
                <c:pt idx="179">
                  <c:v>1469.8888621448732</c:v>
                </c:pt>
                <c:pt idx="180">
                  <c:v>4799.6460179995383</c:v>
                </c:pt>
                <c:pt idx="181">
                  <c:v>401.54780212788745</c:v>
                </c:pt>
                <c:pt idx="182">
                  <c:v>549.93990167200548</c:v>
                </c:pt>
                <c:pt idx="183">
                  <c:v>322.10255120017871</c:v>
                </c:pt>
                <c:pt idx="184">
                  <c:v>535.04029143289415</c:v>
                </c:pt>
              </c:numCache>
            </c:numRef>
          </c:xVal>
          <c:yVal>
            <c:numRef>
              <c:f>Sheet1!$E$7:$E$199</c:f>
              <c:numCache>
                <c:formatCode>0.0</c:formatCode>
                <c:ptCount val="185"/>
                <c:pt idx="0">
                  <c:v>16.399999999999999</c:v>
                </c:pt>
                <c:pt idx="1">
                  <c:v>13.4</c:v>
                </c:pt>
                <c:pt idx="2">
                  <c:v>6.6</c:v>
                </c:pt>
                <c:pt idx="4">
                  <c:v>46</c:v>
                </c:pt>
                <c:pt idx="5">
                  <c:v>10</c:v>
                </c:pt>
                <c:pt idx="6">
                  <c:v>3.2</c:v>
                </c:pt>
                <c:pt idx="7">
                  <c:v>49.4</c:v>
                </c:pt>
                <c:pt idx="8">
                  <c:v>5.0999999999999996</c:v>
                </c:pt>
                <c:pt idx="9">
                  <c:v>8.4</c:v>
                </c:pt>
                <c:pt idx="10">
                  <c:v>47.5</c:v>
                </c:pt>
                <c:pt idx="11">
                  <c:v>10.4</c:v>
                </c:pt>
                <c:pt idx="13">
                  <c:v>50.4</c:v>
                </c:pt>
                <c:pt idx="14">
                  <c:v>13.3</c:v>
                </c:pt>
                <c:pt idx="15">
                  <c:v>5.8</c:v>
                </c:pt>
                <c:pt idx="16">
                  <c:v>10.9</c:v>
                </c:pt>
                <c:pt idx="17">
                  <c:v>22.2</c:v>
                </c:pt>
                <c:pt idx="18">
                  <c:v>16.5</c:v>
                </c:pt>
                <c:pt idx="19">
                  <c:v>4.0999999999999996</c:v>
                </c:pt>
                <c:pt idx="20">
                  <c:v>22.6</c:v>
                </c:pt>
                <c:pt idx="21">
                  <c:v>30.4</c:v>
                </c:pt>
                <c:pt idx="22">
                  <c:v>17.100000000000001</c:v>
                </c:pt>
                <c:pt idx="23">
                  <c:v>20.3</c:v>
                </c:pt>
                <c:pt idx="24">
                  <c:v>12.8</c:v>
                </c:pt>
                <c:pt idx="25">
                  <c:v>18.600000000000001</c:v>
                </c:pt>
                <c:pt idx="26">
                  <c:v>13.3</c:v>
                </c:pt>
                <c:pt idx="27">
                  <c:v>46.5</c:v>
                </c:pt>
                <c:pt idx="28">
                  <c:v>43.6</c:v>
                </c:pt>
                <c:pt idx="29">
                  <c:v>27.7</c:v>
                </c:pt>
                <c:pt idx="30">
                  <c:v>13.3</c:v>
                </c:pt>
                <c:pt idx="31">
                  <c:v>16.2</c:v>
                </c:pt>
                <c:pt idx="32">
                  <c:v>22.7</c:v>
                </c:pt>
                <c:pt idx="33">
                  <c:v>21.1</c:v>
                </c:pt>
                <c:pt idx="34">
                  <c:v>12.5</c:v>
                </c:pt>
                <c:pt idx="35">
                  <c:v>14.1</c:v>
                </c:pt>
                <c:pt idx="36">
                  <c:v>27.4</c:v>
                </c:pt>
                <c:pt idx="37">
                  <c:v>49.9</c:v>
                </c:pt>
                <c:pt idx="38">
                  <c:v>42.9</c:v>
                </c:pt>
                <c:pt idx="39">
                  <c:v>29</c:v>
                </c:pt>
                <c:pt idx="40">
                  <c:v>20.8</c:v>
                </c:pt>
                <c:pt idx="41">
                  <c:v>37</c:v>
                </c:pt>
                <c:pt idx="42">
                  <c:v>49.3</c:v>
                </c:pt>
                <c:pt idx="43">
                  <c:v>6.2</c:v>
                </c:pt>
                <c:pt idx="44">
                  <c:v>12.3</c:v>
                </c:pt>
                <c:pt idx="45">
                  <c:v>57.5</c:v>
                </c:pt>
                <c:pt idx="46">
                  <c:v>9.1999999999999993</c:v>
                </c:pt>
                <c:pt idx="47">
                  <c:v>37.299999999999997</c:v>
                </c:pt>
                <c:pt idx="48">
                  <c:v>7.4</c:v>
                </c:pt>
                <c:pt idx="49">
                  <c:v>44.7</c:v>
                </c:pt>
                <c:pt idx="50">
                  <c:v>29.6</c:v>
                </c:pt>
                <c:pt idx="51">
                  <c:v>8.6</c:v>
                </c:pt>
                <c:pt idx="52">
                  <c:v>41.7</c:v>
                </c:pt>
                <c:pt idx="54">
                  <c:v>32.4</c:v>
                </c:pt>
                <c:pt idx="55">
                  <c:v>8.4</c:v>
                </c:pt>
                <c:pt idx="56">
                  <c:v>21.7</c:v>
                </c:pt>
                <c:pt idx="57">
                  <c:v>15.2</c:v>
                </c:pt>
                <c:pt idx="58">
                  <c:v>5.7</c:v>
                </c:pt>
                <c:pt idx="59">
                  <c:v>4.2</c:v>
                </c:pt>
                <c:pt idx="60">
                  <c:v>18.600000000000001</c:v>
                </c:pt>
                <c:pt idx="61">
                  <c:v>36.1</c:v>
                </c:pt>
                <c:pt idx="62">
                  <c:v>47.3</c:v>
                </c:pt>
                <c:pt idx="63">
                  <c:v>12.5</c:v>
                </c:pt>
                <c:pt idx="64">
                  <c:v>21</c:v>
                </c:pt>
                <c:pt idx="65">
                  <c:v>10.8</c:v>
                </c:pt>
                <c:pt idx="66">
                  <c:v>15.2</c:v>
                </c:pt>
                <c:pt idx="67">
                  <c:v>48.3</c:v>
                </c:pt>
                <c:pt idx="68">
                  <c:v>33.9</c:v>
                </c:pt>
                <c:pt idx="69">
                  <c:v>29</c:v>
                </c:pt>
                <c:pt idx="70">
                  <c:v>31.9</c:v>
                </c:pt>
                <c:pt idx="71">
                  <c:v>55.6</c:v>
                </c:pt>
                <c:pt idx="72">
                  <c:v>44.3</c:v>
                </c:pt>
                <c:pt idx="73">
                  <c:v>14.7</c:v>
                </c:pt>
                <c:pt idx="74">
                  <c:v>3.1</c:v>
                </c:pt>
                <c:pt idx="75">
                  <c:v>25.9</c:v>
                </c:pt>
                <c:pt idx="76">
                  <c:v>34.4</c:v>
                </c:pt>
                <c:pt idx="77">
                  <c:v>6.7</c:v>
                </c:pt>
                <c:pt idx="78">
                  <c:v>18.5</c:v>
                </c:pt>
                <c:pt idx="79">
                  <c:v>5.2</c:v>
                </c:pt>
                <c:pt idx="80">
                  <c:v>12.2</c:v>
                </c:pt>
                <c:pt idx="81">
                  <c:v>9.1</c:v>
                </c:pt>
                <c:pt idx="82">
                  <c:v>22.6</c:v>
                </c:pt>
                <c:pt idx="83">
                  <c:v>23.5</c:v>
                </c:pt>
                <c:pt idx="84">
                  <c:v>8.3000000000000007</c:v>
                </c:pt>
                <c:pt idx="85">
                  <c:v>9.6</c:v>
                </c:pt>
                <c:pt idx="86">
                  <c:v>32.9</c:v>
                </c:pt>
                <c:pt idx="87">
                  <c:v>33.700000000000003</c:v>
                </c:pt>
                <c:pt idx="88">
                  <c:v>4.2</c:v>
                </c:pt>
                <c:pt idx="89">
                  <c:v>13.8</c:v>
                </c:pt>
                <c:pt idx="90">
                  <c:v>35.700000000000003</c:v>
                </c:pt>
                <c:pt idx="91">
                  <c:v>10.7</c:v>
                </c:pt>
                <c:pt idx="92">
                  <c:v>8</c:v>
                </c:pt>
                <c:pt idx="93">
                  <c:v>31.2</c:v>
                </c:pt>
                <c:pt idx="94">
                  <c:v>59.2</c:v>
                </c:pt>
                <c:pt idx="95">
                  <c:v>5.2</c:v>
                </c:pt>
                <c:pt idx="96">
                  <c:v>8.9</c:v>
                </c:pt>
                <c:pt idx="97">
                  <c:v>31.5</c:v>
                </c:pt>
                <c:pt idx="98">
                  <c:v>32.9</c:v>
                </c:pt>
                <c:pt idx="99">
                  <c:v>34.200000000000003</c:v>
                </c:pt>
                <c:pt idx="100">
                  <c:v>14.1</c:v>
                </c:pt>
                <c:pt idx="101">
                  <c:v>13.7</c:v>
                </c:pt>
                <c:pt idx="102">
                  <c:v>11.1</c:v>
                </c:pt>
                <c:pt idx="103">
                  <c:v>10.6</c:v>
                </c:pt>
                <c:pt idx="105">
                  <c:v>14</c:v>
                </c:pt>
                <c:pt idx="106">
                  <c:v>29.5</c:v>
                </c:pt>
                <c:pt idx="107">
                  <c:v>20.2</c:v>
                </c:pt>
                <c:pt idx="110">
                  <c:v>1.6</c:v>
                </c:pt>
                <c:pt idx="112">
                  <c:v>7.6</c:v>
                </c:pt>
                <c:pt idx="113">
                  <c:v>60.5</c:v>
                </c:pt>
                <c:pt idx="114">
                  <c:v>14.2</c:v>
                </c:pt>
                <c:pt idx="115">
                  <c:v>21.3</c:v>
                </c:pt>
                <c:pt idx="116">
                  <c:v>7.3</c:v>
                </c:pt>
                <c:pt idx="117">
                  <c:v>4.5999999999999996</c:v>
                </c:pt>
                <c:pt idx="118">
                  <c:v>49.7</c:v>
                </c:pt>
                <c:pt idx="119">
                  <c:v>9.4</c:v>
                </c:pt>
                <c:pt idx="120">
                  <c:v>12.8</c:v>
                </c:pt>
                <c:pt idx="121">
                  <c:v>8</c:v>
                </c:pt>
                <c:pt idx="123">
                  <c:v>11.1</c:v>
                </c:pt>
                <c:pt idx="124">
                  <c:v>33</c:v>
                </c:pt>
                <c:pt idx="125">
                  <c:v>14.6</c:v>
                </c:pt>
                <c:pt idx="126">
                  <c:v>13.4</c:v>
                </c:pt>
                <c:pt idx="127">
                  <c:v>41.6</c:v>
                </c:pt>
                <c:pt idx="128">
                  <c:v>31.9</c:v>
                </c:pt>
                <c:pt idx="129">
                  <c:v>9.5</c:v>
                </c:pt>
                <c:pt idx="130">
                  <c:v>9.9</c:v>
                </c:pt>
                <c:pt idx="132">
                  <c:v>30.8</c:v>
                </c:pt>
                <c:pt idx="133">
                  <c:v>18.3</c:v>
                </c:pt>
                <c:pt idx="134">
                  <c:v>11.7</c:v>
                </c:pt>
                <c:pt idx="135">
                  <c:v>39.799999999999997</c:v>
                </c:pt>
                <c:pt idx="136">
                  <c:v>11.5</c:v>
                </c:pt>
                <c:pt idx="137">
                  <c:v>7.8</c:v>
                </c:pt>
                <c:pt idx="138">
                  <c:v>20.7</c:v>
                </c:pt>
                <c:pt idx="141">
                  <c:v>36.700000000000003</c:v>
                </c:pt>
                <c:pt idx="142">
                  <c:v>9.4</c:v>
                </c:pt>
                <c:pt idx="143">
                  <c:v>25.3</c:v>
                </c:pt>
                <c:pt idx="145">
                  <c:v>18.8</c:v>
                </c:pt>
                <c:pt idx="146">
                  <c:v>56.7</c:v>
                </c:pt>
                <c:pt idx="148">
                  <c:v>16.399999999999999</c:v>
                </c:pt>
                <c:pt idx="149">
                  <c:v>12.5</c:v>
                </c:pt>
                <c:pt idx="150">
                  <c:v>22.8</c:v>
                </c:pt>
                <c:pt idx="151">
                  <c:v>19.7</c:v>
                </c:pt>
                <c:pt idx="152">
                  <c:v>9</c:v>
                </c:pt>
                <c:pt idx="153">
                  <c:v>44.7</c:v>
                </c:pt>
                <c:pt idx="154">
                  <c:v>10.8</c:v>
                </c:pt>
                <c:pt idx="155">
                  <c:v>30.2</c:v>
                </c:pt>
                <c:pt idx="156">
                  <c:v>20.5</c:v>
                </c:pt>
                <c:pt idx="157">
                  <c:v>11.3</c:v>
                </c:pt>
                <c:pt idx="158">
                  <c:v>7.6</c:v>
                </c:pt>
                <c:pt idx="159">
                  <c:v>6.5</c:v>
                </c:pt>
                <c:pt idx="160">
                  <c:v>66.8</c:v>
                </c:pt>
                <c:pt idx="161">
                  <c:v>41.6</c:v>
                </c:pt>
                <c:pt idx="162">
                  <c:v>11.3</c:v>
                </c:pt>
                <c:pt idx="164">
                  <c:v>22.9</c:v>
                </c:pt>
                <c:pt idx="166">
                  <c:v>36.9</c:v>
                </c:pt>
                <c:pt idx="167">
                  <c:v>6.8</c:v>
                </c:pt>
                <c:pt idx="168">
                  <c:v>22.2</c:v>
                </c:pt>
                <c:pt idx="169">
                  <c:v>24.2</c:v>
                </c:pt>
                <c:pt idx="171">
                  <c:v>23.8</c:v>
                </c:pt>
                <c:pt idx="172">
                  <c:v>15.8</c:v>
                </c:pt>
                <c:pt idx="173">
                  <c:v>7.5</c:v>
                </c:pt>
                <c:pt idx="174">
                  <c:v>8.6</c:v>
                </c:pt>
                <c:pt idx="175">
                  <c:v>22.9</c:v>
                </c:pt>
                <c:pt idx="176">
                  <c:v>9.1</c:v>
                </c:pt>
                <c:pt idx="177">
                  <c:v>4</c:v>
                </c:pt>
                <c:pt idx="178">
                  <c:v>24.4</c:v>
                </c:pt>
                <c:pt idx="179">
                  <c:v>18</c:v>
                </c:pt>
                <c:pt idx="180">
                  <c:v>41</c:v>
                </c:pt>
                <c:pt idx="181">
                  <c:v>27.8</c:v>
                </c:pt>
                <c:pt idx="182">
                  <c:v>13.1</c:v>
                </c:pt>
                <c:pt idx="183">
                  <c:v>38</c:v>
                </c:pt>
                <c:pt idx="184">
                  <c:v>43.4</c:v>
                </c:pt>
              </c:numCache>
            </c:numRef>
          </c:yVal>
          <c:smooth val="0"/>
        </c:ser>
        <c:ser>
          <c:idx val="4"/>
          <c:order val="3"/>
          <c:tx>
            <c:v>Goiter (Iodine)</c:v>
          </c:tx>
          <c:spPr>
            <a:ln w="47625">
              <a:noFill/>
            </a:ln>
          </c:spPr>
          <c:marker>
            <c:symbol val="dot"/>
            <c:size val="2"/>
            <c:spPr>
              <a:solidFill>
                <a:schemeClr val="accent6"/>
              </a:solidFill>
              <a:ln>
                <a:solidFill>
                  <a:schemeClr val="accent6"/>
                </a:solidFill>
              </a:ln>
            </c:spPr>
          </c:marker>
          <c:trendline>
            <c:spPr>
              <a:ln w="19050" cmpd="sng">
                <a:solidFill>
                  <a:srgbClr val="FF6600"/>
                </a:solidFill>
              </a:ln>
            </c:spPr>
            <c:trendlineType val="log"/>
            <c:dispRSqr val="0"/>
            <c:dispEq val="0"/>
          </c:trendline>
          <c:xVal>
            <c:numRef>
              <c:f>Sheet1!$B$7:$B$199</c:f>
              <c:numCache>
                <c:formatCode>0.0</c:formatCode>
                <c:ptCount val="185"/>
                <c:pt idx="1">
                  <c:v>1115.4939161021757</c:v>
                </c:pt>
                <c:pt idx="2">
                  <c:v>1727.3332508825058</c:v>
                </c:pt>
                <c:pt idx="3">
                  <c:v>17334.275670002535</c:v>
                </c:pt>
                <c:pt idx="4">
                  <c:v>655.62949462636379</c:v>
                </c:pt>
                <c:pt idx="5">
                  <c:v>10144.413138111635</c:v>
                </c:pt>
                <c:pt idx="6">
                  <c:v>7701.3585347797789</c:v>
                </c:pt>
                <c:pt idx="7">
                  <c:v>621.42482631894711</c:v>
                </c:pt>
                <c:pt idx="8">
                  <c:v>21708.037255559808</c:v>
                </c:pt>
                <c:pt idx="9">
                  <c:v>23974.183069069648</c:v>
                </c:pt>
                <c:pt idx="10">
                  <c:v>655.09743260258597</c:v>
                </c:pt>
                <c:pt idx="11">
                  <c:v>21250.581846392553</c:v>
                </c:pt>
                <c:pt idx="12">
                  <c:v>11927.90437885708</c:v>
                </c:pt>
                <c:pt idx="13">
                  <c:v>355.97343412050435</c:v>
                </c:pt>
                <c:pt idx="14">
                  <c:v>9576.8930274336617</c:v>
                </c:pt>
                <c:pt idx="15">
                  <c:v>1273.0491239487046</c:v>
                </c:pt>
                <c:pt idx="16">
                  <c:v>22697.012303303494</c:v>
                </c:pt>
                <c:pt idx="17">
                  <c:v>3486.1643181075169</c:v>
                </c:pt>
                <c:pt idx="18">
                  <c:v>339.47302569331862</c:v>
                </c:pt>
                <c:pt idx="19">
                  <c:v>778.16644542427025</c:v>
                </c:pt>
                <c:pt idx="20">
                  <c:v>988.5332917367449</c:v>
                </c:pt>
                <c:pt idx="21">
                  <c:v>1435.9576858009696</c:v>
                </c:pt>
                <c:pt idx="22">
                  <c:v>3208.7700409464942</c:v>
                </c:pt>
                <c:pt idx="23">
                  <c:v>3694.4626683280476</c:v>
                </c:pt>
                <c:pt idx="24">
                  <c:v>18086.60407251765</c:v>
                </c:pt>
                <c:pt idx="25">
                  <c:v>1579.3482395579799</c:v>
                </c:pt>
                <c:pt idx="26">
                  <c:v>224.92864708940937</c:v>
                </c:pt>
                <c:pt idx="27">
                  <c:v>130.42384846232511</c:v>
                </c:pt>
                <c:pt idx="28">
                  <c:v>298.9503625029252</c:v>
                </c:pt>
                <c:pt idx="29">
                  <c:v>583.09485918194264</c:v>
                </c:pt>
                <c:pt idx="30">
                  <c:v>23559.503689759153</c:v>
                </c:pt>
                <c:pt idx="31">
                  <c:v>1218.7960306795621</c:v>
                </c:pt>
                <c:pt idx="32">
                  <c:v>251.32540894948193</c:v>
                </c:pt>
                <c:pt idx="33">
                  <c:v>166.85134525466518</c:v>
                </c:pt>
                <c:pt idx="34">
                  <c:v>5133.077311162845</c:v>
                </c:pt>
                <c:pt idx="35">
                  <c:v>949.17806208299191</c:v>
                </c:pt>
                <c:pt idx="36">
                  <c:v>2503.54949201304</c:v>
                </c:pt>
                <c:pt idx="37">
                  <c:v>382.16032122441521</c:v>
                </c:pt>
                <c:pt idx="38">
                  <c:v>1029.9745845216119</c:v>
                </c:pt>
                <c:pt idx="39">
                  <c:v>4058.0445738417047</c:v>
                </c:pt>
                <c:pt idx="40">
                  <c:v>645.76568165011747</c:v>
                </c:pt>
                <c:pt idx="41">
                  <c:v>4861.6775099465985</c:v>
                </c:pt>
                <c:pt idx="42">
                  <c:v>2744.1244787409628</c:v>
                </c:pt>
                <c:pt idx="43">
                  <c:v>13421.655415568401</c:v>
                </c:pt>
                <c:pt idx="44">
                  <c:v>5724.8248612014613</c:v>
                </c:pt>
                <c:pt idx="45">
                  <c:v>91.701082599519296</c:v>
                </c:pt>
                <c:pt idx="46">
                  <c:v>29980.155472954604</c:v>
                </c:pt>
                <c:pt idx="47">
                  <c:v>762.54084228448619</c:v>
                </c:pt>
                <c:pt idx="48">
                  <c:v>4656.5512300499568</c:v>
                </c:pt>
                <c:pt idx="49">
                  <c:v>2769.8823219872975</c:v>
                </c:pt>
                <c:pt idx="50">
                  <c:v>1462.3202101726695</c:v>
                </c:pt>
                <c:pt idx="51">
                  <c:v>1509.5810200876842</c:v>
                </c:pt>
                <c:pt idx="52">
                  <c:v>2204.1620784339921</c:v>
                </c:pt>
                <c:pt idx="53">
                  <c:v>2398.4932954697579</c:v>
                </c:pt>
                <c:pt idx="54">
                  <c:v>179.31160493794971</c:v>
                </c:pt>
                <c:pt idx="55">
                  <c:v>4143.9302686540905</c:v>
                </c:pt>
                <c:pt idx="56">
                  <c:v>123.88690666545753</c:v>
                </c:pt>
                <c:pt idx="57">
                  <c:v>2074.9288095605302</c:v>
                </c:pt>
                <c:pt idx="58">
                  <c:v>23529.538458378953</c:v>
                </c:pt>
                <c:pt idx="59">
                  <c:v>21774.944729266364</c:v>
                </c:pt>
                <c:pt idx="60">
                  <c:v>4135.2540603347634</c:v>
                </c:pt>
                <c:pt idx="61">
                  <c:v>637.10427126204593</c:v>
                </c:pt>
                <c:pt idx="62">
                  <c:v>691.99770519198455</c:v>
                </c:pt>
                <c:pt idx="63">
                  <c:v>22945.708850150691</c:v>
                </c:pt>
                <c:pt idx="64">
                  <c:v>264.69269877701703</c:v>
                </c:pt>
                <c:pt idx="65">
                  <c:v>11396.232616202407</c:v>
                </c:pt>
                <c:pt idx="66">
                  <c:v>5149.1473618097589</c:v>
                </c:pt>
                <c:pt idx="67">
                  <c:v>1721.7289801539575</c:v>
                </c:pt>
                <c:pt idx="68">
                  <c:v>342.47851954307919</c:v>
                </c:pt>
                <c:pt idx="69">
                  <c:v>169.20960278392837</c:v>
                </c:pt>
                <c:pt idx="70">
                  <c:v>957.28097545326114</c:v>
                </c:pt>
                <c:pt idx="71">
                  <c:v>427.18627698532379</c:v>
                </c:pt>
                <c:pt idx="72">
                  <c:v>1139.5191555791178</c:v>
                </c:pt>
                <c:pt idx="73">
                  <c:v>4542.7207200800303</c:v>
                </c:pt>
                <c:pt idx="74">
                  <c:v>30928.675641685204</c:v>
                </c:pt>
                <c:pt idx="75">
                  <c:v>455.44377318325513</c:v>
                </c:pt>
                <c:pt idx="76">
                  <c:v>789.80588010320935</c:v>
                </c:pt>
                <c:pt idx="77">
                  <c:v>1536.7151927336456</c:v>
                </c:pt>
                <c:pt idx="78">
                  <c:v>1086.3802890813915</c:v>
                </c:pt>
                <c:pt idx="79">
                  <c:v>25610.441102352546</c:v>
                </c:pt>
                <c:pt idx="80">
                  <c:v>19859.302147082522</c:v>
                </c:pt>
                <c:pt idx="81">
                  <c:v>19388.278750800535</c:v>
                </c:pt>
                <c:pt idx="82">
                  <c:v>3479.0567543913708</c:v>
                </c:pt>
                <c:pt idx="83">
                  <c:v>37291.706158044806</c:v>
                </c:pt>
                <c:pt idx="84">
                  <c:v>1764.4137813702255</c:v>
                </c:pt>
                <c:pt idx="85">
                  <c:v>1229.0009584450054</c:v>
                </c:pt>
                <c:pt idx="86">
                  <c:v>406.11570553351066</c:v>
                </c:pt>
                <c:pt idx="87">
                  <c:v>824.27184215178283</c:v>
                </c:pt>
                <c:pt idx="88">
                  <c:v>19786.695037786554</c:v>
                </c:pt>
                <c:pt idx="89">
                  <c:v>279.62027499226787</c:v>
                </c:pt>
                <c:pt idx="90">
                  <c:v>321.28948405848172</c:v>
                </c:pt>
                <c:pt idx="91">
                  <c:v>3300.9346563048607</c:v>
                </c:pt>
                <c:pt idx="92">
                  <c:v>5334.8802435739835</c:v>
                </c:pt>
                <c:pt idx="93">
                  <c:v>415.46721571168661</c:v>
                </c:pt>
                <c:pt idx="94">
                  <c:v>182.94277345524918</c:v>
                </c:pt>
                <c:pt idx="95">
                  <c:v>6548.5682738871601</c:v>
                </c:pt>
                <c:pt idx="96">
                  <c:v>3267.3474426323946</c:v>
                </c:pt>
                <c:pt idx="97">
                  <c:v>46453.245778644916</c:v>
                </c:pt>
                <c:pt idx="98">
                  <c:v>246.28264096587367</c:v>
                </c:pt>
                <c:pt idx="99">
                  <c:v>153.9996380907447</c:v>
                </c:pt>
                <c:pt idx="100">
                  <c:v>4004.5571912747491</c:v>
                </c:pt>
                <c:pt idx="101">
                  <c:v>2289.0874024652576</c:v>
                </c:pt>
                <c:pt idx="102">
                  <c:v>236.09611014733315</c:v>
                </c:pt>
                <c:pt idx="103">
                  <c:v>10377.037318248616</c:v>
                </c:pt>
                <c:pt idx="104">
                  <c:v>2126.8328715446601</c:v>
                </c:pt>
                <c:pt idx="105">
                  <c:v>477.69870452112724</c:v>
                </c:pt>
                <c:pt idx="106">
                  <c:v>3861.0385424077667</c:v>
                </c:pt>
                <c:pt idx="107">
                  <c:v>5597.4413401419006</c:v>
                </c:pt>
                <c:pt idx="108">
                  <c:v>2170.960838111263</c:v>
                </c:pt>
                <c:pt idx="109">
                  <c:v>82537.446469444607</c:v>
                </c:pt>
                <c:pt idx="110">
                  <c:v>474.20603366218575</c:v>
                </c:pt>
                <c:pt idx="111">
                  <c:v>1610.4156381913492</c:v>
                </c:pt>
                <c:pt idx="112">
                  <c:v>1275.88034551999</c:v>
                </c:pt>
                <c:pt idx="113">
                  <c:v>235.83830608830863</c:v>
                </c:pt>
                <c:pt idx="114">
                  <c:v>2059.3756132762778</c:v>
                </c:pt>
                <c:pt idx="115">
                  <c:v>236.98284428664536</c:v>
                </c:pt>
                <c:pt idx="116">
                  <c:v>24179.731407438598</c:v>
                </c:pt>
                <c:pt idx="117">
                  <c:v>13379.440827387774</c:v>
                </c:pt>
                <c:pt idx="118">
                  <c:v>1001.2564419097761</c:v>
                </c:pt>
                <c:pt idx="119">
                  <c:v>163.640109769687</c:v>
                </c:pt>
                <c:pt idx="120">
                  <c:v>374.2242385154197</c:v>
                </c:pt>
                <c:pt idx="121">
                  <c:v>37472.671674319601</c:v>
                </c:pt>
                <c:pt idx="122">
                  <c:v>9061.6024602897342</c:v>
                </c:pt>
                <c:pt idx="123">
                  <c:v>514.15796047880872</c:v>
                </c:pt>
                <c:pt idx="124">
                  <c:v>3803.9984129956279</c:v>
                </c:pt>
                <c:pt idx="125">
                  <c:v>654.61985698252215</c:v>
                </c:pt>
                <c:pt idx="126">
                  <c:v>1531.8889015658742</c:v>
                </c:pt>
                <c:pt idx="127">
                  <c:v>2049.6240903114485</c:v>
                </c:pt>
                <c:pt idx="128">
                  <c:v>1043.4561026962785</c:v>
                </c:pt>
                <c:pt idx="129">
                  <c:v>4454.0802196318955</c:v>
                </c:pt>
                <c:pt idx="130">
                  <c:v>11470.897921103837</c:v>
                </c:pt>
                <c:pt idx="131">
                  <c:v>29914.264776665957</c:v>
                </c:pt>
                <c:pt idx="132">
                  <c:v>354.00166803161954</c:v>
                </c:pt>
                <c:pt idx="133">
                  <c:v>1650.9684210345324</c:v>
                </c:pt>
                <c:pt idx="134">
                  <c:v>1775.1412907960209</c:v>
                </c:pt>
                <c:pt idx="135">
                  <c:v>206.64907132382316</c:v>
                </c:pt>
                <c:pt idx="136">
                  <c:v>9146.4727392203167</c:v>
                </c:pt>
                <c:pt idx="137">
                  <c:v>4870.7396888487065</c:v>
                </c:pt>
                <c:pt idx="138">
                  <c:v>3683.5779186125324</c:v>
                </c:pt>
                <c:pt idx="139">
                  <c:v>1372.7363925190703</c:v>
                </c:pt>
                <c:pt idx="140">
                  <c:v>28696.19349678326</c:v>
                </c:pt>
                <c:pt idx="141">
                  <c:v>550.17144715294648</c:v>
                </c:pt>
                <c:pt idx="142">
                  <c:v>9354.4679242155926</c:v>
                </c:pt>
                <c:pt idx="143">
                  <c:v>474.52415775888375</c:v>
                </c:pt>
                <c:pt idx="144">
                  <c:v>809.27507943042963</c:v>
                </c:pt>
                <c:pt idx="145">
                  <c:v>7578.8289461916129</c:v>
                </c:pt>
                <c:pt idx="146">
                  <c:v>153.60176991034686</c:v>
                </c:pt>
                <c:pt idx="147">
                  <c:v>23814.556614022691</c:v>
                </c:pt>
                <c:pt idx="148">
                  <c:v>5330.4016218874895</c:v>
                </c:pt>
                <c:pt idx="149">
                  <c:v>10045.360076644314</c:v>
                </c:pt>
                <c:pt idx="150">
                  <c:v>1055.2103557133435</c:v>
                </c:pt>
                <c:pt idx="151">
                  <c:v>3019.9463672175821</c:v>
                </c:pt>
                <c:pt idx="152">
                  <c:v>14413.788872415951</c:v>
                </c:pt>
                <c:pt idx="153">
                  <c:v>854.92672515526408</c:v>
                </c:pt>
                <c:pt idx="154">
                  <c:v>356.495270299541</c:v>
                </c:pt>
                <c:pt idx="155">
                  <c:v>1911.7753170055878</c:v>
                </c:pt>
                <c:pt idx="156">
                  <c:v>1433.1753891771355</c:v>
                </c:pt>
                <c:pt idx="157">
                  <c:v>27869.377603201607</c:v>
                </c:pt>
                <c:pt idx="158">
                  <c:v>35639.478857550101</c:v>
                </c:pt>
                <c:pt idx="159">
                  <c:v>1180.4806898260283</c:v>
                </c:pt>
                <c:pt idx="160">
                  <c:v>139.10914155899619</c:v>
                </c:pt>
                <c:pt idx="161">
                  <c:v>1968.5369910020293</c:v>
                </c:pt>
                <c:pt idx="162">
                  <c:v>1747.8842650517854</c:v>
                </c:pt>
                <c:pt idx="163">
                  <c:v>370.4376248411113</c:v>
                </c:pt>
                <c:pt idx="164">
                  <c:v>266.0464528582005</c:v>
                </c:pt>
                <c:pt idx="165">
                  <c:v>1925.4737393980713</c:v>
                </c:pt>
                <c:pt idx="166">
                  <c:v>6430.9497849715808</c:v>
                </c:pt>
                <c:pt idx="167">
                  <c:v>2245.3350590283453</c:v>
                </c:pt>
                <c:pt idx="168">
                  <c:v>4219.5443370666489</c:v>
                </c:pt>
                <c:pt idx="169">
                  <c:v>645.27710146967638</c:v>
                </c:pt>
                <c:pt idx="170">
                  <c:v>1458.9496250347574</c:v>
                </c:pt>
                <c:pt idx="171">
                  <c:v>255.12185784619658</c:v>
                </c:pt>
                <c:pt idx="172">
                  <c:v>635.70896815850392</c:v>
                </c:pt>
                <c:pt idx="173">
                  <c:v>34476.285423019486</c:v>
                </c:pt>
                <c:pt idx="174">
                  <c:v>25057.613530497005</c:v>
                </c:pt>
                <c:pt idx="175">
                  <c:v>308.14409232575298</c:v>
                </c:pt>
                <c:pt idx="176">
                  <c:v>35081.923084361508</c:v>
                </c:pt>
                <c:pt idx="177">
                  <c:v>6872.7336858242816</c:v>
                </c:pt>
                <c:pt idx="178">
                  <c:v>558.22114397778694</c:v>
                </c:pt>
                <c:pt idx="179">
                  <c:v>1469.8888621448732</c:v>
                </c:pt>
                <c:pt idx="180">
                  <c:v>4799.6460179995383</c:v>
                </c:pt>
                <c:pt idx="181">
                  <c:v>401.54780212788745</c:v>
                </c:pt>
                <c:pt idx="182">
                  <c:v>549.93990167200548</c:v>
                </c:pt>
                <c:pt idx="183">
                  <c:v>322.10255120017871</c:v>
                </c:pt>
                <c:pt idx="184">
                  <c:v>535.04029143289415</c:v>
                </c:pt>
              </c:numCache>
            </c:numRef>
          </c:xVal>
          <c:yVal>
            <c:numRef>
              <c:f>Sheet1!$F$7:$F$199</c:f>
              <c:numCache>
                <c:formatCode>General</c:formatCode>
                <c:ptCount val="185"/>
                <c:pt idx="2" formatCode="0.0">
                  <c:v>65</c:v>
                </c:pt>
                <c:pt idx="7" formatCode="0.0">
                  <c:v>30.2</c:v>
                </c:pt>
                <c:pt idx="8" formatCode="0.0">
                  <c:v>19.399999999999999</c:v>
                </c:pt>
                <c:pt idx="10" formatCode="0.0">
                  <c:v>11.1</c:v>
                </c:pt>
                <c:pt idx="12" formatCode="0.0">
                  <c:v>1.7</c:v>
                </c:pt>
                <c:pt idx="13" formatCode="0.0">
                  <c:v>49.9</c:v>
                </c:pt>
                <c:pt idx="15" formatCode="0.0">
                  <c:v>33.4</c:v>
                </c:pt>
                <c:pt idx="18" formatCode="0.0">
                  <c:v>19.600000000000001</c:v>
                </c:pt>
                <c:pt idx="19" formatCode="0.0">
                  <c:v>14</c:v>
                </c:pt>
                <c:pt idx="20" formatCode="0.0">
                  <c:v>4.5</c:v>
                </c:pt>
                <c:pt idx="21" formatCode="0.0">
                  <c:v>25.7</c:v>
                </c:pt>
                <c:pt idx="22" formatCode="0.0">
                  <c:v>16.5</c:v>
                </c:pt>
                <c:pt idx="23" formatCode="0.0">
                  <c:v>4</c:v>
                </c:pt>
                <c:pt idx="25" formatCode="0.0">
                  <c:v>27.4</c:v>
                </c:pt>
                <c:pt idx="26" formatCode="0.0">
                  <c:v>55.2</c:v>
                </c:pt>
                <c:pt idx="29" formatCode="0.0">
                  <c:v>10.3</c:v>
                </c:pt>
                <c:pt idx="31" formatCode="0.0">
                  <c:v>25.5</c:v>
                </c:pt>
                <c:pt idx="32" formatCode="0.0">
                  <c:v>60.9</c:v>
                </c:pt>
                <c:pt idx="33" formatCode="0.0">
                  <c:v>63</c:v>
                </c:pt>
                <c:pt idx="34" formatCode="0.0">
                  <c:v>6.4</c:v>
                </c:pt>
                <c:pt idx="35" formatCode="0.0">
                  <c:v>5.8</c:v>
                </c:pt>
                <c:pt idx="36" formatCode="0.0">
                  <c:v>6.5</c:v>
                </c:pt>
                <c:pt idx="40" formatCode="0.0">
                  <c:v>44.8</c:v>
                </c:pt>
                <c:pt idx="41" formatCode="0.0">
                  <c:v>16.100000000000001</c:v>
                </c:pt>
                <c:pt idx="45" formatCode="0.0">
                  <c:v>28.4</c:v>
                </c:pt>
                <c:pt idx="46" formatCode="0.0">
                  <c:v>12.1</c:v>
                </c:pt>
                <c:pt idx="49" formatCode="0.0">
                  <c:v>5.3</c:v>
                </c:pt>
                <c:pt idx="51" formatCode="0.0">
                  <c:v>21.4</c:v>
                </c:pt>
                <c:pt idx="54" formatCode="0.0">
                  <c:v>36.700000000000003</c:v>
                </c:pt>
                <c:pt idx="56" formatCode="0.0">
                  <c:v>53.3</c:v>
                </c:pt>
                <c:pt idx="59" formatCode="0.0">
                  <c:v>12.9</c:v>
                </c:pt>
                <c:pt idx="60" formatCode="0.0">
                  <c:v>17.100000000000001</c:v>
                </c:pt>
                <c:pt idx="61" formatCode="0.0">
                  <c:v>16.3</c:v>
                </c:pt>
                <c:pt idx="64" formatCode="0.0">
                  <c:v>23.8</c:v>
                </c:pt>
                <c:pt idx="68" formatCode="0.0">
                  <c:v>59</c:v>
                </c:pt>
                <c:pt idx="73" formatCode="0.0">
                  <c:v>11.6</c:v>
                </c:pt>
                <c:pt idx="75" formatCode="0.0">
                  <c:v>17.899999999999999</c:v>
                </c:pt>
                <c:pt idx="76" formatCode="0.0">
                  <c:v>9.8000000000000007</c:v>
                </c:pt>
                <c:pt idx="77" formatCode="0.0">
                  <c:v>54.6</c:v>
                </c:pt>
                <c:pt idx="81" formatCode="0.0">
                  <c:v>13.9</c:v>
                </c:pt>
                <c:pt idx="84" formatCode="0.0">
                  <c:v>33.5</c:v>
                </c:pt>
                <c:pt idx="85" formatCode="0.0">
                  <c:v>36.700000000000003</c:v>
                </c:pt>
                <c:pt idx="86" formatCode="0.0">
                  <c:v>15.5</c:v>
                </c:pt>
                <c:pt idx="89" formatCode="0.0">
                  <c:v>49.1</c:v>
                </c:pt>
                <c:pt idx="92" formatCode="0.0">
                  <c:v>25.7</c:v>
                </c:pt>
                <c:pt idx="93" formatCode="0.0">
                  <c:v>4.9000000000000004</c:v>
                </c:pt>
                <c:pt idx="100" formatCode="0.0">
                  <c:v>4</c:v>
                </c:pt>
                <c:pt idx="101" formatCode="0.0">
                  <c:v>23.6</c:v>
                </c:pt>
                <c:pt idx="105" formatCode="0.0">
                  <c:v>30.9</c:v>
                </c:pt>
                <c:pt idx="107" formatCode="0.0">
                  <c:v>10.4</c:v>
                </c:pt>
                <c:pt idx="110" formatCode="0.0">
                  <c:v>23</c:v>
                </c:pt>
                <c:pt idx="112" formatCode="0.0">
                  <c:v>22</c:v>
                </c:pt>
                <c:pt idx="113" formatCode="0.0">
                  <c:v>14.3</c:v>
                </c:pt>
                <c:pt idx="115" formatCode="0.0">
                  <c:v>40</c:v>
                </c:pt>
                <c:pt idx="116" formatCode="0.0">
                  <c:v>1.8</c:v>
                </c:pt>
                <c:pt idx="119" formatCode="0.0">
                  <c:v>35.799999999999997</c:v>
                </c:pt>
                <c:pt idx="120" formatCode="0.0">
                  <c:v>29.1</c:v>
                </c:pt>
                <c:pt idx="123" formatCode="0.0">
                  <c:v>84.9</c:v>
                </c:pt>
                <c:pt idx="124" formatCode="0.0">
                  <c:v>10.199999999999999</c:v>
                </c:pt>
                <c:pt idx="125" formatCode="0.0">
                  <c:v>4.5999999999999996</c:v>
                </c:pt>
                <c:pt idx="128" formatCode="0.0">
                  <c:v>5.4</c:v>
                </c:pt>
                <c:pt idx="132" formatCode="0.0">
                  <c:v>36.700000000000003</c:v>
                </c:pt>
                <c:pt idx="133" formatCode="0.0">
                  <c:v>12.8</c:v>
                </c:pt>
                <c:pt idx="135" formatCode="0.0">
                  <c:v>25.9</c:v>
                </c:pt>
                <c:pt idx="142" formatCode="0.0">
                  <c:v>24</c:v>
                </c:pt>
                <c:pt idx="143" formatCode="0.0">
                  <c:v>28.7</c:v>
                </c:pt>
                <c:pt idx="148" formatCode="0.0">
                  <c:v>4.4000000000000004</c:v>
                </c:pt>
                <c:pt idx="151" formatCode="0.0">
                  <c:v>40.9</c:v>
                </c:pt>
                <c:pt idx="152" formatCode="0.0">
                  <c:v>10.4</c:v>
                </c:pt>
                <c:pt idx="153" formatCode="0.0">
                  <c:v>20.9</c:v>
                </c:pt>
                <c:pt idx="154" formatCode="0.0">
                  <c:v>22</c:v>
                </c:pt>
                <c:pt idx="156" formatCode="0.0">
                  <c:v>5.4</c:v>
                </c:pt>
                <c:pt idx="158" formatCode="0.0">
                  <c:v>14.5</c:v>
                </c:pt>
                <c:pt idx="161" formatCode="0.0">
                  <c:v>2.2000000000000002</c:v>
                </c:pt>
                <c:pt idx="162" formatCode="0.0">
                  <c:v>5.8</c:v>
                </c:pt>
                <c:pt idx="164" formatCode="0.0">
                  <c:v>32.6</c:v>
                </c:pt>
                <c:pt idx="167" formatCode="0.0">
                  <c:v>36.299999999999997</c:v>
                </c:pt>
                <c:pt idx="168" formatCode="0.0">
                  <c:v>30.3</c:v>
                </c:pt>
                <c:pt idx="169" formatCode="0.0">
                  <c:v>25</c:v>
                </c:pt>
                <c:pt idx="171" formatCode="0.0">
                  <c:v>60.2</c:v>
                </c:pt>
                <c:pt idx="172" formatCode="0.0">
                  <c:v>55.6</c:v>
                </c:pt>
                <c:pt idx="175" formatCode="0.0">
                  <c:v>40.4</c:v>
                </c:pt>
                <c:pt idx="178" formatCode="0.0">
                  <c:v>73</c:v>
                </c:pt>
                <c:pt idx="181" formatCode="0.0">
                  <c:v>21.9</c:v>
                </c:pt>
                <c:pt idx="182" formatCode="0.0">
                  <c:v>16.8</c:v>
                </c:pt>
                <c:pt idx="183" formatCode="0.0">
                  <c:v>31.6</c:v>
                </c:pt>
              </c:numCache>
            </c:numRef>
          </c:yVal>
          <c:smooth val="0"/>
        </c:ser>
        <c:ser>
          <c:idx val="7"/>
          <c:order val="4"/>
          <c:tx>
            <c:v>Stunting</c:v>
          </c:tx>
          <c:spPr>
            <a:ln w="47625">
              <a:noFill/>
            </a:ln>
          </c:spPr>
          <c:marker>
            <c:symbol val="circle"/>
            <c:size val="2"/>
            <c:spPr>
              <a:solidFill>
                <a:srgbClr val="008000"/>
              </a:solidFill>
              <a:ln>
                <a:solidFill>
                  <a:srgbClr val="008000"/>
                </a:solidFill>
              </a:ln>
            </c:spPr>
          </c:marker>
          <c:trendline>
            <c:spPr>
              <a:ln w="19050" cap="rnd" cmpd="sng">
                <a:solidFill>
                  <a:srgbClr val="008000"/>
                </a:solidFill>
                <a:prstDash val="lgDash"/>
              </a:ln>
            </c:spPr>
            <c:trendlineType val="log"/>
            <c:dispRSqr val="0"/>
            <c:dispEq val="0"/>
          </c:trendline>
          <c:xVal>
            <c:numRef>
              <c:f>Sheet1!$I$7:$I$199</c:f>
              <c:numCache>
                <c:formatCode>General</c:formatCode>
                <c:ptCount val="185"/>
                <c:pt idx="0">
                  <c:v>1220</c:v>
                </c:pt>
                <c:pt idx="1">
                  <c:v>8610</c:v>
                </c:pt>
                <c:pt idx="2">
                  <c:v>7900</c:v>
                </c:pt>
                <c:pt idx="4">
                  <c:v>5020</c:v>
                </c:pt>
                <c:pt idx="5">
                  <c:v>20170</c:v>
                </c:pt>
                <c:pt idx="7">
                  <c:v>5580</c:v>
                </c:pt>
                <c:pt idx="8">
                  <c:v>38670</c:v>
                </c:pt>
                <c:pt idx="9">
                  <c:v>38510</c:v>
                </c:pt>
                <c:pt idx="10">
                  <c:v>8660</c:v>
                </c:pt>
                <c:pt idx="11">
                  <c:v>29030</c:v>
                </c:pt>
                <c:pt idx="12">
                  <c:v>20750</c:v>
                </c:pt>
                <c:pt idx="13">
                  <c:v>1670</c:v>
                </c:pt>
                <c:pt idx="14">
                  <c:v>23030</c:v>
                </c:pt>
                <c:pt idx="15">
                  <c:v>12410</c:v>
                </c:pt>
                <c:pt idx="16">
                  <c:v>36340</c:v>
                </c:pt>
                <c:pt idx="17">
                  <c:v>6700</c:v>
                </c:pt>
                <c:pt idx="18">
                  <c:v>1440</c:v>
                </c:pt>
                <c:pt idx="19">
                  <c:v>4840</c:v>
                </c:pt>
                <c:pt idx="20">
                  <c:v>4360</c:v>
                </c:pt>
                <c:pt idx="21">
                  <c:v>8640</c:v>
                </c:pt>
                <c:pt idx="22">
                  <c:v>13200</c:v>
                </c:pt>
                <c:pt idx="23">
                  <c:v>10150</c:v>
                </c:pt>
                <c:pt idx="24">
                  <c:v>49370</c:v>
                </c:pt>
                <c:pt idx="25">
                  <c:v>13150</c:v>
                </c:pt>
                <c:pt idx="26">
                  <c:v>1260</c:v>
                </c:pt>
                <c:pt idx="27">
                  <c:v>510</c:v>
                </c:pt>
                <c:pt idx="28">
                  <c:v>1940</c:v>
                </c:pt>
                <c:pt idx="29">
                  <c:v>2110</c:v>
                </c:pt>
                <c:pt idx="30">
                  <c:v>37210</c:v>
                </c:pt>
                <c:pt idx="31">
                  <c:v>3590</c:v>
                </c:pt>
                <c:pt idx="32">
                  <c:v>770</c:v>
                </c:pt>
                <c:pt idx="33">
                  <c:v>1210</c:v>
                </c:pt>
                <c:pt idx="34">
                  <c:v>15140</c:v>
                </c:pt>
                <c:pt idx="35">
                  <c:v>6810</c:v>
                </c:pt>
                <c:pt idx="36">
                  <c:v>8670</c:v>
                </c:pt>
                <c:pt idx="37">
                  <c:v>1160</c:v>
                </c:pt>
                <c:pt idx="38">
                  <c:v>2830</c:v>
                </c:pt>
                <c:pt idx="39">
                  <c:v>10720</c:v>
                </c:pt>
                <c:pt idx="40">
                  <c:v>1840</c:v>
                </c:pt>
                <c:pt idx="41">
                  <c:v>18540</c:v>
                </c:pt>
                <c:pt idx="43">
                  <c:v>30940</c:v>
                </c:pt>
                <c:pt idx="44">
                  <c:v>23940</c:v>
                </c:pt>
                <c:pt idx="45">
                  <c:v>180</c:v>
                </c:pt>
                <c:pt idx="46">
                  <c:v>38870</c:v>
                </c:pt>
                <c:pt idx="48">
                  <c:v>11620</c:v>
                </c:pt>
                <c:pt idx="49">
                  <c:v>8250</c:v>
                </c:pt>
                <c:pt idx="50">
                  <c:v>8140</c:v>
                </c:pt>
                <c:pt idx="51">
                  <c:v>6170</c:v>
                </c:pt>
                <c:pt idx="52">
                  <c:v>6290</c:v>
                </c:pt>
                <c:pt idx="53">
                  <c:v>20310</c:v>
                </c:pt>
                <c:pt idx="54">
                  <c:v>490</c:v>
                </c:pt>
                <c:pt idx="55">
                  <c:v>18850</c:v>
                </c:pt>
                <c:pt idx="56">
                  <c:v>910</c:v>
                </c:pt>
                <c:pt idx="57">
                  <c:v>4580</c:v>
                </c:pt>
                <c:pt idx="58">
                  <c:v>36110</c:v>
                </c:pt>
                <c:pt idx="59">
                  <c:v>34290</c:v>
                </c:pt>
                <c:pt idx="60">
                  <c:v>12350</c:v>
                </c:pt>
                <c:pt idx="61">
                  <c:v>1810</c:v>
                </c:pt>
                <c:pt idx="62">
                  <c:v>4690</c:v>
                </c:pt>
                <c:pt idx="63">
                  <c:v>36500</c:v>
                </c:pt>
                <c:pt idx="64">
                  <c:v>1540</c:v>
                </c:pt>
                <c:pt idx="65">
                  <c:v>28490</c:v>
                </c:pt>
                <c:pt idx="66">
                  <c:v>9510</c:v>
                </c:pt>
                <c:pt idx="67">
                  <c:v>4570</c:v>
                </c:pt>
                <c:pt idx="68">
                  <c:v>880</c:v>
                </c:pt>
                <c:pt idx="69">
                  <c:v>1130</c:v>
                </c:pt>
                <c:pt idx="70">
                  <c:v>2810</c:v>
                </c:pt>
                <c:pt idx="71">
                  <c:v>1180</c:v>
                </c:pt>
                <c:pt idx="72">
                  <c:v>3530</c:v>
                </c:pt>
                <c:pt idx="73">
                  <c:v>19350</c:v>
                </c:pt>
                <c:pt idx="74">
                  <c:v>30130</c:v>
                </c:pt>
                <c:pt idx="75">
                  <c:v>3110</c:v>
                </c:pt>
                <c:pt idx="76">
                  <c:v>3910</c:v>
                </c:pt>
                <c:pt idx="77">
                  <c:v>10320</c:v>
                </c:pt>
                <c:pt idx="78">
                  <c:v>3430</c:v>
                </c:pt>
                <c:pt idx="79">
                  <c:v>33570</c:v>
                </c:pt>
                <c:pt idx="80">
                  <c:v>25250</c:v>
                </c:pt>
                <c:pt idx="81">
                  <c:v>32070</c:v>
                </c:pt>
                <c:pt idx="83">
                  <c:v>32630</c:v>
                </c:pt>
                <c:pt idx="84">
                  <c:v>5870</c:v>
                </c:pt>
                <c:pt idx="85">
                  <c:v>10060</c:v>
                </c:pt>
                <c:pt idx="86">
                  <c:v>1560</c:v>
                </c:pt>
                <c:pt idx="87">
                  <c:v>3200</c:v>
                </c:pt>
                <c:pt idx="88">
                  <c:v>49430</c:v>
                </c:pt>
                <c:pt idx="89">
                  <c:v>2170</c:v>
                </c:pt>
                <c:pt idx="90">
                  <c:v>2240</c:v>
                </c:pt>
                <c:pt idx="91">
                  <c:v>17140</c:v>
                </c:pt>
                <c:pt idx="92">
                  <c:v>12770</c:v>
                </c:pt>
                <c:pt idx="93">
                  <c:v>2020</c:v>
                </c:pt>
                <c:pt idx="94">
                  <c:v>440</c:v>
                </c:pt>
                <c:pt idx="95">
                  <c:v>17560</c:v>
                </c:pt>
                <c:pt idx="96">
                  <c:v>17390</c:v>
                </c:pt>
                <c:pt idx="97">
                  <c:v>52350</c:v>
                </c:pt>
                <c:pt idx="98">
                  <c:v>940</c:v>
                </c:pt>
                <c:pt idx="99">
                  <c:v>810</c:v>
                </c:pt>
                <c:pt idx="100">
                  <c:v>14030</c:v>
                </c:pt>
                <c:pt idx="101">
                  <c:v>6600</c:v>
                </c:pt>
                <c:pt idx="102">
                  <c:v>1110</c:v>
                </c:pt>
                <c:pt idx="103">
                  <c:v>23420</c:v>
                </c:pt>
                <c:pt idx="105">
                  <c:v>2300</c:v>
                </c:pt>
                <c:pt idx="106">
                  <c:v>12920</c:v>
                </c:pt>
                <c:pt idx="107">
                  <c:v>13610</c:v>
                </c:pt>
                <c:pt idx="108">
                  <c:v>3630</c:v>
                </c:pt>
                <c:pt idx="110">
                  <c:v>3680</c:v>
                </c:pt>
                <c:pt idx="111">
                  <c:v>13690</c:v>
                </c:pt>
                <c:pt idx="112">
                  <c:v>4440</c:v>
                </c:pt>
                <c:pt idx="113">
                  <c:v>820</c:v>
                </c:pt>
                <c:pt idx="114">
                  <c:v>6230</c:v>
                </c:pt>
                <c:pt idx="115">
                  <c:v>1290</c:v>
                </c:pt>
                <c:pt idx="116">
                  <c:v>40000</c:v>
                </c:pt>
                <c:pt idx="117">
                  <c:v>28570</c:v>
                </c:pt>
                <c:pt idx="118">
                  <c:v>3380</c:v>
                </c:pt>
                <c:pt idx="119">
                  <c:v>670</c:v>
                </c:pt>
                <c:pt idx="120">
                  <c:v>2020</c:v>
                </c:pt>
                <c:pt idx="121">
                  <c:v>55090</c:v>
                </c:pt>
                <c:pt idx="122">
                  <c:v>25280</c:v>
                </c:pt>
                <c:pt idx="123">
                  <c:v>2660</c:v>
                </c:pt>
                <c:pt idx="124">
                  <c:v>13260</c:v>
                </c:pt>
                <c:pt idx="125">
                  <c:v>2280</c:v>
                </c:pt>
                <c:pt idx="126">
                  <c:v>4850</c:v>
                </c:pt>
                <c:pt idx="127">
                  <c:v>8090</c:v>
                </c:pt>
                <c:pt idx="128">
                  <c:v>3670</c:v>
                </c:pt>
                <c:pt idx="129">
                  <c:v>18080</c:v>
                </c:pt>
                <c:pt idx="130">
                  <c:v>23880</c:v>
                </c:pt>
                <c:pt idx="131">
                  <c:v>73380</c:v>
                </c:pt>
                <c:pt idx="132">
                  <c:v>3010</c:v>
                </c:pt>
                <c:pt idx="133">
                  <c:v>14440</c:v>
                </c:pt>
                <c:pt idx="134">
                  <c:v>18600</c:v>
                </c:pt>
                <c:pt idx="135">
                  <c:v>1100</c:v>
                </c:pt>
                <c:pt idx="136">
                  <c:v>16650</c:v>
                </c:pt>
                <c:pt idx="137">
                  <c:v>10600</c:v>
                </c:pt>
                <c:pt idx="138">
                  <c:v>10450</c:v>
                </c:pt>
                <c:pt idx="139">
                  <c:v>3980</c:v>
                </c:pt>
                <c:pt idx="141">
                  <c:v>1660</c:v>
                </c:pt>
                <c:pt idx="142">
                  <c:v>26300</c:v>
                </c:pt>
                <c:pt idx="143">
                  <c:v>1780</c:v>
                </c:pt>
                <c:pt idx="144">
                  <c:v>10900</c:v>
                </c:pt>
                <c:pt idx="145">
                  <c:v>20940</c:v>
                </c:pt>
                <c:pt idx="146">
                  <c:v>1040</c:v>
                </c:pt>
                <c:pt idx="147">
                  <c:v>48090</c:v>
                </c:pt>
                <c:pt idx="148">
                  <c:v>21310</c:v>
                </c:pt>
                <c:pt idx="149">
                  <c:v>26170</c:v>
                </c:pt>
                <c:pt idx="150">
                  <c:v>2050</c:v>
                </c:pt>
                <c:pt idx="151">
                  <c:v>10020</c:v>
                </c:pt>
                <c:pt idx="152">
                  <c:v>31400</c:v>
                </c:pt>
                <c:pt idx="153">
                  <c:v>4660</c:v>
                </c:pt>
                <c:pt idx="154">
                  <c:v>1780</c:v>
                </c:pt>
                <c:pt idx="155">
                  <c:v>7550</c:v>
                </c:pt>
                <c:pt idx="156">
                  <c:v>5040</c:v>
                </c:pt>
                <c:pt idx="157">
                  <c:v>37970</c:v>
                </c:pt>
                <c:pt idx="158">
                  <c:v>47930</c:v>
                </c:pt>
                <c:pt idx="159">
                  <c:v>4790</c:v>
                </c:pt>
                <c:pt idx="160">
                  <c:v>1820</c:v>
                </c:pt>
                <c:pt idx="161">
                  <c:v>7810</c:v>
                </c:pt>
                <c:pt idx="162">
                  <c:v>10820</c:v>
                </c:pt>
                <c:pt idx="163">
                  <c:v>4400</c:v>
                </c:pt>
                <c:pt idx="164">
                  <c:v>830</c:v>
                </c:pt>
                <c:pt idx="165">
                  <c:v>4510</c:v>
                </c:pt>
                <c:pt idx="166">
                  <c:v>24380</c:v>
                </c:pt>
                <c:pt idx="167">
                  <c:v>8660</c:v>
                </c:pt>
                <c:pt idx="168">
                  <c:v>14380</c:v>
                </c:pt>
                <c:pt idx="169">
                  <c:v>6990</c:v>
                </c:pt>
                <c:pt idx="171">
                  <c:v>1020</c:v>
                </c:pt>
                <c:pt idx="172">
                  <c:v>6180</c:v>
                </c:pt>
                <c:pt idx="173">
                  <c:v>45050</c:v>
                </c:pt>
                <c:pt idx="174">
                  <c:v>34810</c:v>
                </c:pt>
                <c:pt idx="176">
                  <c:v>45390</c:v>
                </c:pt>
                <c:pt idx="177">
                  <c:v>12240</c:v>
                </c:pt>
                <c:pt idx="178">
                  <c:v>2940</c:v>
                </c:pt>
                <c:pt idx="179">
                  <c:v>4250</c:v>
                </c:pt>
                <c:pt idx="180">
                  <c:v>12170</c:v>
                </c:pt>
                <c:pt idx="181">
                  <c:v>2840</c:v>
                </c:pt>
                <c:pt idx="182">
                  <c:v>2490</c:v>
                </c:pt>
                <c:pt idx="183">
                  <c:v>1390</c:v>
                </c:pt>
              </c:numCache>
            </c:numRef>
          </c:xVal>
          <c:yVal>
            <c:numRef>
              <c:f>Sheet1!$G$7:$G$199</c:f>
              <c:numCache>
                <c:formatCode>General</c:formatCode>
                <c:ptCount val="185"/>
                <c:pt idx="2" formatCode="0.0">
                  <c:v>15</c:v>
                </c:pt>
                <c:pt idx="4" formatCode="0.0">
                  <c:v>29</c:v>
                </c:pt>
                <c:pt idx="6" formatCode="0.0">
                  <c:v>8</c:v>
                </c:pt>
                <c:pt idx="7" formatCode="0.0">
                  <c:v>19</c:v>
                </c:pt>
                <c:pt idx="10" formatCode="0.0">
                  <c:v>25</c:v>
                </c:pt>
                <c:pt idx="13" formatCode="0.0">
                  <c:v>41</c:v>
                </c:pt>
                <c:pt idx="15" formatCode="0.0">
                  <c:v>4</c:v>
                </c:pt>
                <c:pt idx="17" formatCode="0.0">
                  <c:v>22</c:v>
                </c:pt>
                <c:pt idx="18" formatCode="0.0">
                  <c:v>43</c:v>
                </c:pt>
                <c:pt idx="19" formatCode="0.0">
                  <c:v>34</c:v>
                </c:pt>
                <c:pt idx="20" formatCode="0.0">
                  <c:v>27</c:v>
                </c:pt>
                <c:pt idx="21" formatCode="0.0">
                  <c:v>10</c:v>
                </c:pt>
                <c:pt idx="22" formatCode="0.0">
                  <c:v>31</c:v>
                </c:pt>
                <c:pt idx="23" formatCode="0.0">
                  <c:v>7</c:v>
                </c:pt>
                <c:pt idx="26" formatCode="0.0">
                  <c:v>35</c:v>
                </c:pt>
                <c:pt idx="27" formatCode="0.0">
                  <c:v>58</c:v>
                </c:pt>
                <c:pt idx="28" formatCode="0.0">
                  <c:v>40</c:v>
                </c:pt>
                <c:pt idx="29" formatCode="0.0">
                  <c:v>33</c:v>
                </c:pt>
                <c:pt idx="32" formatCode="0.0">
                  <c:v>41</c:v>
                </c:pt>
                <c:pt idx="33" formatCode="0.0">
                  <c:v>39</c:v>
                </c:pt>
                <c:pt idx="35" formatCode="0.0">
                  <c:v>10</c:v>
                </c:pt>
                <c:pt idx="36" formatCode="0.0">
                  <c:v>13</c:v>
                </c:pt>
                <c:pt idx="38" formatCode="0.0">
                  <c:v>30</c:v>
                </c:pt>
                <c:pt idx="39" formatCode="0.0">
                  <c:v>6</c:v>
                </c:pt>
                <c:pt idx="40" formatCode="0.0">
                  <c:v>27</c:v>
                </c:pt>
                <c:pt idx="45" formatCode="0.0">
                  <c:v>43</c:v>
                </c:pt>
                <c:pt idx="47" formatCode="0.0">
                  <c:v>31</c:v>
                </c:pt>
                <c:pt idx="49" formatCode="0.0">
                  <c:v>10</c:v>
                </c:pt>
                <c:pt idx="51" formatCode="0.0">
                  <c:v>29</c:v>
                </c:pt>
                <c:pt idx="52" formatCode="0.0">
                  <c:v>19</c:v>
                </c:pt>
                <c:pt idx="53" formatCode="0.0">
                  <c:v>35</c:v>
                </c:pt>
                <c:pt idx="54" formatCode="0.0">
                  <c:v>44</c:v>
                </c:pt>
                <c:pt idx="56" formatCode="0.0">
                  <c:v>44</c:v>
                </c:pt>
                <c:pt idx="60" formatCode="0.0">
                  <c:v>25</c:v>
                </c:pt>
                <c:pt idx="61" formatCode="0.0">
                  <c:v>24</c:v>
                </c:pt>
                <c:pt idx="62" formatCode="0.0">
                  <c:v>11</c:v>
                </c:pt>
                <c:pt idx="64" formatCode="0.0">
                  <c:v>28</c:v>
                </c:pt>
                <c:pt idx="67" formatCode="0.0">
                  <c:v>48</c:v>
                </c:pt>
                <c:pt idx="68" formatCode="0.0">
                  <c:v>40</c:v>
                </c:pt>
                <c:pt idx="69" formatCode="0.0">
                  <c:v>32</c:v>
                </c:pt>
                <c:pt idx="70" formatCode="0.0">
                  <c:v>18</c:v>
                </c:pt>
                <c:pt idx="71" formatCode="0.0">
                  <c:v>29</c:v>
                </c:pt>
                <c:pt idx="73" formatCode="0.0">
                  <c:v>29</c:v>
                </c:pt>
                <c:pt idx="75" formatCode="0.0">
                  <c:v>48</c:v>
                </c:pt>
                <c:pt idx="76" formatCode="0.0">
                  <c:v>36</c:v>
                </c:pt>
                <c:pt idx="78" formatCode="0.0">
                  <c:v>26</c:v>
                </c:pt>
                <c:pt idx="82" formatCode="0.0">
                  <c:v>4</c:v>
                </c:pt>
                <c:pt idx="84" formatCode="0.0">
                  <c:v>8</c:v>
                </c:pt>
                <c:pt idx="85" formatCode="0.0">
                  <c:v>17</c:v>
                </c:pt>
                <c:pt idx="86" formatCode="0.0">
                  <c:v>35</c:v>
                </c:pt>
                <c:pt idx="89" formatCode="0.0">
                  <c:v>18</c:v>
                </c:pt>
                <c:pt idx="90" formatCode="0.0">
                  <c:v>48</c:v>
                </c:pt>
                <c:pt idx="93" formatCode="0.0">
                  <c:v>39</c:v>
                </c:pt>
                <c:pt idx="101" formatCode="0.0">
                  <c:v>19</c:v>
                </c:pt>
                <c:pt idx="105" formatCode="0.0">
                  <c:v>23</c:v>
                </c:pt>
                <c:pt idx="107" formatCode="0.0">
                  <c:v>16</c:v>
                </c:pt>
                <c:pt idx="110" formatCode="0.0">
                  <c:v>16</c:v>
                </c:pt>
                <c:pt idx="112" formatCode="0.0">
                  <c:v>15</c:v>
                </c:pt>
                <c:pt idx="113" formatCode="0.0">
                  <c:v>15</c:v>
                </c:pt>
                <c:pt idx="115" formatCode="0.0">
                  <c:v>41</c:v>
                </c:pt>
                <c:pt idx="119" formatCode="0.0">
                  <c:v>51</c:v>
                </c:pt>
                <c:pt idx="120" formatCode="0.0">
                  <c:v>41</c:v>
                </c:pt>
                <c:pt idx="123" formatCode="0.0">
                  <c:v>44</c:v>
                </c:pt>
                <c:pt idx="124" formatCode="0.0">
                  <c:v>19</c:v>
                </c:pt>
                <c:pt idx="125" formatCode="0.0">
                  <c:v>43</c:v>
                </c:pt>
                <c:pt idx="128" formatCode="0.0">
                  <c:v>32</c:v>
                </c:pt>
                <c:pt idx="132" formatCode="0.0">
                  <c:v>10</c:v>
                </c:pt>
                <c:pt idx="133" formatCode="0.0">
                  <c:v>13</c:v>
                </c:pt>
                <c:pt idx="135" formatCode="0.0">
                  <c:v>44</c:v>
                </c:pt>
                <c:pt idx="143" formatCode="0.0">
                  <c:v>27</c:v>
                </c:pt>
                <c:pt idx="151" formatCode="0.0">
                  <c:v>24</c:v>
                </c:pt>
                <c:pt idx="153" formatCode="0.0">
                  <c:v>17</c:v>
                </c:pt>
                <c:pt idx="156" formatCode="0.0">
                  <c:v>31</c:v>
                </c:pt>
                <c:pt idx="161" formatCode="0.0">
                  <c:v>16</c:v>
                </c:pt>
                <c:pt idx="162" formatCode="0.0">
                  <c:v>5</c:v>
                </c:pt>
                <c:pt idx="164" formatCode="0.0">
                  <c:v>30</c:v>
                </c:pt>
                <c:pt idx="167" formatCode="0.0">
                  <c:v>9</c:v>
                </c:pt>
                <c:pt idx="168" formatCode="0.0">
                  <c:v>12</c:v>
                </c:pt>
                <c:pt idx="169" formatCode="0.0">
                  <c:v>19</c:v>
                </c:pt>
                <c:pt idx="171" formatCode="0.0">
                  <c:v>33</c:v>
                </c:pt>
                <c:pt idx="175" formatCode="0.0">
                  <c:v>42</c:v>
                </c:pt>
                <c:pt idx="178" formatCode="0.0">
                  <c:v>19</c:v>
                </c:pt>
                <c:pt idx="181" formatCode="0.0">
                  <c:v>23</c:v>
                </c:pt>
                <c:pt idx="182" formatCode="0.0">
                  <c:v>58</c:v>
                </c:pt>
                <c:pt idx="183" formatCode="0.0">
                  <c:v>45</c:v>
                </c:pt>
              </c:numCache>
            </c:numRef>
          </c:yVal>
          <c:smooth val="0"/>
        </c:ser>
        <c:ser>
          <c:idx val="8"/>
          <c:order val="5"/>
          <c:tx>
            <c:v>Wasting</c:v>
          </c:tx>
          <c:spPr>
            <a:ln w="47625">
              <a:noFill/>
            </a:ln>
          </c:spPr>
          <c:marker>
            <c:symbol val="dot"/>
            <c:size val="2"/>
            <c:spPr>
              <a:solidFill>
                <a:srgbClr val="800000"/>
              </a:solidFill>
              <a:ln>
                <a:solidFill>
                  <a:srgbClr val="800000"/>
                </a:solidFill>
              </a:ln>
            </c:spPr>
          </c:marker>
          <c:trendline>
            <c:spPr>
              <a:ln w="19050" cmpd="sng">
                <a:solidFill>
                  <a:srgbClr val="3366FF"/>
                </a:solidFill>
              </a:ln>
            </c:spPr>
            <c:trendlineType val="log"/>
            <c:dispRSqr val="0"/>
            <c:dispEq val="0"/>
          </c:trendline>
          <c:xVal>
            <c:numRef>
              <c:f>Sheet1!$I$7:$I$199</c:f>
              <c:numCache>
                <c:formatCode>General</c:formatCode>
                <c:ptCount val="185"/>
                <c:pt idx="0">
                  <c:v>1220</c:v>
                </c:pt>
                <c:pt idx="1">
                  <c:v>8610</c:v>
                </c:pt>
                <c:pt idx="2">
                  <c:v>7900</c:v>
                </c:pt>
                <c:pt idx="4">
                  <c:v>5020</c:v>
                </c:pt>
                <c:pt idx="5">
                  <c:v>20170</c:v>
                </c:pt>
                <c:pt idx="7">
                  <c:v>5580</c:v>
                </c:pt>
                <c:pt idx="8">
                  <c:v>38670</c:v>
                </c:pt>
                <c:pt idx="9">
                  <c:v>38510</c:v>
                </c:pt>
                <c:pt idx="10">
                  <c:v>8660</c:v>
                </c:pt>
                <c:pt idx="11">
                  <c:v>29030</c:v>
                </c:pt>
                <c:pt idx="12">
                  <c:v>20750</c:v>
                </c:pt>
                <c:pt idx="13">
                  <c:v>1670</c:v>
                </c:pt>
                <c:pt idx="14">
                  <c:v>23030</c:v>
                </c:pt>
                <c:pt idx="15">
                  <c:v>12410</c:v>
                </c:pt>
                <c:pt idx="16">
                  <c:v>36340</c:v>
                </c:pt>
                <c:pt idx="17">
                  <c:v>6700</c:v>
                </c:pt>
                <c:pt idx="18">
                  <c:v>1440</c:v>
                </c:pt>
                <c:pt idx="19">
                  <c:v>4840</c:v>
                </c:pt>
                <c:pt idx="20">
                  <c:v>4360</c:v>
                </c:pt>
                <c:pt idx="21">
                  <c:v>8640</c:v>
                </c:pt>
                <c:pt idx="22">
                  <c:v>13200</c:v>
                </c:pt>
                <c:pt idx="23">
                  <c:v>10150</c:v>
                </c:pt>
                <c:pt idx="24">
                  <c:v>49370</c:v>
                </c:pt>
                <c:pt idx="25">
                  <c:v>13150</c:v>
                </c:pt>
                <c:pt idx="26">
                  <c:v>1260</c:v>
                </c:pt>
                <c:pt idx="27">
                  <c:v>510</c:v>
                </c:pt>
                <c:pt idx="28">
                  <c:v>1940</c:v>
                </c:pt>
                <c:pt idx="29">
                  <c:v>2110</c:v>
                </c:pt>
                <c:pt idx="30">
                  <c:v>37210</c:v>
                </c:pt>
                <c:pt idx="31">
                  <c:v>3590</c:v>
                </c:pt>
                <c:pt idx="32">
                  <c:v>770</c:v>
                </c:pt>
                <c:pt idx="33">
                  <c:v>1210</c:v>
                </c:pt>
                <c:pt idx="34">
                  <c:v>15140</c:v>
                </c:pt>
                <c:pt idx="35">
                  <c:v>6810</c:v>
                </c:pt>
                <c:pt idx="36">
                  <c:v>8670</c:v>
                </c:pt>
                <c:pt idx="37">
                  <c:v>1160</c:v>
                </c:pt>
                <c:pt idx="38">
                  <c:v>2830</c:v>
                </c:pt>
                <c:pt idx="39">
                  <c:v>10720</c:v>
                </c:pt>
                <c:pt idx="40">
                  <c:v>1840</c:v>
                </c:pt>
                <c:pt idx="41">
                  <c:v>18540</c:v>
                </c:pt>
                <c:pt idx="43">
                  <c:v>30940</c:v>
                </c:pt>
                <c:pt idx="44">
                  <c:v>23940</c:v>
                </c:pt>
                <c:pt idx="45">
                  <c:v>180</c:v>
                </c:pt>
                <c:pt idx="46">
                  <c:v>38870</c:v>
                </c:pt>
                <c:pt idx="48">
                  <c:v>11620</c:v>
                </c:pt>
                <c:pt idx="49">
                  <c:v>8250</c:v>
                </c:pt>
                <c:pt idx="50">
                  <c:v>8140</c:v>
                </c:pt>
                <c:pt idx="51">
                  <c:v>6170</c:v>
                </c:pt>
                <c:pt idx="52">
                  <c:v>6290</c:v>
                </c:pt>
                <c:pt idx="53">
                  <c:v>20310</c:v>
                </c:pt>
                <c:pt idx="54">
                  <c:v>490</c:v>
                </c:pt>
                <c:pt idx="55">
                  <c:v>18850</c:v>
                </c:pt>
                <c:pt idx="56">
                  <c:v>910</c:v>
                </c:pt>
                <c:pt idx="57">
                  <c:v>4580</c:v>
                </c:pt>
                <c:pt idx="58">
                  <c:v>36110</c:v>
                </c:pt>
                <c:pt idx="59">
                  <c:v>34290</c:v>
                </c:pt>
                <c:pt idx="60">
                  <c:v>12350</c:v>
                </c:pt>
                <c:pt idx="61">
                  <c:v>1810</c:v>
                </c:pt>
                <c:pt idx="62">
                  <c:v>4690</c:v>
                </c:pt>
                <c:pt idx="63">
                  <c:v>36500</c:v>
                </c:pt>
                <c:pt idx="64">
                  <c:v>1540</c:v>
                </c:pt>
                <c:pt idx="65">
                  <c:v>28490</c:v>
                </c:pt>
                <c:pt idx="66">
                  <c:v>9510</c:v>
                </c:pt>
                <c:pt idx="67">
                  <c:v>4570</c:v>
                </c:pt>
                <c:pt idx="68">
                  <c:v>880</c:v>
                </c:pt>
                <c:pt idx="69">
                  <c:v>1130</c:v>
                </c:pt>
                <c:pt idx="70">
                  <c:v>2810</c:v>
                </c:pt>
                <c:pt idx="71">
                  <c:v>1180</c:v>
                </c:pt>
                <c:pt idx="72">
                  <c:v>3530</c:v>
                </c:pt>
                <c:pt idx="73">
                  <c:v>19350</c:v>
                </c:pt>
                <c:pt idx="74">
                  <c:v>30130</c:v>
                </c:pt>
                <c:pt idx="75">
                  <c:v>3110</c:v>
                </c:pt>
                <c:pt idx="76">
                  <c:v>3910</c:v>
                </c:pt>
                <c:pt idx="77">
                  <c:v>10320</c:v>
                </c:pt>
                <c:pt idx="78">
                  <c:v>3430</c:v>
                </c:pt>
                <c:pt idx="79">
                  <c:v>33570</c:v>
                </c:pt>
                <c:pt idx="80">
                  <c:v>25250</c:v>
                </c:pt>
                <c:pt idx="81">
                  <c:v>32070</c:v>
                </c:pt>
                <c:pt idx="83">
                  <c:v>32630</c:v>
                </c:pt>
                <c:pt idx="84">
                  <c:v>5870</c:v>
                </c:pt>
                <c:pt idx="85">
                  <c:v>10060</c:v>
                </c:pt>
                <c:pt idx="86">
                  <c:v>1560</c:v>
                </c:pt>
                <c:pt idx="87">
                  <c:v>3200</c:v>
                </c:pt>
                <c:pt idx="88">
                  <c:v>49430</c:v>
                </c:pt>
                <c:pt idx="89">
                  <c:v>2170</c:v>
                </c:pt>
                <c:pt idx="90">
                  <c:v>2240</c:v>
                </c:pt>
                <c:pt idx="91">
                  <c:v>17140</c:v>
                </c:pt>
                <c:pt idx="92">
                  <c:v>12770</c:v>
                </c:pt>
                <c:pt idx="93">
                  <c:v>2020</c:v>
                </c:pt>
                <c:pt idx="94">
                  <c:v>440</c:v>
                </c:pt>
                <c:pt idx="95">
                  <c:v>17560</c:v>
                </c:pt>
                <c:pt idx="96">
                  <c:v>17390</c:v>
                </c:pt>
                <c:pt idx="97">
                  <c:v>52350</c:v>
                </c:pt>
                <c:pt idx="98">
                  <c:v>940</c:v>
                </c:pt>
                <c:pt idx="99">
                  <c:v>810</c:v>
                </c:pt>
                <c:pt idx="100">
                  <c:v>14030</c:v>
                </c:pt>
                <c:pt idx="101">
                  <c:v>6600</c:v>
                </c:pt>
                <c:pt idx="102">
                  <c:v>1110</c:v>
                </c:pt>
                <c:pt idx="103">
                  <c:v>23420</c:v>
                </c:pt>
                <c:pt idx="105">
                  <c:v>2300</c:v>
                </c:pt>
                <c:pt idx="106">
                  <c:v>12920</c:v>
                </c:pt>
                <c:pt idx="107">
                  <c:v>13610</c:v>
                </c:pt>
                <c:pt idx="108">
                  <c:v>3630</c:v>
                </c:pt>
                <c:pt idx="110">
                  <c:v>3680</c:v>
                </c:pt>
                <c:pt idx="111">
                  <c:v>13690</c:v>
                </c:pt>
                <c:pt idx="112">
                  <c:v>4440</c:v>
                </c:pt>
                <c:pt idx="113">
                  <c:v>820</c:v>
                </c:pt>
                <c:pt idx="114">
                  <c:v>6230</c:v>
                </c:pt>
                <c:pt idx="115">
                  <c:v>1290</c:v>
                </c:pt>
                <c:pt idx="116">
                  <c:v>40000</c:v>
                </c:pt>
                <c:pt idx="117">
                  <c:v>28570</c:v>
                </c:pt>
                <c:pt idx="118">
                  <c:v>3380</c:v>
                </c:pt>
                <c:pt idx="119">
                  <c:v>670</c:v>
                </c:pt>
                <c:pt idx="120">
                  <c:v>2020</c:v>
                </c:pt>
                <c:pt idx="121">
                  <c:v>55090</c:v>
                </c:pt>
                <c:pt idx="122">
                  <c:v>25280</c:v>
                </c:pt>
                <c:pt idx="123">
                  <c:v>2660</c:v>
                </c:pt>
                <c:pt idx="124">
                  <c:v>13260</c:v>
                </c:pt>
                <c:pt idx="125">
                  <c:v>2280</c:v>
                </c:pt>
                <c:pt idx="126">
                  <c:v>4850</c:v>
                </c:pt>
                <c:pt idx="127">
                  <c:v>8090</c:v>
                </c:pt>
                <c:pt idx="128">
                  <c:v>3670</c:v>
                </c:pt>
                <c:pt idx="129">
                  <c:v>18080</c:v>
                </c:pt>
                <c:pt idx="130">
                  <c:v>23880</c:v>
                </c:pt>
                <c:pt idx="131">
                  <c:v>73380</c:v>
                </c:pt>
                <c:pt idx="132">
                  <c:v>3010</c:v>
                </c:pt>
                <c:pt idx="133">
                  <c:v>14440</c:v>
                </c:pt>
                <c:pt idx="134">
                  <c:v>18600</c:v>
                </c:pt>
                <c:pt idx="135">
                  <c:v>1100</c:v>
                </c:pt>
                <c:pt idx="136">
                  <c:v>16650</c:v>
                </c:pt>
                <c:pt idx="137">
                  <c:v>10600</c:v>
                </c:pt>
                <c:pt idx="138">
                  <c:v>10450</c:v>
                </c:pt>
                <c:pt idx="139">
                  <c:v>3980</c:v>
                </c:pt>
                <c:pt idx="141">
                  <c:v>1660</c:v>
                </c:pt>
                <c:pt idx="142">
                  <c:v>26300</c:v>
                </c:pt>
                <c:pt idx="143">
                  <c:v>1780</c:v>
                </c:pt>
                <c:pt idx="144">
                  <c:v>10900</c:v>
                </c:pt>
                <c:pt idx="145">
                  <c:v>20940</c:v>
                </c:pt>
                <c:pt idx="146">
                  <c:v>1040</c:v>
                </c:pt>
                <c:pt idx="147">
                  <c:v>48090</c:v>
                </c:pt>
                <c:pt idx="148">
                  <c:v>21310</c:v>
                </c:pt>
                <c:pt idx="149">
                  <c:v>26170</c:v>
                </c:pt>
                <c:pt idx="150">
                  <c:v>2050</c:v>
                </c:pt>
                <c:pt idx="151">
                  <c:v>10020</c:v>
                </c:pt>
                <c:pt idx="152">
                  <c:v>31400</c:v>
                </c:pt>
                <c:pt idx="153">
                  <c:v>4660</c:v>
                </c:pt>
                <c:pt idx="154">
                  <c:v>1780</c:v>
                </c:pt>
                <c:pt idx="155">
                  <c:v>7550</c:v>
                </c:pt>
                <c:pt idx="156">
                  <c:v>5040</c:v>
                </c:pt>
                <c:pt idx="157">
                  <c:v>37970</c:v>
                </c:pt>
                <c:pt idx="158">
                  <c:v>47930</c:v>
                </c:pt>
                <c:pt idx="159">
                  <c:v>4790</c:v>
                </c:pt>
                <c:pt idx="160">
                  <c:v>1820</c:v>
                </c:pt>
                <c:pt idx="161">
                  <c:v>7810</c:v>
                </c:pt>
                <c:pt idx="162">
                  <c:v>10820</c:v>
                </c:pt>
                <c:pt idx="163">
                  <c:v>4400</c:v>
                </c:pt>
                <c:pt idx="164">
                  <c:v>830</c:v>
                </c:pt>
                <c:pt idx="165">
                  <c:v>4510</c:v>
                </c:pt>
                <c:pt idx="166">
                  <c:v>24380</c:v>
                </c:pt>
                <c:pt idx="167">
                  <c:v>8660</c:v>
                </c:pt>
                <c:pt idx="168">
                  <c:v>14380</c:v>
                </c:pt>
                <c:pt idx="169">
                  <c:v>6990</c:v>
                </c:pt>
                <c:pt idx="171">
                  <c:v>1020</c:v>
                </c:pt>
                <c:pt idx="172">
                  <c:v>6180</c:v>
                </c:pt>
                <c:pt idx="173">
                  <c:v>45050</c:v>
                </c:pt>
                <c:pt idx="174">
                  <c:v>34810</c:v>
                </c:pt>
                <c:pt idx="176">
                  <c:v>45390</c:v>
                </c:pt>
                <c:pt idx="177">
                  <c:v>12240</c:v>
                </c:pt>
                <c:pt idx="178">
                  <c:v>2940</c:v>
                </c:pt>
                <c:pt idx="179">
                  <c:v>4250</c:v>
                </c:pt>
                <c:pt idx="180">
                  <c:v>12170</c:v>
                </c:pt>
                <c:pt idx="181">
                  <c:v>2840</c:v>
                </c:pt>
                <c:pt idx="182">
                  <c:v>2490</c:v>
                </c:pt>
                <c:pt idx="183">
                  <c:v>1390</c:v>
                </c:pt>
              </c:numCache>
            </c:numRef>
          </c:xVal>
          <c:yVal>
            <c:numRef>
              <c:f>Sheet1!$H$7:$H$199</c:f>
              <c:numCache>
                <c:formatCode>General</c:formatCode>
                <c:ptCount val="185"/>
                <c:pt idx="2" formatCode="0.0">
                  <c:v>4</c:v>
                </c:pt>
                <c:pt idx="4" formatCode="0.0">
                  <c:v>8</c:v>
                </c:pt>
                <c:pt idx="6" formatCode="0.0">
                  <c:v>1</c:v>
                </c:pt>
                <c:pt idx="7" formatCode="0.0">
                  <c:v>4</c:v>
                </c:pt>
                <c:pt idx="10" formatCode="0.0">
                  <c:v>7</c:v>
                </c:pt>
                <c:pt idx="13" formatCode="0.0">
                  <c:v>16</c:v>
                </c:pt>
                <c:pt idx="15" formatCode="0.0">
                  <c:v>2</c:v>
                </c:pt>
                <c:pt idx="17" formatCode="0.0">
                  <c:v>2</c:v>
                </c:pt>
                <c:pt idx="18" formatCode="0.0">
                  <c:v>8</c:v>
                </c:pt>
                <c:pt idx="19" formatCode="0.0">
                  <c:v>6</c:v>
                </c:pt>
                <c:pt idx="20" formatCode="0.0">
                  <c:v>1</c:v>
                </c:pt>
                <c:pt idx="21" formatCode="0.0">
                  <c:v>4</c:v>
                </c:pt>
                <c:pt idx="22" formatCode="0.0">
                  <c:v>7</c:v>
                </c:pt>
                <c:pt idx="23" formatCode="0.0">
                  <c:v>2</c:v>
                </c:pt>
                <c:pt idx="26" formatCode="0.0">
                  <c:v>11</c:v>
                </c:pt>
                <c:pt idx="27" formatCode="0.0">
                  <c:v>6</c:v>
                </c:pt>
                <c:pt idx="28" formatCode="0.0">
                  <c:v>11</c:v>
                </c:pt>
                <c:pt idx="29" formatCode="0.0">
                  <c:v>6</c:v>
                </c:pt>
                <c:pt idx="32" formatCode="0.0">
                  <c:v>7</c:v>
                </c:pt>
                <c:pt idx="33" formatCode="0.0">
                  <c:v>16</c:v>
                </c:pt>
                <c:pt idx="35" formatCode="0.0">
                  <c:v>3</c:v>
                </c:pt>
                <c:pt idx="36" formatCode="0.0">
                  <c:v>1</c:v>
                </c:pt>
                <c:pt idx="38" formatCode="0.0">
                  <c:v>8</c:v>
                </c:pt>
                <c:pt idx="39" formatCode="0.0">
                  <c:v>1</c:v>
                </c:pt>
                <c:pt idx="40" formatCode="0.0">
                  <c:v>5</c:v>
                </c:pt>
                <c:pt idx="45" formatCode="0.0">
                  <c:v>9</c:v>
                </c:pt>
                <c:pt idx="47" formatCode="0.0">
                  <c:v>10</c:v>
                </c:pt>
                <c:pt idx="49" formatCode="0.0">
                  <c:v>2</c:v>
                </c:pt>
                <c:pt idx="51" formatCode="0.0">
                  <c:v>7</c:v>
                </c:pt>
                <c:pt idx="52" formatCode="0.0">
                  <c:v>1</c:v>
                </c:pt>
                <c:pt idx="53" formatCode="0.0">
                  <c:v>3</c:v>
                </c:pt>
                <c:pt idx="54" formatCode="0.0">
                  <c:v>15</c:v>
                </c:pt>
                <c:pt idx="56" formatCode="0.0">
                  <c:v>10</c:v>
                </c:pt>
                <c:pt idx="60" formatCode="0.0">
                  <c:v>4</c:v>
                </c:pt>
                <c:pt idx="61" formatCode="0.0">
                  <c:v>10</c:v>
                </c:pt>
                <c:pt idx="62" formatCode="0.0">
                  <c:v>2</c:v>
                </c:pt>
                <c:pt idx="64" formatCode="0.0">
                  <c:v>9</c:v>
                </c:pt>
                <c:pt idx="67" formatCode="0.0">
                  <c:v>1</c:v>
                </c:pt>
                <c:pt idx="68" formatCode="0.0">
                  <c:v>8</c:v>
                </c:pt>
                <c:pt idx="69" formatCode="0.0">
                  <c:v>6</c:v>
                </c:pt>
                <c:pt idx="70" formatCode="0.0">
                  <c:v>5</c:v>
                </c:pt>
                <c:pt idx="71" formatCode="0.0">
                  <c:v>10</c:v>
                </c:pt>
                <c:pt idx="73" formatCode="0.0">
                  <c:v>1</c:v>
                </c:pt>
                <c:pt idx="75" formatCode="0.0">
                  <c:v>20</c:v>
                </c:pt>
                <c:pt idx="76" formatCode="0.0">
                  <c:v>13</c:v>
                </c:pt>
                <c:pt idx="78" formatCode="0.0">
                  <c:v>6</c:v>
                </c:pt>
                <c:pt idx="82" formatCode="0.0">
                  <c:v>2</c:v>
                </c:pt>
                <c:pt idx="84" formatCode="0.0">
                  <c:v>2</c:v>
                </c:pt>
                <c:pt idx="85" formatCode="0.0">
                  <c:v>5</c:v>
                </c:pt>
                <c:pt idx="86" formatCode="0.0">
                  <c:v>7</c:v>
                </c:pt>
                <c:pt idx="89" formatCode="0.0">
                  <c:v>3</c:v>
                </c:pt>
                <c:pt idx="90" formatCode="0.0">
                  <c:v>7</c:v>
                </c:pt>
                <c:pt idx="93" formatCode="0.0">
                  <c:v>4</c:v>
                </c:pt>
                <c:pt idx="101" formatCode="0.0">
                  <c:v>11</c:v>
                </c:pt>
                <c:pt idx="105" formatCode="0.0">
                  <c:v>12</c:v>
                </c:pt>
                <c:pt idx="107" formatCode="0.0">
                  <c:v>2</c:v>
                </c:pt>
                <c:pt idx="110" formatCode="0.0">
                  <c:v>2</c:v>
                </c:pt>
                <c:pt idx="112" formatCode="0.0">
                  <c:v>2</c:v>
                </c:pt>
                <c:pt idx="113" formatCode="0.0">
                  <c:v>2</c:v>
                </c:pt>
                <c:pt idx="115" formatCode="0.0">
                  <c:v>11</c:v>
                </c:pt>
                <c:pt idx="119" formatCode="0.0">
                  <c:v>12</c:v>
                </c:pt>
                <c:pt idx="120" formatCode="0.0">
                  <c:v>14</c:v>
                </c:pt>
                <c:pt idx="123" formatCode="0.0">
                  <c:v>15</c:v>
                </c:pt>
                <c:pt idx="124" formatCode="0.0">
                  <c:v>1</c:v>
                </c:pt>
                <c:pt idx="125" formatCode="0.0">
                  <c:v>5</c:v>
                </c:pt>
                <c:pt idx="128" formatCode="0.0">
                  <c:v>7</c:v>
                </c:pt>
                <c:pt idx="132" formatCode="0.0">
                  <c:v>5</c:v>
                </c:pt>
                <c:pt idx="133" formatCode="0.0">
                  <c:v>4</c:v>
                </c:pt>
                <c:pt idx="135" formatCode="0.0">
                  <c:v>3</c:v>
                </c:pt>
                <c:pt idx="143" formatCode="0.0">
                  <c:v>10</c:v>
                </c:pt>
                <c:pt idx="151" formatCode="0.0">
                  <c:v>5</c:v>
                </c:pt>
                <c:pt idx="153" formatCode="0.0">
                  <c:v>15</c:v>
                </c:pt>
                <c:pt idx="156" formatCode="0.0">
                  <c:v>1</c:v>
                </c:pt>
                <c:pt idx="161" formatCode="0.0">
                  <c:v>5</c:v>
                </c:pt>
                <c:pt idx="162" formatCode="0.0">
                  <c:v>2</c:v>
                </c:pt>
                <c:pt idx="164" formatCode="0.0">
                  <c:v>5</c:v>
                </c:pt>
                <c:pt idx="167" formatCode="0.0">
                  <c:v>3</c:v>
                </c:pt>
                <c:pt idx="168" formatCode="0.0">
                  <c:v>1</c:v>
                </c:pt>
                <c:pt idx="169" formatCode="0.0">
                  <c:v>7</c:v>
                </c:pt>
                <c:pt idx="171" formatCode="0.0">
                  <c:v>5</c:v>
                </c:pt>
                <c:pt idx="175" formatCode="0.0">
                  <c:v>5</c:v>
                </c:pt>
                <c:pt idx="178" formatCode="0.0">
                  <c:v>4</c:v>
                </c:pt>
                <c:pt idx="181" formatCode="0.0">
                  <c:v>4</c:v>
                </c:pt>
                <c:pt idx="182" formatCode="0.0">
                  <c:v>15</c:v>
                </c:pt>
                <c:pt idx="183" formatCode="0.0">
                  <c:v>5</c:v>
                </c:pt>
              </c:numCache>
            </c:numRef>
          </c:yVal>
          <c:smooth val="0"/>
        </c:ser>
        <c:dLbls>
          <c:showLegendKey val="0"/>
          <c:showVal val="0"/>
          <c:showCatName val="0"/>
          <c:showSerName val="0"/>
          <c:showPercent val="0"/>
          <c:showBubbleSize val="0"/>
        </c:dLbls>
        <c:axId val="234387328"/>
        <c:axId val="234397696"/>
      </c:scatterChart>
      <c:valAx>
        <c:axId val="234387328"/>
        <c:scaling>
          <c:orientation val="minMax"/>
          <c:max val="35000"/>
        </c:scaling>
        <c:delete val="0"/>
        <c:axPos val="b"/>
        <c:title>
          <c:tx>
            <c:rich>
              <a:bodyPr/>
              <a:lstStyle/>
              <a:p>
                <a:pPr>
                  <a:defRPr sz="1800" baseline="0"/>
                </a:pPr>
                <a:r>
                  <a:rPr lang="en-US" sz="1800" b="1" i="0" baseline="0">
                    <a:effectLst/>
                  </a:rPr>
                  <a:t>GNI per capita (US$)</a:t>
                </a:r>
                <a:endParaRPr lang="en-US" sz="1800" baseline="0">
                  <a:effectLst/>
                </a:endParaRPr>
              </a:p>
            </c:rich>
          </c:tx>
          <c:layout>
            <c:manualLayout>
              <c:xMode val="edge"/>
              <c:yMode val="edge"/>
              <c:x val="0.37617016622922134"/>
              <c:y val="0.9214956100180195"/>
            </c:manualLayout>
          </c:layout>
          <c:overlay val="0"/>
        </c:title>
        <c:numFmt formatCode="General" sourceLinked="0"/>
        <c:majorTickMark val="out"/>
        <c:minorTickMark val="none"/>
        <c:tickLblPos val="nextTo"/>
        <c:txPr>
          <a:bodyPr/>
          <a:lstStyle/>
          <a:p>
            <a:pPr>
              <a:defRPr sz="1100" baseline="0"/>
            </a:pPr>
            <a:endParaRPr lang="en-US"/>
          </a:p>
        </c:txPr>
        <c:crossAx val="234397696"/>
        <c:crosses val="autoZero"/>
        <c:crossBetween val="midCat"/>
        <c:majorUnit val="5000"/>
      </c:valAx>
      <c:valAx>
        <c:axId val="234397696"/>
        <c:scaling>
          <c:orientation val="minMax"/>
          <c:max val="80"/>
          <c:min val="0"/>
        </c:scaling>
        <c:delete val="0"/>
        <c:axPos val="l"/>
        <c:majorGridlines/>
        <c:title>
          <c:tx>
            <c:rich>
              <a:bodyPr rot="-5400000" vert="horz"/>
              <a:lstStyle/>
              <a:p>
                <a:pPr>
                  <a:defRPr sz="1800" baseline="0"/>
                </a:pPr>
                <a:r>
                  <a:rPr lang="en-US" sz="1800" b="1" i="0" baseline="0" dirty="0" smtClean="0">
                    <a:effectLst/>
                  </a:rPr>
                  <a:t>Prevalence </a:t>
                </a:r>
                <a:r>
                  <a:rPr lang="en-US" sz="1800" b="1" i="0" baseline="0" dirty="0">
                    <a:effectLst/>
                  </a:rPr>
                  <a:t>of Indicators</a:t>
                </a:r>
                <a:endParaRPr lang="en-US" sz="1800" baseline="0" dirty="0">
                  <a:effectLst/>
                </a:endParaRPr>
              </a:p>
            </c:rich>
          </c:tx>
          <c:layout>
            <c:manualLayout>
              <c:xMode val="edge"/>
              <c:yMode val="edge"/>
              <c:x val="1.6688538932633421E-2"/>
              <c:y val="0.14094013118572049"/>
            </c:manualLayout>
          </c:layout>
          <c:overlay val="0"/>
        </c:title>
        <c:numFmt formatCode="General" sourceLinked="0"/>
        <c:majorTickMark val="out"/>
        <c:minorTickMark val="none"/>
        <c:tickLblPos val="nextTo"/>
        <c:txPr>
          <a:bodyPr/>
          <a:lstStyle/>
          <a:p>
            <a:pPr>
              <a:defRPr sz="1100" baseline="0"/>
            </a:pPr>
            <a:endParaRPr lang="en-US"/>
          </a:p>
        </c:txPr>
        <c:crossAx val="234387328"/>
        <c:crosses val="autoZero"/>
        <c:crossBetween val="midCat"/>
      </c:valAx>
    </c:plotArea>
    <c:legend>
      <c:legendPos val="r"/>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ayout>
        <c:manualLayout>
          <c:xMode val="edge"/>
          <c:yMode val="edge"/>
          <c:x val="0.60448216995397763"/>
          <c:y val="4.560933285265413E-2"/>
          <c:w val="0.35074724018683173"/>
          <c:h val="0.45613121022349851"/>
        </c:manualLayout>
      </c:layout>
      <c:overlay val="1"/>
      <c:spPr>
        <a:solidFill>
          <a:schemeClr val="bg1"/>
        </a:solidFill>
      </c:spPr>
      <c:txPr>
        <a:bodyPr/>
        <a:lstStyle/>
        <a:p>
          <a:pPr>
            <a:defRPr sz="1200" baseline="0"/>
          </a:pPr>
          <a:endParaRPr lang="en-US"/>
        </a:p>
      </c:txPr>
    </c:legend>
    <c:plotVisOnly val="1"/>
    <c:dispBlanksAs val="gap"/>
    <c:showDLblsOverMax val="0"/>
  </c:chart>
  <c:spPr>
    <a:solidFill>
      <a:schemeClr val="bg1"/>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4EFF06DC-ABAE-469E-9C2A-400C2B306249}" type="datetimeFigureOut">
              <a:rPr lang="en-US" smtClean="0"/>
              <a:t>11/28/2014</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11696874-20AF-477D-9C39-65563CAA18FE}" type="slidenum">
              <a:rPr lang="en-US" smtClean="0"/>
              <a:t>‹#›</a:t>
            </a:fld>
            <a:endParaRPr lang="en-US"/>
          </a:p>
        </p:txBody>
      </p:sp>
    </p:spTree>
    <p:extLst>
      <p:ext uri="{BB962C8B-B14F-4D97-AF65-F5344CB8AC3E}">
        <p14:creationId xmlns:p14="http://schemas.microsoft.com/office/powerpoint/2010/main" val="4194452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441F709-1019-4B5E-A58B-2717B614BF2E}" type="datetimeFigureOut">
              <a:rPr lang="en-US" smtClean="0"/>
              <a:pPr/>
              <a:t>11/28/2014</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5</a:t>
            </a:fld>
            <a:endParaRPr lang="en-US" dirty="0"/>
          </a:p>
        </p:txBody>
      </p:sp>
    </p:spTree>
    <p:extLst>
      <p:ext uri="{BB962C8B-B14F-4D97-AF65-F5344CB8AC3E}">
        <p14:creationId xmlns:p14="http://schemas.microsoft.com/office/powerpoint/2010/main" val="316270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Georgia" pitchFamily="18" charset="0"/>
            </a:endParaRPr>
          </a:p>
        </p:txBody>
      </p:sp>
      <p:sp>
        <p:nvSpPr>
          <p:cNvPr id="4" name="Slide Number Placeholder 3"/>
          <p:cNvSpPr>
            <a:spLocks noGrp="1"/>
          </p:cNvSpPr>
          <p:nvPr>
            <p:ph type="sldNum" sz="quarter" idx="10"/>
          </p:nvPr>
        </p:nvSpPr>
        <p:spPr/>
        <p:txBody>
          <a:bodyPr/>
          <a:lstStyle/>
          <a:p>
            <a:fld id="{A0874382-BF8E-4DDF-96A0-73C4B7F6E3E2}" type="slidenum">
              <a:rPr lang="en-US" smtClean="0"/>
              <a:pPr/>
              <a:t>6</a:t>
            </a:fld>
            <a:endParaRPr lang="en-US" dirty="0"/>
          </a:p>
        </p:txBody>
      </p:sp>
    </p:spTree>
    <p:extLst>
      <p:ext uri="{BB962C8B-B14F-4D97-AF65-F5344CB8AC3E}">
        <p14:creationId xmlns:p14="http://schemas.microsoft.com/office/powerpoint/2010/main" val="1537760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“Global Water Outlook to 2025.” International Food Policy Research Institute.   (the map and </a:t>
            </a:r>
            <a:r>
              <a:rPr lang="en-US" dirty="0" err="1" smtClean="0"/>
              <a:t>barchart</a:t>
            </a:r>
            <a:r>
              <a:rPr lang="en-US" baseline="0" dirty="0" smtClean="0"/>
              <a:t> </a:t>
            </a:r>
            <a:r>
              <a:rPr lang="en-US" dirty="0" smtClean="0"/>
              <a:t>can be split up very easily)</a:t>
            </a:r>
          </a:p>
          <a:p>
            <a:endParaRPr lang="en-US" dirty="0" smtClean="0"/>
          </a:p>
          <a:p>
            <a:r>
              <a:rPr lang="en-US" dirty="0" smtClean="0"/>
              <a:t>This</a:t>
            </a:r>
            <a:r>
              <a:rPr lang="en-US" baseline="0" dirty="0" smtClean="0"/>
              <a:t> graph &amp; report includes data on water consumption across regions (and growth), and relative water scarcity in different regions of world.</a:t>
            </a:r>
            <a:endParaRPr lang="en-US" dirty="0" smtClean="0"/>
          </a:p>
        </p:txBody>
      </p:sp>
      <p:sp>
        <p:nvSpPr>
          <p:cNvPr id="4" name="Slide Number Placeholder 3"/>
          <p:cNvSpPr>
            <a:spLocks noGrp="1"/>
          </p:cNvSpPr>
          <p:nvPr>
            <p:ph type="sldNum" sz="quarter" idx="10"/>
          </p:nvPr>
        </p:nvSpPr>
        <p:spPr/>
        <p:txBody>
          <a:bodyPr/>
          <a:lstStyle/>
          <a:p>
            <a:fld id="{A0874382-BF8E-4DDF-96A0-73C4B7F6E3E2}"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Sources: “World Development Report 2010: Development and Climate Change.” World Bank.</a:t>
            </a:r>
            <a:r>
              <a:rPr lang="en-US" i="0" baseline="0" dirty="0" smtClean="0"/>
              <a:t> Page 9.</a:t>
            </a:r>
          </a:p>
          <a:p>
            <a:endParaRPr lang="en-US" i="0" dirty="0" smtClean="0"/>
          </a:p>
          <a:p>
            <a:r>
              <a:rPr lang="en-US" i="0" dirty="0" smtClean="0"/>
              <a:t>“Note: The coloring in the figure shows the projected percentage change in yields of 11 major crops (wheat, rice, maize, millet, field pea, sugar beet, sweet potato, soybean, groundnut, sunflower, and rapeseed) from 2006 to 2055, compared with 1996–2005. The yield-change values are the mean of three emission scenarios across five global climate models, assuming no CO2 fertilization (a possible boost to plant growth and water-use efficiency from higher ambient CO2 concentrations). The numbers indicate the share of GDP derived from agriculture in each region. (The share for Sub-Saharan Africa is 23 percent if South Africa is excluded.) Large negative yield impacts are projected in many areas that are highly dependent on agriculture.”</a:t>
            </a:r>
          </a:p>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0874382-BF8E-4DDF-96A0-73C4B7F6E3E2}"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24916" rtl="0" eaLnBrk="1" fontAlgn="auto" latinLnBrk="0" hangingPunct="1">
              <a:lnSpc>
                <a:spcPct val="100000"/>
              </a:lnSpc>
              <a:spcBef>
                <a:spcPts val="0"/>
              </a:spcBef>
              <a:spcAft>
                <a:spcPts val="0"/>
              </a:spcAft>
              <a:buClrTx/>
              <a:buSzTx/>
              <a:buFontTx/>
              <a:buNone/>
              <a:tabLst/>
              <a:defRPr/>
            </a:pPr>
            <a:r>
              <a:rPr lang="en-US" smtClean="0"/>
              <a:t>Source:</a:t>
            </a:r>
            <a:r>
              <a:rPr lang="en-US" baseline="0" smtClean="0"/>
              <a:t> </a:t>
            </a:r>
            <a:r>
              <a:rPr lang="en-US" smtClean="0"/>
              <a:t>The </a:t>
            </a:r>
            <a:r>
              <a:rPr lang="en-US" dirty="0" smtClean="0"/>
              <a:t>State of Food Insecurity</a:t>
            </a:r>
            <a:r>
              <a:rPr lang="en-US" baseline="0" dirty="0" smtClean="0"/>
              <a:t> in the World 2012.” FAO. &lt;http://</a:t>
            </a:r>
            <a:r>
              <a:rPr lang="en-US" baseline="0" dirty="0" err="1" smtClean="0"/>
              <a:t>www.fao.org</a:t>
            </a:r>
            <a:r>
              <a:rPr lang="en-US" baseline="0" dirty="0" smtClean="0"/>
              <a:t>/</a:t>
            </a:r>
            <a:r>
              <a:rPr lang="en-US" baseline="0" dirty="0" err="1" smtClean="0"/>
              <a:t>docrep</a:t>
            </a:r>
            <a:r>
              <a:rPr lang="en-US" baseline="0" dirty="0" smtClean="0"/>
              <a:t>/016/i3027e/i3027e00.htm&gt; Undernourishment around the world section. Page 9 (PDF).</a:t>
            </a:r>
            <a:endParaRPr lang="en-US" dirty="0" smtClean="0"/>
          </a:p>
          <a:p>
            <a:endParaRPr lang="en-US" dirty="0" smtClean="0"/>
          </a:p>
          <a:p>
            <a:endParaRPr lang="en-US" dirty="0" smtClean="0"/>
          </a:p>
          <a:p>
            <a:r>
              <a:rPr lang="en-US" dirty="0" smtClean="0"/>
              <a:t>Source: “World</a:t>
            </a:r>
            <a:r>
              <a:rPr lang="en-US" baseline="0" dirty="0" smtClean="0"/>
              <a:t> Agriculture: towards 2015/2030.” FAO. &lt;ftp://ftp.fao.org/docrep/fao/004/y3557e/y3557e.pdf&gt;. Page 19.</a:t>
            </a:r>
          </a:p>
          <a:p>
            <a:endParaRPr lang="en-US" baseline="0" dirty="0" smtClean="0"/>
          </a:p>
          <a:p>
            <a:r>
              <a:rPr lang="en-US" baseline="0" dirty="0" smtClean="0"/>
              <a:t>Progress in reducing the hungry and undernourished will be slowest in Africa, with the greatest global density of the world’s hungry in 2030.</a:t>
            </a:r>
          </a:p>
          <a:p>
            <a:endParaRPr lang="en-US" baseline="0" dirty="0" smtClean="0"/>
          </a:p>
          <a:p>
            <a:r>
              <a:rPr lang="en-US" baseline="0" dirty="0" err="1" smtClean="0"/>
              <a:t>Undernutrition</a:t>
            </a:r>
            <a:r>
              <a:rPr lang="en-US" baseline="0" dirty="0" smtClean="0"/>
              <a:t> has negative effects on income &amp; economic growth. It also increases necessary health spending per person while decreasing human productivity.</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0874382-BF8E-4DDF-96A0-73C4B7F6E3E2}"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11/28/2014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11/28/2014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11/28/2014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11/28/2014</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11/28/2014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11/28/2014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11/28/2014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11/28/2014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11/28/2014</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11/28/2014</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11/28/2014</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11/28/2014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11/28/2014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11/28/2014</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05200"/>
            <a:ext cx="9144000" cy="3276600"/>
          </a:xfrm>
        </p:spPr>
        <p:txBody>
          <a:bodyPr>
            <a:normAutofit/>
          </a:bodyPr>
          <a:lstStyle/>
          <a:p>
            <a:r>
              <a:rPr lang="en-US" dirty="0" smtClean="0"/>
              <a:t> </a:t>
            </a:r>
            <a:r>
              <a:rPr lang="en-US" sz="2800" dirty="0">
                <a:latin typeface="Georgia" pitchFamily="18" charset="0"/>
              </a:rPr>
              <a:t>Christopher B. Barrett </a:t>
            </a:r>
            <a:br>
              <a:rPr lang="en-US" sz="2800" dirty="0">
                <a:latin typeface="Georgia" pitchFamily="18" charset="0"/>
              </a:rPr>
            </a:br>
            <a:r>
              <a:rPr lang="en-US" sz="2800" i="1" dirty="0">
                <a:latin typeface="Georgia" pitchFamily="18" charset="0"/>
              </a:rPr>
              <a:t/>
            </a:r>
            <a:br>
              <a:rPr lang="en-US" sz="2800" i="1" dirty="0">
                <a:latin typeface="Georgia" pitchFamily="18" charset="0"/>
              </a:rPr>
            </a:br>
            <a:r>
              <a:rPr lang="en-US" sz="2500" dirty="0" smtClean="0">
                <a:latin typeface="Georgia" pitchFamily="18" charset="0"/>
              </a:rPr>
              <a:t>Weill </a:t>
            </a:r>
            <a:r>
              <a:rPr lang="en-US" sz="2500" dirty="0" smtClean="0">
                <a:latin typeface="Georgia" pitchFamily="18" charset="0"/>
              </a:rPr>
              <a:t>Cornell </a:t>
            </a:r>
            <a:r>
              <a:rPr lang="en-US" sz="2500" dirty="0" smtClean="0">
                <a:latin typeface="Georgia" pitchFamily="18" charset="0"/>
              </a:rPr>
              <a:t>Global Health Grand Rounds</a:t>
            </a:r>
            <a:r>
              <a:rPr lang="en-US" sz="2500" dirty="0" smtClean="0">
                <a:latin typeface="Georgia" pitchFamily="18" charset="0"/>
              </a:rPr>
              <a:t/>
            </a:r>
            <a:br>
              <a:rPr lang="en-US" sz="2500" dirty="0" smtClean="0">
                <a:latin typeface="Georgia" pitchFamily="18" charset="0"/>
              </a:rPr>
            </a:br>
            <a:r>
              <a:rPr lang="en-US" sz="2500" dirty="0" smtClean="0">
                <a:latin typeface="Georgia" pitchFamily="18" charset="0"/>
              </a:rPr>
              <a:t>New York City, NY</a:t>
            </a:r>
            <a:r>
              <a:rPr lang="en-US" sz="2500" dirty="0">
                <a:latin typeface="Georgia" pitchFamily="18" charset="0"/>
              </a:rPr>
              <a:t/>
            </a:r>
            <a:br>
              <a:rPr lang="en-US" sz="2500" dirty="0">
                <a:latin typeface="Georgia" pitchFamily="18" charset="0"/>
              </a:rPr>
            </a:br>
            <a:r>
              <a:rPr lang="en-US" sz="2500" dirty="0" smtClean="0">
                <a:latin typeface="Georgia" pitchFamily="18" charset="0"/>
              </a:rPr>
              <a:t>December 2014</a:t>
            </a:r>
            <a:endParaRPr lang="en-US" sz="2500" dirty="0">
              <a:latin typeface="Georgia" pitchFamily="18" charset="0"/>
            </a:endParaRPr>
          </a:p>
        </p:txBody>
      </p:sp>
      <p:sp>
        <p:nvSpPr>
          <p:cNvPr id="3" name="TextBox 2"/>
          <p:cNvSpPr txBox="1"/>
          <p:nvPr/>
        </p:nvSpPr>
        <p:spPr>
          <a:xfrm>
            <a:off x="228600" y="1752600"/>
            <a:ext cx="8610600" cy="1200329"/>
          </a:xfrm>
          <a:prstGeom prst="rect">
            <a:avLst/>
          </a:prstGeom>
          <a:noFill/>
        </p:spPr>
        <p:txBody>
          <a:bodyPr wrap="square" rtlCol="0">
            <a:spAutoFit/>
          </a:bodyPr>
          <a:lstStyle/>
          <a:p>
            <a:pPr algn="ctr"/>
            <a:r>
              <a:rPr lang="en-US" sz="3600" b="1" dirty="0">
                <a:latin typeface="Georgia" pitchFamily="18" charset="0"/>
              </a:rPr>
              <a:t>The </a:t>
            </a:r>
            <a:r>
              <a:rPr lang="en-US" sz="3600" b="1" dirty="0" smtClean="0">
                <a:latin typeface="Georgia" pitchFamily="18" charset="0"/>
              </a:rPr>
              <a:t>Global Food </a:t>
            </a:r>
            <a:r>
              <a:rPr lang="en-US" sz="3600" b="1" dirty="0" smtClean="0">
                <a:latin typeface="Georgia" pitchFamily="18" charset="0"/>
              </a:rPr>
              <a:t>Security Challenge Of The Coming Decades</a:t>
            </a: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4525963"/>
          </a:xfrm>
        </p:spPr>
        <p:txBody>
          <a:bodyPr/>
          <a:lstStyle/>
          <a:p>
            <a:pPr marL="457200" indent="-457200">
              <a:buFont typeface="+mj-lt"/>
              <a:buAutoNum type="arabicParenR" startAt="2"/>
            </a:pPr>
            <a:r>
              <a:rPr lang="en-US" sz="2400" b="1" dirty="0">
                <a:latin typeface="Georgia" pitchFamily="18" charset="0"/>
              </a:rPr>
              <a:t>I</a:t>
            </a:r>
            <a:r>
              <a:rPr lang="en-US" sz="2400" b="1" dirty="0" smtClean="0">
                <a:latin typeface="Georgia" pitchFamily="18" charset="0"/>
              </a:rPr>
              <a:t>mproved efficiency given current inputs/tech.  But … </a:t>
            </a:r>
          </a:p>
          <a:p>
            <a:pPr>
              <a:buFontTx/>
              <a:buChar char="-"/>
            </a:pPr>
            <a:r>
              <a:rPr lang="en-US" sz="2400" dirty="0" smtClean="0">
                <a:latin typeface="Georgia"/>
                <a:cs typeface="Georgia"/>
              </a:rPr>
              <a:t>Smallholder ‘inefficiency’ mainly due to variable agro-environmental conditions and </a:t>
            </a:r>
            <a:r>
              <a:rPr lang="en-US" sz="2400" dirty="0" err="1" smtClean="0">
                <a:latin typeface="Georgia"/>
                <a:cs typeface="Georgia"/>
              </a:rPr>
              <a:t>untargetable</a:t>
            </a:r>
            <a:endParaRPr lang="en-US" sz="2400" dirty="0" smtClean="0">
              <a:latin typeface="Georgia"/>
              <a:cs typeface="Georgia"/>
            </a:endParaRPr>
          </a:p>
          <a:p>
            <a:pPr>
              <a:buFontTx/>
              <a:buChar char="-"/>
            </a:pPr>
            <a:r>
              <a:rPr lang="en-US" sz="2400" dirty="0" smtClean="0">
                <a:latin typeface="Georgia"/>
                <a:cs typeface="Georgia"/>
              </a:rPr>
              <a:t>Inverse farm size-productivity relationship hard to exploit for yield gains (b/c arises from market failures) </a:t>
            </a:r>
            <a:endParaRPr lang="en-US" sz="2400" dirty="0" smtClean="0">
              <a:latin typeface="Georgia"/>
              <a:cs typeface="Georgia"/>
            </a:endParaRPr>
          </a:p>
          <a:p>
            <a:pPr>
              <a:buFontTx/>
              <a:buChar char="-"/>
            </a:pPr>
            <a:r>
              <a:rPr lang="en-US" sz="2400" dirty="0" smtClean="0">
                <a:latin typeface="Georgia"/>
                <a:cs typeface="Georgia"/>
              </a:rPr>
              <a:t>The </a:t>
            </a:r>
            <a:r>
              <a:rPr lang="en-US" sz="2400" dirty="0" smtClean="0">
                <a:latin typeface="Georgia"/>
                <a:cs typeface="Georgia"/>
              </a:rPr>
              <a:t>true extent of waste in post-harvest food systems  remains unclear, as does the question of whether it’s cost-effective to reduce waste substantially</a:t>
            </a:r>
          </a:p>
          <a:p>
            <a:pPr marL="0" indent="0">
              <a:buNone/>
            </a:pPr>
            <a:endParaRPr lang="en-US" sz="2400" dirty="0" smtClean="0">
              <a:latin typeface="Georgia"/>
              <a:cs typeface="Georgia"/>
            </a:endParaRP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629400" y="0"/>
            <a:ext cx="2514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Constraints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801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4525963"/>
          </a:xfrm>
        </p:spPr>
        <p:txBody>
          <a:bodyPr/>
          <a:lstStyle/>
          <a:p>
            <a:pPr marL="457200" indent="-457200">
              <a:buFont typeface="+mj-lt"/>
              <a:buAutoNum type="arabicParenR" startAt="3"/>
            </a:pPr>
            <a:r>
              <a:rPr lang="en-US" sz="2400" b="1" dirty="0" smtClean="0">
                <a:latin typeface="Georgia" pitchFamily="18" charset="0"/>
              </a:rPr>
              <a:t>So must rely mainly on technological advances to resolve demand-supply growth imbalance. But …</a:t>
            </a:r>
          </a:p>
          <a:p>
            <a:pPr lvl="1"/>
            <a:r>
              <a:rPr lang="en-US" sz="2400" dirty="0" smtClean="0">
                <a:latin typeface="Georgia" pitchFamily="18" charset="0"/>
              </a:rPr>
              <a:t>Slowing growth in yields (esp. w/climate change)</a:t>
            </a:r>
          </a:p>
          <a:p>
            <a:pPr lvl="1"/>
            <a:r>
              <a:rPr lang="en-US" sz="2400" dirty="0" smtClean="0">
                <a:latin typeface="Georgia" pitchFamily="18" charset="0"/>
              </a:rPr>
              <a:t>Challenge of widespread opposition to </a:t>
            </a:r>
            <a:r>
              <a:rPr lang="en-US" sz="2400" dirty="0" smtClean="0">
                <a:latin typeface="Georgia" pitchFamily="18" charset="0"/>
              </a:rPr>
              <a:t>GMOs</a:t>
            </a:r>
            <a:endParaRPr lang="en-US" sz="2400" dirty="0" smtClean="0">
              <a:latin typeface="Georgia" pitchFamily="18" charset="0"/>
            </a:endParaRPr>
          </a:p>
          <a:p>
            <a:pPr lvl="1"/>
            <a:r>
              <a:rPr lang="en-US" sz="2400" dirty="0" smtClean="0">
                <a:latin typeface="Georgia" pitchFamily="18" charset="0"/>
              </a:rPr>
              <a:t>IP regimes and associated ‘gene grabs’ pose obstacles</a:t>
            </a:r>
          </a:p>
          <a:p>
            <a:pPr lvl="1"/>
            <a:r>
              <a:rPr lang="en-US" sz="2400" dirty="0" smtClean="0">
                <a:latin typeface="Georgia" pitchFamily="18" charset="0"/>
              </a:rPr>
              <a:t>Site specificity due to </a:t>
            </a:r>
            <a:r>
              <a:rPr lang="en-US" sz="2400" dirty="0" err="1" smtClean="0">
                <a:latin typeface="Georgia" pitchFamily="18" charset="0"/>
              </a:rPr>
              <a:t>agroecological</a:t>
            </a:r>
            <a:r>
              <a:rPr lang="en-US" sz="2400" dirty="0" smtClean="0">
                <a:latin typeface="Georgia" pitchFamily="18" charset="0"/>
              </a:rPr>
              <a:t> heterogeneity </a:t>
            </a:r>
          </a:p>
          <a:p>
            <a:pPr lvl="1"/>
            <a:r>
              <a:rPr lang="en-US" sz="2400" dirty="0" smtClean="0">
                <a:latin typeface="Georgia" pitchFamily="18" charset="0"/>
              </a:rPr>
              <a:t>Innovation most needed in Africa/Asia, where demand growth will occur but </a:t>
            </a:r>
            <a:r>
              <a:rPr lang="en-US" sz="2400" dirty="0" err="1" smtClean="0">
                <a:latin typeface="Georgia" pitchFamily="18" charset="0"/>
              </a:rPr>
              <a:t>ag</a:t>
            </a:r>
            <a:r>
              <a:rPr lang="en-US" sz="2400" dirty="0" smtClean="0">
                <a:latin typeface="Georgia" pitchFamily="18" charset="0"/>
              </a:rPr>
              <a:t> R&amp;D capacity also most limited</a:t>
            </a:r>
          </a:p>
          <a:p>
            <a:pPr lvl="1"/>
            <a:r>
              <a:rPr lang="en-US" sz="2400" dirty="0" smtClean="0">
                <a:latin typeface="Georgia" pitchFamily="18" charset="0"/>
              </a:rPr>
              <a:t>Technological advance requires investment, and governments and philanthropies are essential but insufficient … will rely heavily on the private sector.</a:t>
            </a: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629400" y="0"/>
            <a:ext cx="2514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Constraints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2751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9" name="TextBox 8"/>
          <p:cNvSpPr txBox="1"/>
          <p:nvPr/>
        </p:nvSpPr>
        <p:spPr>
          <a:xfrm>
            <a:off x="503884" y="5181600"/>
            <a:ext cx="8136232" cy="1569660"/>
          </a:xfrm>
          <a:prstGeom prst="rect">
            <a:avLst/>
          </a:prstGeom>
          <a:noFill/>
        </p:spPr>
        <p:txBody>
          <a:bodyPr wrap="square" rtlCol="0">
            <a:spAutoFit/>
          </a:bodyPr>
          <a:lstStyle/>
          <a:p>
            <a:r>
              <a:rPr lang="en-US" sz="2400" dirty="0" smtClean="0">
                <a:latin typeface="Georgia" pitchFamily="18" charset="0"/>
              </a:rPr>
              <a:t>Productivity growth must occur in Africa/Asia, where </a:t>
            </a:r>
            <a:r>
              <a:rPr lang="en-US" sz="2400" dirty="0" smtClean="0">
                <a:latin typeface="Georgia" pitchFamily="18" charset="0"/>
              </a:rPr>
              <a:t>most demand </a:t>
            </a:r>
            <a:r>
              <a:rPr lang="en-US" sz="2400" dirty="0" smtClean="0">
                <a:latin typeface="Georgia" pitchFamily="18" charset="0"/>
              </a:rPr>
              <a:t>growth will occur because </a:t>
            </a:r>
            <a:r>
              <a:rPr lang="en-US" sz="2400" b="1" dirty="0" smtClean="0">
                <a:solidFill>
                  <a:srgbClr val="FF0000"/>
                </a:solidFill>
                <a:latin typeface="Georgia" pitchFamily="18" charset="0"/>
              </a:rPr>
              <a:t>85-90% of food is consumed within the country where it is grown</a:t>
            </a:r>
            <a:r>
              <a:rPr lang="en-US" sz="2400" dirty="0" smtClean="0">
                <a:latin typeface="Georgia" pitchFamily="18" charset="0"/>
              </a:rPr>
              <a:t>, even with food trade growing faster than production.</a:t>
            </a:r>
            <a:endParaRPr lang="en-US" sz="2400" dirty="0">
              <a:latin typeface="Georgia" pitchFamily="18" charset="0"/>
            </a:endParaRPr>
          </a:p>
        </p:txBody>
      </p:sp>
      <p:sp>
        <p:nvSpPr>
          <p:cNvPr id="7" name="Title 5"/>
          <p:cNvSpPr txBox="1">
            <a:spLocks/>
          </p:cNvSpPr>
          <p:nvPr/>
        </p:nvSpPr>
        <p:spPr bwMode="auto">
          <a:xfrm>
            <a:off x="6629400" y="0"/>
            <a:ext cx="2514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Constraints</a:t>
            </a:r>
            <a:endParaRPr lang="en-US" sz="3000" b="1" kern="0" dirty="0">
              <a:solidFill>
                <a:schemeClr val="bg1"/>
              </a:solidFill>
              <a:latin typeface="Georgia" pitchFamily="18" charset="0"/>
              <a:ea typeface="+mj-ea"/>
              <a:cs typeface="+mj-cs"/>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62" y="1077835"/>
            <a:ext cx="8220075" cy="407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813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534400" cy="4800600"/>
          </a:xfrm>
        </p:spPr>
        <p:txBody>
          <a:bodyPr/>
          <a:lstStyle/>
          <a:p>
            <a:pPr marL="0" indent="0">
              <a:buNone/>
            </a:pPr>
            <a:r>
              <a:rPr lang="en-US" sz="2400" b="1" dirty="0" smtClean="0">
                <a:latin typeface="Georgia" pitchFamily="18" charset="0"/>
              </a:rPr>
              <a:t>But </a:t>
            </a:r>
            <a:r>
              <a:rPr lang="en-US" sz="2400" b="1" dirty="0" smtClean="0">
                <a:latin typeface="Georgia" pitchFamily="18" charset="0"/>
              </a:rPr>
              <a:t>increasing </a:t>
            </a:r>
            <a:r>
              <a:rPr lang="en-US" sz="2400" b="1" dirty="0" smtClean="0">
                <a:latin typeface="Georgia" pitchFamily="18" charset="0"/>
              </a:rPr>
              <a:t>food </a:t>
            </a:r>
            <a:r>
              <a:rPr lang="en-US" sz="2400" b="1" i="1" dirty="0" smtClean="0">
                <a:latin typeface="Georgia" pitchFamily="18" charset="0"/>
              </a:rPr>
              <a:t>availability</a:t>
            </a:r>
            <a:r>
              <a:rPr lang="en-US" sz="2400" b="1" dirty="0" smtClean="0">
                <a:latin typeface="Georgia" pitchFamily="18" charset="0"/>
              </a:rPr>
              <a:t> is only  necessary, not sufficient, to improve food security.</a:t>
            </a:r>
          </a:p>
          <a:p>
            <a:pPr lvl="1"/>
            <a:r>
              <a:rPr lang="en-US" sz="2400" dirty="0" smtClean="0">
                <a:latin typeface="Georgia" pitchFamily="18" charset="0"/>
              </a:rPr>
              <a:t>Improved </a:t>
            </a:r>
            <a:r>
              <a:rPr lang="en-US" sz="2400" i="1" dirty="0" smtClean="0">
                <a:solidFill>
                  <a:srgbClr val="FF0000"/>
                </a:solidFill>
                <a:latin typeface="Georgia" pitchFamily="18" charset="0"/>
              </a:rPr>
              <a:t>access is key </a:t>
            </a:r>
            <a:r>
              <a:rPr lang="en-US" sz="2400" dirty="0" smtClean="0">
                <a:latin typeface="Georgia" pitchFamily="18" charset="0"/>
              </a:rPr>
              <a:t>and depends mainly on poverty reduction and improved </a:t>
            </a:r>
            <a:r>
              <a:rPr lang="en-US" sz="2400" dirty="0" smtClean="0">
                <a:solidFill>
                  <a:srgbClr val="FF0000"/>
                </a:solidFill>
                <a:latin typeface="Georgia" pitchFamily="18" charset="0"/>
              </a:rPr>
              <a:t>social protection </a:t>
            </a:r>
            <a:r>
              <a:rPr lang="en-US" sz="2400" dirty="0" smtClean="0">
                <a:latin typeface="Georgia" pitchFamily="18" charset="0"/>
              </a:rPr>
              <a:t>measures to ensure that </a:t>
            </a:r>
            <a:r>
              <a:rPr lang="en-US" sz="2400" dirty="0" smtClean="0">
                <a:latin typeface="Georgia" pitchFamily="18" charset="0"/>
              </a:rPr>
              <a:t>ample </a:t>
            </a:r>
            <a:r>
              <a:rPr lang="en-US" sz="2400" dirty="0" smtClean="0">
                <a:latin typeface="Georgia" pitchFamily="18" charset="0"/>
              </a:rPr>
              <a:t>food gets distributed equitably.</a:t>
            </a:r>
          </a:p>
          <a:p>
            <a:pPr lvl="1"/>
            <a:r>
              <a:rPr lang="en-US" sz="2400" dirty="0" smtClean="0">
                <a:latin typeface="Georgia" pitchFamily="18" charset="0"/>
              </a:rPr>
              <a:t>The biggest challenges surround </a:t>
            </a:r>
            <a:r>
              <a:rPr lang="en-US" sz="2400" i="1" dirty="0" smtClean="0">
                <a:latin typeface="Georgia" pitchFamily="18" charset="0"/>
              </a:rPr>
              <a:t>utilization</a:t>
            </a:r>
            <a:r>
              <a:rPr lang="en-US" sz="2400" dirty="0" smtClean="0">
                <a:latin typeface="Georgia" pitchFamily="18" charset="0"/>
              </a:rPr>
              <a:t> and especially </a:t>
            </a:r>
            <a:r>
              <a:rPr lang="en-US" sz="2400" dirty="0" smtClean="0">
                <a:solidFill>
                  <a:srgbClr val="FF0000"/>
                </a:solidFill>
                <a:latin typeface="Georgia" pitchFamily="18" charset="0"/>
              </a:rPr>
              <a:t>micronutrient deficiencies</a:t>
            </a:r>
            <a:r>
              <a:rPr lang="en-US" sz="2400" dirty="0" smtClean="0">
                <a:latin typeface="Georgia" pitchFamily="18" charset="0"/>
              </a:rPr>
              <a:t>, which are more widespread and respond more slowly to productivity/ income growth than does macronutrient intake and associated </a:t>
            </a:r>
            <a:r>
              <a:rPr lang="en-US" sz="2400" dirty="0" err="1" smtClean="0">
                <a:latin typeface="Georgia" pitchFamily="18" charset="0"/>
              </a:rPr>
              <a:t>undernutrition</a:t>
            </a:r>
            <a:r>
              <a:rPr lang="en-US" sz="2400" dirty="0" smtClean="0">
                <a:latin typeface="Georgia" pitchFamily="18" charset="0"/>
              </a:rPr>
              <a:t>. </a:t>
            </a:r>
          </a:p>
          <a:p>
            <a:pPr lvl="1"/>
            <a:r>
              <a:rPr lang="en-US" sz="2400" dirty="0" smtClean="0">
                <a:latin typeface="Georgia" pitchFamily="18" charset="0"/>
              </a:rPr>
              <a:t>So cannot focus just on cereals or even just staples … must pay more attention to fruits and vegetables.</a:t>
            </a: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629400" y="0"/>
            <a:ext cx="2514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Constraints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18390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629400" y="0"/>
            <a:ext cx="2514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Constraints</a:t>
            </a:r>
            <a:endParaRPr lang="en-US" sz="3000" b="1" kern="0" dirty="0">
              <a:solidFill>
                <a:schemeClr val="bg1"/>
              </a:solidFill>
              <a:latin typeface="Georgia" pitchFamily="18" charset="0"/>
              <a:ea typeface="+mj-ea"/>
              <a:cs typeface="+mj-cs"/>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72" y="1783979"/>
            <a:ext cx="7565656" cy="472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990600"/>
            <a:ext cx="9144000" cy="830997"/>
          </a:xfrm>
          <a:prstGeom prst="rect">
            <a:avLst/>
          </a:prstGeom>
          <a:noFill/>
        </p:spPr>
        <p:txBody>
          <a:bodyPr wrap="square" rtlCol="0">
            <a:spAutoFit/>
          </a:bodyPr>
          <a:lstStyle/>
          <a:p>
            <a:pPr algn="ctr"/>
            <a:r>
              <a:rPr lang="en-US" sz="2400" b="1" dirty="0" smtClean="0">
                <a:latin typeface="Georgia" panose="02040502050405020303" pitchFamily="18" charset="0"/>
              </a:rPr>
              <a:t>More than just stunting problems; </a:t>
            </a:r>
          </a:p>
          <a:p>
            <a:pPr algn="ctr"/>
            <a:r>
              <a:rPr lang="en-US" sz="2400" b="1" dirty="0">
                <a:solidFill>
                  <a:srgbClr val="FF0000"/>
                </a:solidFill>
                <a:latin typeface="Georgia" panose="02040502050405020303" pitchFamily="18" charset="0"/>
              </a:rPr>
              <a:t>m</a:t>
            </a:r>
            <a:r>
              <a:rPr lang="en-US" sz="2400" b="1" dirty="0" smtClean="0">
                <a:solidFill>
                  <a:srgbClr val="FF0000"/>
                </a:solidFill>
                <a:latin typeface="Georgia" panose="02040502050405020303" pitchFamily="18" charset="0"/>
              </a:rPr>
              <a:t>icronutrient deficiencies </a:t>
            </a:r>
            <a:r>
              <a:rPr lang="en-US" sz="2400" b="1" dirty="0" smtClean="0">
                <a:latin typeface="Georgia" panose="02040502050405020303" pitchFamily="18" charset="0"/>
              </a:rPr>
              <a:t>persists far longer… </a:t>
            </a:r>
            <a:endParaRPr lang="en-US" sz="2400" b="1" dirty="0">
              <a:latin typeface="Georgia" panose="02040502050405020303" pitchFamily="18" charset="0"/>
            </a:endParaRPr>
          </a:p>
        </p:txBody>
      </p:sp>
      <p:sp>
        <p:nvSpPr>
          <p:cNvPr id="6" name="TextBox 5"/>
          <p:cNvSpPr txBox="1"/>
          <p:nvPr/>
        </p:nvSpPr>
        <p:spPr>
          <a:xfrm>
            <a:off x="-20256" y="6519446"/>
            <a:ext cx="9144000" cy="338554"/>
          </a:xfrm>
          <a:prstGeom prst="rect">
            <a:avLst/>
          </a:prstGeom>
          <a:noFill/>
        </p:spPr>
        <p:txBody>
          <a:bodyPr wrap="square" rtlCol="0">
            <a:spAutoFit/>
          </a:bodyPr>
          <a:lstStyle/>
          <a:p>
            <a:pPr algn="ctr"/>
            <a:r>
              <a:rPr lang="en-US" sz="1600" i="1" dirty="0" smtClean="0">
                <a:latin typeface="Georgia" panose="02040502050405020303" pitchFamily="18" charset="0"/>
              </a:rPr>
              <a:t>Countries by malnutrition problem and ag productivity (SOFA 2013) </a:t>
            </a:r>
          </a:p>
        </p:txBody>
      </p:sp>
    </p:spTree>
    <p:extLst>
      <p:ext uri="{BB962C8B-B14F-4D97-AF65-F5344CB8AC3E}">
        <p14:creationId xmlns:p14="http://schemas.microsoft.com/office/powerpoint/2010/main" val="4016752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629400" y="0"/>
            <a:ext cx="2514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Constraints</a:t>
            </a:r>
            <a:endParaRPr lang="en-US" sz="3000" b="1" kern="0" dirty="0">
              <a:solidFill>
                <a:schemeClr val="bg1"/>
              </a:solidFill>
              <a:latin typeface="Georgia" pitchFamily="18" charset="0"/>
              <a:ea typeface="+mj-ea"/>
              <a:cs typeface="+mj-cs"/>
            </a:endParaRPr>
          </a:p>
        </p:txBody>
      </p:sp>
      <p:sp>
        <p:nvSpPr>
          <p:cNvPr id="8" name="TextBox 7"/>
          <p:cNvSpPr txBox="1"/>
          <p:nvPr/>
        </p:nvSpPr>
        <p:spPr>
          <a:xfrm>
            <a:off x="0" y="1143000"/>
            <a:ext cx="9144000" cy="830997"/>
          </a:xfrm>
          <a:prstGeom prst="rect">
            <a:avLst/>
          </a:prstGeom>
          <a:noFill/>
        </p:spPr>
        <p:txBody>
          <a:bodyPr wrap="square" rtlCol="0">
            <a:spAutoFit/>
          </a:bodyPr>
          <a:lstStyle/>
          <a:p>
            <a:pPr algn="ctr"/>
            <a:r>
              <a:rPr lang="en-US" sz="2400" b="1" dirty="0" smtClean="0">
                <a:latin typeface="Georgia" panose="02040502050405020303" pitchFamily="18" charset="0"/>
              </a:rPr>
              <a:t>…</a:t>
            </a:r>
            <a:r>
              <a:rPr lang="en-US" sz="2400" b="1" dirty="0">
                <a:latin typeface="Georgia" panose="02040502050405020303" pitchFamily="18" charset="0"/>
              </a:rPr>
              <a:t> </a:t>
            </a:r>
            <a:r>
              <a:rPr lang="en-US" sz="2400" b="1" dirty="0" smtClean="0">
                <a:latin typeface="Georgia" panose="02040502050405020303" pitchFamily="18" charset="0"/>
              </a:rPr>
              <a:t>and lead to irreversible </a:t>
            </a:r>
            <a:r>
              <a:rPr lang="en-US" sz="2400" b="1" dirty="0">
                <a:latin typeface="Georgia" panose="02040502050405020303" pitchFamily="18" charset="0"/>
              </a:rPr>
              <a:t>cognitive/physical </a:t>
            </a:r>
            <a:r>
              <a:rPr lang="en-US" sz="2400" b="1" dirty="0" smtClean="0">
                <a:latin typeface="Georgia" panose="02040502050405020303" pitchFamily="18" charset="0"/>
              </a:rPr>
              <a:t>effects, </a:t>
            </a:r>
            <a:r>
              <a:rPr lang="en-US" sz="2400" b="1" dirty="0">
                <a:latin typeface="Georgia" panose="02040502050405020303" pitchFamily="18" charset="0"/>
              </a:rPr>
              <a:t>nutritional poverty </a:t>
            </a:r>
            <a:r>
              <a:rPr lang="en-US" sz="2400" b="1" dirty="0" smtClean="0">
                <a:latin typeface="Georgia" panose="02040502050405020303" pitchFamily="18" charset="0"/>
              </a:rPr>
              <a:t>traps.</a:t>
            </a:r>
            <a:endParaRPr lang="en-US" sz="2400" b="1" dirty="0">
              <a:latin typeface="Georgia" panose="02040502050405020303" pitchFamily="18" charset="0"/>
            </a:endParaRPr>
          </a:p>
        </p:txBody>
      </p:sp>
      <p:graphicFrame>
        <p:nvGraphicFramePr>
          <p:cNvPr id="9" name="Chart 8"/>
          <p:cNvGraphicFramePr/>
          <p:nvPr>
            <p:extLst>
              <p:ext uri="{D42A27DB-BD31-4B8C-83A1-F6EECF244321}">
                <p14:modId xmlns:p14="http://schemas.microsoft.com/office/powerpoint/2010/main" val="3407244859"/>
              </p:ext>
            </p:extLst>
          </p:nvPr>
        </p:nvGraphicFramePr>
        <p:xfrm>
          <a:off x="0" y="2057400"/>
          <a:ext cx="5943600" cy="4297045"/>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p:cNvSpPr>
            <a:spLocks noGrp="1"/>
          </p:cNvSpPr>
          <p:nvPr>
            <p:ph idx="1"/>
          </p:nvPr>
        </p:nvSpPr>
        <p:spPr>
          <a:xfrm>
            <a:off x="5624593" y="2133600"/>
            <a:ext cx="3519407" cy="3970338"/>
          </a:xfrm>
        </p:spPr>
        <p:txBody>
          <a:bodyPr>
            <a:normAutofit/>
          </a:bodyPr>
          <a:lstStyle/>
          <a:p>
            <a:r>
              <a:rPr lang="en-US" sz="2000" dirty="0">
                <a:latin typeface="Georgia" panose="02040502050405020303" pitchFamily="18" charset="0"/>
              </a:rPr>
              <a:t>1/3 of the global population suffers from zinc deficiency </a:t>
            </a:r>
          </a:p>
          <a:p>
            <a:r>
              <a:rPr lang="en-US" sz="2000" dirty="0" smtClean="0">
                <a:latin typeface="Georgia" panose="02040502050405020303" pitchFamily="18" charset="0"/>
              </a:rPr>
              <a:t>25</a:t>
            </a:r>
            <a:r>
              <a:rPr lang="en-US" sz="2000" dirty="0" smtClean="0">
                <a:latin typeface="Georgia" panose="02040502050405020303" pitchFamily="18" charset="0"/>
              </a:rPr>
              <a:t>% of the global population suffers from anemia </a:t>
            </a:r>
          </a:p>
          <a:p>
            <a:r>
              <a:rPr lang="en-US" sz="2000" dirty="0" smtClean="0">
                <a:latin typeface="Georgia" panose="02040502050405020303" pitchFamily="18" charset="0"/>
              </a:rPr>
              <a:t>1/3 of school age children suffer from iodine deficiency</a:t>
            </a:r>
          </a:p>
          <a:p>
            <a:r>
              <a:rPr lang="en-US" sz="2000" dirty="0" smtClean="0">
                <a:latin typeface="Georgia" panose="02040502050405020303" pitchFamily="18" charset="0"/>
              </a:rPr>
              <a:t>21% of children under 5 suffer from </a:t>
            </a:r>
            <a:r>
              <a:rPr lang="en-US" sz="2000" dirty="0" err="1" smtClean="0">
                <a:latin typeface="Georgia" panose="02040502050405020303" pitchFamily="18" charset="0"/>
              </a:rPr>
              <a:t>vit</a:t>
            </a:r>
            <a:r>
              <a:rPr lang="en-US" sz="2000" dirty="0" smtClean="0">
                <a:latin typeface="Georgia" panose="02040502050405020303" pitchFamily="18" charset="0"/>
              </a:rPr>
              <a:t> A deficiency</a:t>
            </a:r>
          </a:p>
          <a:p>
            <a:pPr marL="0" indent="0">
              <a:buNone/>
            </a:pPr>
            <a:endParaRPr lang="en-US" sz="2000" dirty="0">
              <a:latin typeface="Georgia" panose="02040502050405020303" pitchFamily="18" charset="0"/>
            </a:endParaRPr>
          </a:p>
        </p:txBody>
      </p:sp>
      <p:sp>
        <p:nvSpPr>
          <p:cNvPr id="2" name="TextBox 1"/>
          <p:cNvSpPr txBox="1"/>
          <p:nvPr/>
        </p:nvSpPr>
        <p:spPr>
          <a:xfrm>
            <a:off x="914400" y="6488668"/>
            <a:ext cx="5105400" cy="369332"/>
          </a:xfrm>
          <a:prstGeom prst="rect">
            <a:avLst/>
          </a:prstGeom>
          <a:noFill/>
        </p:spPr>
        <p:txBody>
          <a:bodyPr wrap="square" rtlCol="0">
            <a:spAutoFit/>
          </a:bodyPr>
          <a:lstStyle/>
          <a:p>
            <a:r>
              <a:rPr lang="en-US" dirty="0" smtClean="0">
                <a:latin typeface="Georgia" panose="02040502050405020303" pitchFamily="18" charset="0"/>
              </a:rPr>
              <a:t>Source: Barrett and Bevis, in press</a:t>
            </a:r>
            <a:endParaRPr lang="en-US" dirty="0">
              <a:latin typeface="Georgia" panose="02040502050405020303" pitchFamily="18" charset="0"/>
            </a:endParaRPr>
          </a:p>
        </p:txBody>
      </p:sp>
    </p:spTree>
    <p:extLst>
      <p:ext uri="{BB962C8B-B14F-4D97-AF65-F5344CB8AC3E}">
        <p14:creationId xmlns:p14="http://schemas.microsoft.com/office/powerpoint/2010/main" val="3406634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75" y="1143000"/>
            <a:ext cx="8868900" cy="944562"/>
          </a:xfrm>
        </p:spPr>
        <p:txBody>
          <a:bodyPr/>
          <a:lstStyle/>
          <a:p>
            <a:r>
              <a:rPr lang="en-US" sz="2800" b="1" dirty="0" smtClean="0">
                <a:latin typeface="Georgia" pitchFamily="18" charset="0"/>
              </a:rPr>
              <a:t>If we fail to </a:t>
            </a:r>
            <a:r>
              <a:rPr lang="en-US" sz="2800" b="1" dirty="0" smtClean="0">
                <a:latin typeface="Georgia" pitchFamily="18" charset="0"/>
              </a:rPr>
              <a:t>accelerate </a:t>
            </a:r>
            <a:r>
              <a:rPr lang="en-US" sz="2800" b="1" dirty="0" smtClean="0">
                <a:latin typeface="Georgia" pitchFamily="18" charset="0"/>
              </a:rPr>
              <a:t>productivity growth and </a:t>
            </a:r>
            <a:r>
              <a:rPr lang="en-US" sz="2800" b="1" dirty="0" smtClean="0">
                <a:latin typeface="Georgia" pitchFamily="18" charset="0"/>
              </a:rPr>
              <a:t>improve </a:t>
            </a:r>
            <a:r>
              <a:rPr lang="en-US" sz="2800" b="1" dirty="0" smtClean="0">
                <a:latin typeface="Georgia" pitchFamily="18" charset="0"/>
              </a:rPr>
              <a:t>food </a:t>
            </a:r>
            <a:r>
              <a:rPr lang="en-US" sz="2800" b="1" dirty="0" smtClean="0">
                <a:latin typeface="Georgia" pitchFamily="18" charset="0"/>
              </a:rPr>
              <a:t>access, </a:t>
            </a:r>
            <a:r>
              <a:rPr lang="en-US" sz="2800" b="1" dirty="0" smtClean="0">
                <a:latin typeface="Georgia" pitchFamily="18" charset="0"/>
              </a:rPr>
              <a:t>utilization </a:t>
            </a:r>
            <a:r>
              <a:rPr lang="en-US" sz="2800" b="1" dirty="0" smtClean="0">
                <a:latin typeface="Georgia" pitchFamily="18" charset="0"/>
              </a:rPr>
              <a:t>and stability </a:t>
            </a:r>
            <a:r>
              <a:rPr lang="en-US" sz="2800" b="1" dirty="0" smtClean="0">
                <a:latin typeface="Georgia" pitchFamily="18" charset="0"/>
              </a:rPr>
              <a:t>…</a:t>
            </a:r>
            <a:endParaRPr lang="en-US" sz="2800" b="1" dirty="0">
              <a:latin typeface="Georgia" pitchFamily="18" charset="0"/>
            </a:endParaRPr>
          </a:p>
        </p:txBody>
      </p:sp>
      <p:pic>
        <p:nvPicPr>
          <p:cNvPr id="8" name="Picture 7"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1" name="Title 5"/>
          <p:cNvSpPr txBox="1">
            <a:spLocks/>
          </p:cNvSpPr>
          <p:nvPr/>
        </p:nvSpPr>
        <p:spPr bwMode="auto">
          <a:xfrm>
            <a:off x="5791200" y="0"/>
            <a:ext cx="33528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Consequences</a:t>
            </a:r>
            <a:endParaRPr lang="en-US" sz="3000" b="1" kern="0" dirty="0">
              <a:solidFill>
                <a:schemeClr val="bg1"/>
              </a:solidFill>
              <a:latin typeface="Georgia" pitchFamily="18" charset="0"/>
              <a:ea typeface="+mj-ea"/>
              <a:cs typeface="+mj-cs"/>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743200"/>
            <a:ext cx="5378075" cy="3632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0" y="2362200"/>
            <a:ext cx="3871823" cy="5262979"/>
          </a:xfrm>
          <a:prstGeom prst="rect">
            <a:avLst/>
          </a:prstGeom>
          <a:noFill/>
        </p:spPr>
        <p:txBody>
          <a:bodyPr wrap="square" rtlCol="0">
            <a:spAutoFit/>
          </a:bodyPr>
          <a:lstStyle/>
          <a:p>
            <a:r>
              <a:rPr lang="en-US" sz="2800" dirty="0" smtClean="0">
                <a:latin typeface="Georgia" pitchFamily="18" charset="0"/>
              </a:rPr>
              <a:t>- More </a:t>
            </a:r>
            <a:r>
              <a:rPr lang="en-US" sz="2800" b="1" dirty="0" smtClean="0">
                <a:latin typeface="Georgia" pitchFamily="18" charset="0"/>
              </a:rPr>
              <a:t>sociopolitical </a:t>
            </a:r>
            <a:r>
              <a:rPr lang="en-US" sz="2800" b="1" dirty="0" smtClean="0">
                <a:latin typeface="Georgia" pitchFamily="18" charset="0"/>
              </a:rPr>
              <a:t>instability </a:t>
            </a:r>
            <a:r>
              <a:rPr lang="en-US" sz="2800" dirty="0" smtClean="0">
                <a:latin typeface="Georgia" pitchFamily="18" charset="0"/>
              </a:rPr>
              <a:t>due to food prices and resource competition</a:t>
            </a:r>
          </a:p>
          <a:p>
            <a:r>
              <a:rPr lang="en-US" sz="2800" dirty="0" smtClean="0">
                <a:latin typeface="Georgia" pitchFamily="18" charset="0"/>
              </a:rPr>
              <a:t> </a:t>
            </a:r>
            <a:endParaRPr lang="en-US" sz="2800" dirty="0" smtClean="0">
              <a:latin typeface="Georgia" pitchFamily="18" charset="0"/>
            </a:endParaRPr>
          </a:p>
          <a:p>
            <a:r>
              <a:rPr lang="en-US" sz="2800" dirty="0" smtClean="0">
                <a:latin typeface="Georgia" pitchFamily="18" charset="0"/>
              </a:rPr>
              <a:t>- </a:t>
            </a:r>
            <a:r>
              <a:rPr lang="en-US" sz="2800" b="1" dirty="0" smtClean="0">
                <a:latin typeface="Georgia" pitchFamily="18" charset="0"/>
              </a:rPr>
              <a:t>Environmental degradation</a:t>
            </a:r>
          </a:p>
          <a:p>
            <a:endParaRPr lang="en-US" sz="2800" b="1" dirty="0">
              <a:latin typeface="Georgia" pitchFamily="18" charset="0"/>
            </a:endParaRPr>
          </a:p>
          <a:p>
            <a:r>
              <a:rPr lang="en-US" sz="2800" dirty="0">
                <a:latin typeface="Georgia" pitchFamily="18" charset="0"/>
              </a:rPr>
              <a:t>- Sharply </a:t>
            </a:r>
            <a:r>
              <a:rPr lang="en-US" sz="2800" b="1" dirty="0">
                <a:latin typeface="Georgia" pitchFamily="18" charset="0"/>
              </a:rPr>
              <a:t>slowed poverty reduction</a:t>
            </a:r>
          </a:p>
          <a:p>
            <a:endParaRPr lang="en-US" sz="2800" b="1" dirty="0" smtClean="0">
              <a:latin typeface="Georgia" pitchFamily="18" charset="0"/>
            </a:endParaRPr>
          </a:p>
          <a:p>
            <a:endParaRPr lang="en-US" sz="2800" dirty="0" smtClean="0">
              <a:latin typeface="Georgia" pitchFamily="18" charset="0"/>
            </a:endParaRPr>
          </a:p>
        </p:txBody>
      </p:sp>
    </p:spTree>
    <p:extLst>
      <p:ext uri="{BB962C8B-B14F-4D97-AF65-F5344CB8AC3E}">
        <p14:creationId xmlns:p14="http://schemas.microsoft.com/office/powerpoint/2010/main" val="3424215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pic>
        <p:nvPicPr>
          <p:cNvPr id="6" name="Picture 5" descr="Screen Shot 2013-09-04 at 12.34.20 AM.png"/>
          <p:cNvPicPr>
            <a:picLocks noChangeAspect="1"/>
          </p:cNvPicPr>
          <p:nvPr/>
        </p:nvPicPr>
        <p:blipFill rotWithShape="1">
          <a:blip r:embed="rId4">
            <a:extLst>
              <a:ext uri="{28A0092B-C50C-407E-A947-70E740481C1C}">
                <a14:useLocalDpi xmlns:a14="http://schemas.microsoft.com/office/drawing/2010/main" val="0"/>
              </a:ext>
            </a:extLst>
          </a:blip>
          <a:srcRect l="-1887" t="5941" b="13050"/>
          <a:stretch/>
        </p:blipFill>
        <p:spPr>
          <a:xfrm>
            <a:off x="2624545" y="1295400"/>
            <a:ext cx="6519455" cy="5227607"/>
          </a:xfrm>
          <a:prstGeom prst="rect">
            <a:avLst/>
          </a:prstGeom>
        </p:spPr>
      </p:pic>
      <p:sp>
        <p:nvSpPr>
          <p:cNvPr id="8" name="Title 5"/>
          <p:cNvSpPr txBox="1">
            <a:spLocks/>
          </p:cNvSpPr>
          <p:nvPr/>
        </p:nvSpPr>
        <p:spPr bwMode="auto">
          <a:xfrm>
            <a:off x="5791200" y="0"/>
            <a:ext cx="33528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Consequences</a:t>
            </a:r>
            <a:endParaRPr lang="en-US" sz="3000" b="1" kern="0" dirty="0">
              <a:solidFill>
                <a:schemeClr val="bg1"/>
              </a:solidFill>
              <a:latin typeface="Georgia" pitchFamily="18" charset="0"/>
              <a:ea typeface="+mj-ea"/>
              <a:cs typeface="+mj-cs"/>
            </a:endParaRPr>
          </a:p>
        </p:txBody>
      </p:sp>
      <p:sp>
        <p:nvSpPr>
          <p:cNvPr id="9" name="TextBox 8"/>
          <p:cNvSpPr txBox="1"/>
          <p:nvPr/>
        </p:nvSpPr>
        <p:spPr>
          <a:xfrm>
            <a:off x="90575" y="2514600"/>
            <a:ext cx="3186023" cy="2677656"/>
          </a:xfrm>
          <a:prstGeom prst="rect">
            <a:avLst/>
          </a:prstGeom>
          <a:noFill/>
        </p:spPr>
        <p:txBody>
          <a:bodyPr wrap="square" rtlCol="0">
            <a:spAutoFit/>
          </a:bodyPr>
          <a:lstStyle/>
          <a:p>
            <a:r>
              <a:rPr lang="en-US" sz="2800" dirty="0" smtClean="0">
                <a:latin typeface="Georgia" pitchFamily="18" charset="0"/>
              </a:rPr>
              <a:t>As food prices began rising from 2000, progress on MDGs/WFS food security goals began to lag.</a:t>
            </a:r>
          </a:p>
        </p:txBody>
      </p:sp>
      <p:sp>
        <p:nvSpPr>
          <p:cNvPr id="10" name="TextBox 9"/>
          <p:cNvSpPr txBox="1"/>
          <p:nvPr/>
        </p:nvSpPr>
        <p:spPr>
          <a:xfrm>
            <a:off x="6282145" y="6557419"/>
            <a:ext cx="2861855" cy="338554"/>
          </a:xfrm>
          <a:prstGeom prst="rect">
            <a:avLst/>
          </a:prstGeom>
          <a:noFill/>
        </p:spPr>
        <p:txBody>
          <a:bodyPr wrap="square" rtlCol="0">
            <a:spAutoFit/>
          </a:bodyPr>
          <a:lstStyle/>
          <a:p>
            <a:r>
              <a:rPr lang="en-US" sz="1600" dirty="0" smtClean="0">
                <a:latin typeface="Georgia" pitchFamily="18" charset="0"/>
              </a:rPr>
              <a:t>(Source: FAO </a:t>
            </a:r>
            <a:r>
              <a:rPr lang="en-US" sz="1600" i="1" dirty="0" smtClean="0">
                <a:latin typeface="Georgia" pitchFamily="18" charset="0"/>
              </a:rPr>
              <a:t>SOFI 2012</a:t>
            </a:r>
            <a:r>
              <a:rPr lang="en-US" sz="1600" dirty="0" smtClean="0">
                <a:latin typeface="Georgia" pitchFamily="18" charset="0"/>
              </a:rPr>
              <a:t>)</a:t>
            </a:r>
            <a:endParaRPr lang="en-US" sz="2800" dirty="0" smtClean="0">
              <a:latin typeface="Georg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534400" cy="5562600"/>
          </a:xfrm>
        </p:spPr>
        <p:txBody>
          <a:bodyPr/>
          <a:lstStyle/>
          <a:p>
            <a:pPr marL="0" indent="0" algn="ctr">
              <a:buNone/>
            </a:pPr>
            <a:r>
              <a:rPr lang="en-US" sz="2800" b="1" dirty="0">
                <a:latin typeface="Georgia" pitchFamily="18" charset="0"/>
              </a:rPr>
              <a:t>T</a:t>
            </a:r>
            <a:r>
              <a:rPr lang="en-US" sz="2800" b="1" dirty="0" smtClean="0">
                <a:latin typeface="Georgia" pitchFamily="18" charset="0"/>
              </a:rPr>
              <a:t>hreats imply corresponding </a:t>
            </a:r>
            <a:r>
              <a:rPr lang="en-US" sz="2800" b="1" dirty="0" smtClean="0">
                <a:latin typeface="Georgia" pitchFamily="18" charset="0"/>
              </a:rPr>
              <a:t>opportunities</a:t>
            </a:r>
          </a:p>
          <a:p>
            <a:pPr marL="0" indent="0">
              <a:buNone/>
            </a:pPr>
            <a:r>
              <a:rPr lang="en-US" sz="2800" b="1" u="sng" dirty="0" smtClean="0">
                <a:latin typeface="Georgia" pitchFamily="18" charset="0"/>
              </a:rPr>
              <a:t>I’m </a:t>
            </a:r>
            <a:r>
              <a:rPr lang="en-US" sz="2800" b="1" u="sng" dirty="0" smtClean="0">
                <a:latin typeface="Georgia" pitchFamily="18" charset="0"/>
              </a:rPr>
              <a:t>optimistic</a:t>
            </a:r>
            <a:r>
              <a:rPr lang="en-US" sz="2800" b="1" dirty="0" smtClean="0">
                <a:latin typeface="Georgia" pitchFamily="18" charset="0"/>
              </a:rPr>
              <a:t> for two reasons:</a:t>
            </a:r>
          </a:p>
          <a:p>
            <a:pPr marL="0" indent="0">
              <a:buNone/>
            </a:pPr>
            <a:r>
              <a:rPr lang="en-US" sz="2800" b="1" dirty="0" smtClean="0">
                <a:latin typeface="Georgia" pitchFamily="18" charset="0"/>
              </a:rPr>
              <a:t>1</a:t>
            </a:r>
            <a:r>
              <a:rPr lang="en-US" sz="2800" b="1" dirty="0" smtClean="0">
                <a:latin typeface="Georgia" pitchFamily="18" charset="0"/>
              </a:rPr>
              <a:t>) Renewed gov’t/philanthropic investments </a:t>
            </a:r>
            <a:r>
              <a:rPr lang="en-US" sz="2800" dirty="0" smtClean="0">
                <a:latin typeface="Georgia" pitchFamily="18" charset="0"/>
              </a:rPr>
              <a:t>can/will crowd-in private investment through:</a:t>
            </a:r>
          </a:p>
          <a:p>
            <a:r>
              <a:rPr lang="en-US" sz="2400" dirty="0" smtClean="0">
                <a:latin typeface="Georgia" pitchFamily="18" charset="0"/>
              </a:rPr>
              <a:t>Renewed donor/gov’t attention to basic </a:t>
            </a:r>
            <a:r>
              <a:rPr lang="en-US" sz="2400" i="1" dirty="0" err="1" smtClean="0">
                <a:latin typeface="Georgia" pitchFamily="18" charset="0"/>
              </a:rPr>
              <a:t>ag</a:t>
            </a:r>
            <a:r>
              <a:rPr lang="en-US" sz="2400" i="1" dirty="0" smtClean="0">
                <a:latin typeface="Georgia" pitchFamily="18" charset="0"/>
              </a:rPr>
              <a:t>/NRM R&amp;D </a:t>
            </a:r>
            <a:r>
              <a:rPr lang="en-US" sz="2400" dirty="0" smtClean="0">
                <a:latin typeface="Georgia" pitchFamily="18" charset="0"/>
              </a:rPr>
              <a:t>and </a:t>
            </a:r>
            <a:r>
              <a:rPr lang="en-US" sz="2400" i="1" dirty="0" smtClean="0">
                <a:latin typeface="Georgia" pitchFamily="18" charset="0"/>
              </a:rPr>
              <a:t>agricultural sciences capacity building</a:t>
            </a:r>
          </a:p>
          <a:p>
            <a:r>
              <a:rPr lang="en-US" sz="2400" dirty="0" smtClean="0">
                <a:latin typeface="Georgia" pitchFamily="18" charset="0"/>
              </a:rPr>
              <a:t>Greater attention to </a:t>
            </a:r>
            <a:r>
              <a:rPr lang="en-US" sz="2400" i="1" dirty="0" smtClean="0">
                <a:latin typeface="Georgia" pitchFamily="18" charset="0"/>
              </a:rPr>
              <a:t>institutional/physical infrastructure </a:t>
            </a:r>
            <a:r>
              <a:rPr lang="en-US" sz="2400" dirty="0" smtClean="0">
                <a:latin typeface="Georgia" pitchFamily="18" charset="0"/>
              </a:rPr>
              <a:t>… </a:t>
            </a:r>
            <a:r>
              <a:rPr lang="en-US" sz="2400" dirty="0" smtClean="0">
                <a:latin typeface="Georgia" pitchFamily="18" charset="0"/>
              </a:rPr>
              <a:t>reliable water, transport systems; </a:t>
            </a:r>
            <a:r>
              <a:rPr lang="en-US" sz="2400" dirty="0" smtClean="0">
                <a:latin typeface="Georgia" pitchFamily="18" charset="0"/>
              </a:rPr>
              <a:t>clear/fair resource tenure rules and product </a:t>
            </a:r>
            <a:r>
              <a:rPr lang="en-US" sz="2400" dirty="0" smtClean="0">
                <a:latin typeface="Georgia" pitchFamily="18" charset="0"/>
              </a:rPr>
              <a:t>grades/standards; </a:t>
            </a:r>
            <a:r>
              <a:rPr lang="en-US" sz="2400" dirty="0" smtClean="0">
                <a:latin typeface="Georgia" pitchFamily="18" charset="0"/>
              </a:rPr>
              <a:t>reduced trade barriers/farm support </a:t>
            </a:r>
            <a:r>
              <a:rPr lang="en-US" sz="2400" dirty="0" smtClean="0">
                <a:latin typeface="Georgia" pitchFamily="18" charset="0"/>
              </a:rPr>
              <a:t>payments; </a:t>
            </a:r>
            <a:r>
              <a:rPr lang="en-US" sz="2400" dirty="0" smtClean="0">
                <a:latin typeface="Georgia" pitchFamily="18" charset="0"/>
              </a:rPr>
              <a:t>proper </a:t>
            </a:r>
            <a:r>
              <a:rPr lang="en-US" sz="2400" dirty="0" err="1" smtClean="0">
                <a:latin typeface="Georgia" pitchFamily="18" charset="0"/>
              </a:rPr>
              <a:t>env’t</a:t>
            </a:r>
            <a:r>
              <a:rPr lang="en-US" sz="2400" dirty="0" smtClean="0">
                <a:latin typeface="Georgia" pitchFamily="18" charset="0"/>
              </a:rPr>
              <a:t> regulation </a:t>
            </a:r>
            <a:endParaRPr lang="en-US" sz="2400" dirty="0" smtClean="0">
              <a:latin typeface="Georgia" pitchFamily="18" charset="0"/>
            </a:endParaRPr>
          </a:p>
          <a:p>
            <a:r>
              <a:rPr lang="en-US" sz="2400" dirty="0" smtClean="0">
                <a:latin typeface="Georgia" pitchFamily="18" charset="0"/>
              </a:rPr>
              <a:t>Reliable </a:t>
            </a:r>
            <a:r>
              <a:rPr lang="en-US" sz="2400" dirty="0" smtClean="0">
                <a:latin typeface="Georgia" pitchFamily="18" charset="0"/>
              </a:rPr>
              <a:t>and inclusive </a:t>
            </a:r>
            <a:r>
              <a:rPr lang="en-US" sz="2400" i="1" dirty="0" smtClean="0">
                <a:latin typeface="Georgia" pitchFamily="18" charset="0"/>
              </a:rPr>
              <a:t>social protection </a:t>
            </a:r>
            <a:r>
              <a:rPr lang="en-US" sz="2400" i="1" dirty="0" smtClean="0">
                <a:latin typeface="Georgia" pitchFamily="18" charset="0"/>
              </a:rPr>
              <a:t>programs</a:t>
            </a:r>
            <a:r>
              <a:rPr lang="en-US" sz="2400" dirty="0" smtClean="0">
                <a:latin typeface="Georgia" pitchFamily="18" charset="0"/>
              </a:rPr>
              <a:t>. Cash transfers revolution. Plus every $1 invested in nutritional programs produces $16 of benefits. </a:t>
            </a:r>
            <a:endParaRPr lang="en-US" sz="2400" dirty="0" smtClean="0">
              <a:latin typeface="Georgia" pitchFamily="18" charset="0"/>
            </a:endParaRPr>
          </a:p>
          <a:p>
            <a:endParaRPr lang="en-US" sz="2400" b="1" dirty="0">
              <a:latin typeface="Georgia" pitchFamily="18" charset="0"/>
            </a:endParaRPr>
          </a:p>
          <a:p>
            <a:pPr marL="0" indent="0">
              <a:buNone/>
            </a:pPr>
            <a:endParaRPr lang="en-US" dirty="0" smtClean="0">
              <a:latin typeface="Georgia" pitchFamily="18" charset="0"/>
            </a:endParaRPr>
          </a:p>
          <a:p>
            <a:endParaRPr lang="en-US" sz="2400" dirty="0" smtClean="0">
              <a:latin typeface="Georgia" pitchFamily="18" charset="0"/>
            </a:endParaRPr>
          </a:p>
          <a:p>
            <a:pPr marL="457200" lvl="1" indent="0">
              <a:buNone/>
            </a:pPr>
            <a:endParaRPr lang="en-US" sz="2400" dirty="0" smtClean="0">
              <a:latin typeface="Georgia" pitchFamily="18" charset="0"/>
            </a:endParaRPr>
          </a:p>
        </p:txBody>
      </p:sp>
      <p:pic>
        <p:nvPicPr>
          <p:cNvPr id="5" name="Picture 4"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8" name="Title 5"/>
          <p:cNvSpPr txBox="1">
            <a:spLocks/>
          </p:cNvSpPr>
          <p:nvPr/>
        </p:nvSpPr>
        <p:spPr bwMode="auto">
          <a:xfrm>
            <a:off x="6019800" y="0"/>
            <a:ext cx="3124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Opportunities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133049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9508"/>
            <a:ext cx="8991600" cy="944562"/>
          </a:xfrm>
        </p:spPr>
        <p:txBody>
          <a:bodyPr/>
          <a:lstStyle/>
          <a:p>
            <a:r>
              <a:rPr lang="en-US" sz="2800" b="1" dirty="0" smtClean="0">
                <a:latin typeface="Georgia" pitchFamily="18" charset="0"/>
              </a:rPr>
              <a:t>2) Higher food prices induce private innovation</a:t>
            </a:r>
            <a:endParaRPr lang="en-US" sz="2800" b="1" dirty="0">
              <a:latin typeface="Georgia" pitchFamily="18" charset="0"/>
            </a:endParaRPr>
          </a:p>
        </p:txBody>
      </p:sp>
      <p:pic>
        <p:nvPicPr>
          <p:cNvPr id="8" name="Picture 7"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9" name="Title 5"/>
          <p:cNvSpPr txBox="1">
            <a:spLocks/>
          </p:cNvSpPr>
          <p:nvPr/>
        </p:nvSpPr>
        <p:spPr bwMode="auto">
          <a:xfrm>
            <a:off x="5943600" y="0"/>
            <a:ext cx="3200400" cy="981075"/>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Opportunities</a:t>
            </a:r>
            <a:endParaRPr lang="en-US" sz="3000" b="1" kern="0" dirty="0">
              <a:solidFill>
                <a:schemeClr val="bg1"/>
              </a:solidFill>
              <a:latin typeface="Georgia" pitchFamily="18" charset="0"/>
              <a:ea typeface="+mj-ea"/>
              <a:cs typeface="+mj-cs"/>
            </a:endParaRPr>
          </a:p>
        </p:txBody>
      </p:sp>
      <p:sp>
        <p:nvSpPr>
          <p:cNvPr id="10" name="TextBox 9"/>
          <p:cNvSpPr txBox="1"/>
          <p:nvPr/>
        </p:nvSpPr>
        <p:spPr>
          <a:xfrm>
            <a:off x="224287" y="2133600"/>
            <a:ext cx="8610600" cy="3046988"/>
          </a:xfrm>
          <a:prstGeom prst="rect">
            <a:avLst/>
          </a:prstGeom>
          <a:noFill/>
        </p:spPr>
        <p:txBody>
          <a:bodyPr wrap="square" rtlCol="0">
            <a:spAutoFit/>
          </a:bodyPr>
          <a:lstStyle/>
          <a:p>
            <a:pPr>
              <a:buFontTx/>
              <a:buChar char="-"/>
            </a:pPr>
            <a:r>
              <a:rPr lang="en-US" sz="2400" dirty="0" smtClean="0">
                <a:latin typeface="Georgia" pitchFamily="18" charset="0"/>
              </a:rPr>
              <a:t> R&amp;D in improved agricultural technologies (ex: GM). </a:t>
            </a:r>
          </a:p>
          <a:p>
            <a:pPr>
              <a:buFontTx/>
              <a:buChar char="-"/>
            </a:pPr>
            <a:endParaRPr lang="en-US" sz="2400" dirty="0" smtClean="0">
              <a:latin typeface="Georgia" pitchFamily="18" charset="0"/>
            </a:endParaRPr>
          </a:p>
          <a:p>
            <a:pPr>
              <a:buFontTx/>
              <a:buChar char="-"/>
            </a:pPr>
            <a:r>
              <a:rPr lang="en-US" sz="2400" dirty="0" smtClean="0">
                <a:latin typeface="Georgia" pitchFamily="18" charset="0"/>
              </a:rPr>
              <a:t> FDI in developing country agriculture, which is generally capital </a:t>
            </a:r>
            <a:r>
              <a:rPr lang="en-US" sz="2400" dirty="0" smtClean="0">
                <a:latin typeface="Georgia" pitchFamily="18" charset="0"/>
              </a:rPr>
              <a:t>starved, helps close </a:t>
            </a:r>
            <a:r>
              <a:rPr lang="en-US" sz="2400" dirty="0" smtClean="0">
                <a:latin typeface="Georgia" pitchFamily="18" charset="0"/>
              </a:rPr>
              <a:t>yawning yield gaps.</a:t>
            </a:r>
          </a:p>
          <a:p>
            <a:pPr>
              <a:buFontTx/>
              <a:buChar char="-"/>
            </a:pPr>
            <a:endParaRPr lang="en-US" sz="2400" dirty="0" smtClean="0">
              <a:latin typeface="Georgia" pitchFamily="18" charset="0"/>
            </a:endParaRPr>
          </a:p>
          <a:p>
            <a:pPr>
              <a:buFontTx/>
              <a:buChar char="-"/>
            </a:pPr>
            <a:r>
              <a:rPr lang="en-US" sz="2400" dirty="0" smtClean="0">
                <a:latin typeface="Georgia" pitchFamily="18" charset="0"/>
              </a:rPr>
              <a:t> New business models to transform agricultural value chains in ways that boost productivity, improve sustainability, and promote healthier diets</a:t>
            </a:r>
            <a:r>
              <a:rPr lang="en-US" sz="2400" dirty="0" smtClean="0">
                <a:latin typeface="Georgia" pitchFamily="18" charset="0"/>
              </a:rPr>
              <a:t>.</a:t>
            </a:r>
            <a:endParaRPr lang="en-US" sz="2400" dirty="0" smtClean="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81075"/>
            <a:ext cx="8797247" cy="5632311"/>
          </a:xfrm>
          <a:prstGeom prst="rect">
            <a:avLst/>
          </a:prstGeom>
          <a:noFill/>
        </p:spPr>
        <p:txBody>
          <a:bodyPr wrap="square" rtlCol="0">
            <a:spAutoFit/>
          </a:bodyPr>
          <a:lstStyle/>
          <a:p>
            <a:r>
              <a:rPr lang="en-US" sz="2400" b="1" dirty="0" smtClean="0">
                <a:latin typeface="Georgia" pitchFamily="18" charset="0"/>
              </a:rPr>
              <a:t>Food systems successes in 1940s-80s enabled dramatic poverty reduction and improved standards of living</a:t>
            </a:r>
          </a:p>
          <a:p>
            <a:endParaRPr lang="en-US" sz="2400" dirty="0">
              <a:latin typeface="Georgia" pitchFamily="18" charset="0"/>
            </a:endParaRPr>
          </a:p>
          <a:p>
            <a:r>
              <a:rPr lang="en-US" sz="2400" dirty="0" smtClean="0">
                <a:latin typeface="Georgia" pitchFamily="18" charset="0"/>
              </a:rPr>
              <a:t>Today &gt;6(~4-5</a:t>
            </a:r>
            <a:r>
              <a:rPr lang="en-US" sz="2400" dirty="0" smtClean="0">
                <a:latin typeface="Georgia" pitchFamily="18" charset="0"/>
              </a:rPr>
              <a:t>) </a:t>
            </a:r>
            <a:r>
              <a:rPr lang="en-US" sz="2400" dirty="0" err="1" smtClean="0">
                <a:latin typeface="Georgia" pitchFamily="18" charset="0"/>
              </a:rPr>
              <a:t>bn</a:t>
            </a:r>
            <a:r>
              <a:rPr lang="en-US" sz="2400" dirty="0" smtClean="0">
                <a:latin typeface="Georgia" pitchFamily="18" charset="0"/>
              </a:rPr>
              <a:t> </a:t>
            </a:r>
            <a:r>
              <a:rPr lang="en-US" sz="2400" dirty="0">
                <a:latin typeface="Georgia" pitchFamily="18" charset="0"/>
              </a:rPr>
              <a:t>people have adequate </a:t>
            </a:r>
            <a:r>
              <a:rPr lang="en-US" sz="2400" dirty="0" smtClean="0">
                <a:latin typeface="Georgia" pitchFamily="18" charset="0"/>
              </a:rPr>
              <a:t>calories </a:t>
            </a:r>
            <a:r>
              <a:rPr lang="en-US" sz="2400" dirty="0" smtClean="0">
                <a:latin typeface="Georgia" pitchFamily="18" charset="0"/>
              </a:rPr>
              <a:t>(micronutrients), </a:t>
            </a:r>
            <a:r>
              <a:rPr lang="en-US" sz="2400" dirty="0">
                <a:latin typeface="Georgia" pitchFamily="18" charset="0"/>
              </a:rPr>
              <a:t>up from </a:t>
            </a:r>
            <a:r>
              <a:rPr lang="en-US" sz="2400" dirty="0" smtClean="0">
                <a:latin typeface="Georgia" pitchFamily="18" charset="0"/>
              </a:rPr>
              <a:t>only about </a:t>
            </a:r>
            <a:r>
              <a:rPr lang="en-US" sz="2400" dirty="0">
                <a:latin typeface="Georgia" pitchFamily="18" charset="0"/>
              </a:rPr>
              <a:t>2 billion 50 years </a:t>
            </a:r>
            <a:r>
              <a:rPr lang="en-US" sz="2400" dirty="0" smtClean="0">
                <a:latin typeface="Georgia" pitchFamily="18" charset="0"/>
              </a:rPr>
              <a:t>ago. </a:t>
            </a:r>
          </a:p>
          <a:p>
            <a:endParaRPr lang="en-US" sz="2400" dirty="0">
              <a:latin typeface="Georgia" pitchFamily="18" charset="0"/>
            </a:endParaRPr>
          </a:p>
          <a:p>
            <a:r>
              <a:rPr lang="en-US" sz="2400" dirty="0" smtClean="0">
                <a:latin typeface="Georgia" pitchFamily="18" charset="0"/>
              </a:rPr>
              <a:t>Public/private ag </a:t>
            </a:r>
            <a:r>
              <a:rPr lang="en-US" sz="2400" dirty="0" smtClean="0">
                <a:latin typeface="Georgia" pitchFamily="18" charset="0"/>
              </a:rPr>
              <a:t>R&amp;D </a:t>
            </a:r>
            <a:r>
              <a:rPr lang="en-US" sz="2400" dirty="0" smtClean="0">
                <a:latin typeface="Georgia" pitchFamily="18" charset="0"/>
              </a:rPr>
              <a:t>and policy reforms led productivity growth to outpace demand growth, increasing land/water efficiency use and steadily lowering real food prices through </a:t>
            </a:r>
            <a:r>
              <a:rPr lang="en-US" sz="2400" dirty="0" smtClean="0">
                <a:latin typeface="Georgia" pitchFamily="18" charset="0"/>
              </a:rPr>
              <a:t>2000, </a:t>
            </a:r>
            <a:r>
              <a:rPr lang="en-US" sz="2400" dirty="0" smtClean="0">
                <a:latin typeface="Georgia" pitchFamily="18" charset="0"/>
              </a:rPr>
              <a:t>lifting hundreds of </a:t>
            </a:r>
            <a:r>
              <a:rPr lang="en-US" sz="2400" dirty="0" smtClean="0">
                <a:latin typeface="Georgia" pitchFamily="18" charset="0"/>
              </a:rPr>
              <a:t>billions from poverty and hunger.  </a:t>
            </a:r>
            <a:endParaRPr lang="en-US" sz="2400" dirty="0" smtClean="0">
              <a:latin typeface="Georgia" pitchFamily="18" charset="0"/>
            </a:endParaRPr>
          </a:p>
          <a:p>
            <a:endParaRPr lang="en-US" sz="2400" dirty="0" smtClean="0">
              <a:latin typeface="Georgia" pitchFamily="18" charset="0"/>
            </a:endParaRPr>
          </a:p>
          <a:p>
            <a:r>
              <a:rPr lang="en-US" sz="2400" dirty="0" smtClean="0">
                <a:latin typeface="Georgia" pitchFamily="18" charset="0"/>
              </a:rPr>
              <a:t>Successes enabled </a:t>
            </a:r>
            <a:r>
              <a:rPr lang="en-US" sz="2400" dirty="0">
                <a:latin typeface="Georgia" pitchFamily="18" charset="0"/>
              </a:rPr>
              <a:t>population </a:t>
            </a:r>
            <a:r>
              <a:rPr lang="en-US" sz="2400" dirty="0" smtClean="0">
                <a:latin typeface="Georgia" pitchFamily="18" charset="0"/>
              </a:rPr>
              <a:t>growth, urbanization and income growth over the “Long Peace” of the late 20</a:t>
            </a:r>
            <a:r>
              <a:rPr lang="en-US" sz="2400" baseline="30000" dirty="0" smtClean="0">
                <a:latin typeface="Georgia" pitchFamily="18" charset="0"/>
              </a:rPr>
              <a:t>th</a:t>
            </a:r>
            <a:r>
              <a:rPr lang="en-US" sz="2400" dirty="0" smtClean="0">
                <a:latin typeface="Georgia" pitchFamily="18" charset="0"/>
              </a:rPr>
              <a:t> century</a:t>
            </a:r>
          </a:p>
          <a:p>
            <a:endParaRPr lang="en-US" sz="2400" dirty="0" smtClean="0">
              <a:latin typeface="Georgia" pitchFamily="18" charset="0"/>
            </a:endParaRPr>
          </a:p>
          <a:p>
            <a:r>
              <a:rPr lang="en-US" sz="2400" dirty="0">
                <a:latin typeface="Georgia" pitchFamily="18" charset="0"/>
              </a:rPr>
              <a:t>	</a:t>
            </a:r>
            <a:r>
              <a:rPr lang="en-US" sz="2400" dirty="0" smtClean="0">
                <a:latin typeface="Georgia" pitchFamily="18" charset="0"/>
              </a:rPr>
              <a:t>  	   … </a:t>
            </a:r>
            <a:r>
              <a:rPr lang="en-US" sz="2400" b="1" dirty="0" smtClean="0">
                <a:latin typeface="Georgia" pitchFamily="18" charset="0"/>
              </a:rPr>
              <a:t>and induced a dangerous complacency. </a:t>
            </a:r>
            <a:endParaRPr lang="en-US" sz="2400" b="1"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Background</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88531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164134"/>
            <a:ext cx="8839200" cy="5262979"/>
          </a:xfrm>
          <a:prstGeom prst="rect">
            <a:avLst/>
          </a:prstGeom>
          <a:noFill/>
        </p:spPr>
        <p:txBody>
          <a:bodyPr wrap="square" rtlCol="0">
            <a:spAutoFit/>
          </a:bodyPr>
          <a:lstStyle/>
          <a:p>
            <a:r>
              <a:rPr lang="en-US" sz="2400" b="1" dirty="0" smtClean="0">
                <a:latin typeface="Georgia" pitchFamily="18" charset="0"/>
              </a:rPr>
              <a:t>Past success proves the potential of food systems to reduce human suffering. </a:t>
            </a:r>
          </a:p>
          <a:p>
            <a:endParaRPr lang="en-US" sz="2400" b="1" dirty="0">
              <a:latin typeface="Georgia" pitchFamily="18" charset="0"/>
            </a:endParaRPr>
          </a:p>
          <a:p>
            <a:r>
              <a:rPr lang="en-US" sz="2400" b="1" dirty="0" smtClean="0">
                <a:latin typeface="Georgia" pitchFamily="18" charset="0"/>
              </a:rPr>
              <a:t>Structural demand and supply patterns for food pose major </a:t>
            </a:r>
            <a:r>
              <a:rPr lang="en-US" sz="2400" b="1" dirty="0" smtClean="0">
                <a:latin typeface="Georgia" pitchFamily="18" charset="0"/>
              </a:rPr>
              <a:t>challenges</a:t>
            </a:r>
            <a:r>
              <a:rPr lang="en-US" sz="2400" b="1" dirty="0" smtClean="0">
                <a:latin typeface="Georgia" pitchFamily="18" charset="0"/>
              </a:rPr>
              <a:t>, as reflected in higher food prices of 21</a:t>
            </a:r>
            <a:r>
              <a:rPr lang="en-US" sz="2400" b="1" baseline="30000" dirty="0" smtClean="0">
                <a:latin typeface="Georgia" pitchFamily="18" charset="0"/>
              </a:rPr>
              <a:t>st</a:t>
            </a:r>
            <a:r>
              <a:rPr lang="en-US" sz="2400" b="1" dirty="0" smtClean="0">
                <a:latin typeface="Georgia" pitchFamily="18" charset="0"/>
              </a:rPr>
              <a:t> century. Need to combat complacency!</a:t>
            </a:r>
            <a:endParaRPr lang="en-US" sz="2400" b="1" dirty="0" smtClean="0">
              <a:latin typeface="Georgia" pitchFamily="18" charset="0"/>
            </a:endParaRPr>
          </a:p>
          <a:p>
            <a:endParaRPr lang="en-US" sz="2400" b="1" dirty="0">
              <a:latin typeface="Georgia" pitchFamily="18" charset="0"/>
            </a:endParaRPr>
          </a:p>
          <a:p>
            <a:r>
              <a:rPr lang="en-US" sz="2400" b="1" dirty="0" smtClean="0">
                <a:latin typeface="Georgia" pitchFamily="18" charset="0"/>
              </a:rPr>
              <a:t>Almost inexorable demand growth, land/water </a:t>
            </a:r>
            <a:r>
              <a:rPr lang="en-US" sz="2400" b="1" dirty="0">
                <a:latin typeface="Georgia" pitchFamily="18" charset="0"/>
              </a:rPr>
              <a:t>scarcity, </a:t>
            </a:r>
            <a:r>
              <a:rPr lang="en-US" sz="2400" b="1" dirty="0" smtClean="0">
                <a:latin typeface="Georgia" pitchFamily="18" charset="0"/>
              </a:rPr>
              <a:t>climate change, more </a:t>
            </a:r>
            <a:r>
              <a:rPr lang="en-US" sz="2400" b="1" dirty="0">
                <a:latin typeface="Georgia" pitchFamily="18" charset="0"/>
              </a:rPr>
              <a:t>complex IP regimes </a:t>
            </a:r>
            <a:r>
              <a:rPr lang="en-US" sz="2400" b="1" dirty="0" smtClean="0">
                <a:latin typeface="Georgia" pitchFamily="18" charset="0"/>
              </a:rPr>
              <a:t>pose harder constraints than we faced 1940s-80s</a:t>
            </a:r>
            <a:r>
              <a:rPr lang="en-US" sz="2400" b="1" dirty="0">
                <a:latin typeface="Georgia" pitchFamily="18" charset="0"/>
              </a:rPr>
              <a:t>.</a:t>
            </a:r>
          </a:p>
          <a:p>
            <a:r>
              <a:rPr lang="en-US" sz="2400" b="1" dirty="0" smtClean="0">
                <a:latin typeface="Georgia" pitchFamily="18" charset="0"/>
              </a:rPr>
              <a:t> </a:t>
            </a:r>
          </a:p>
          <a:p>
            <a:r>
              <a:rPr lang="en-US" sz="2400" b="1" dirty="0" smtClean="0">
                <a:latin typeface="Georgia" pitchFamily="18" charset="0"/>
              </a:rPr>
              <a:t>Most importantly, must focus most attention where the needs are and will be greatest – in Africa and Asia</a:t>
            </a:r>
            <a:r>
              <a:rPr lang="en-US" sz="2400" b="1" dirty="0">
                <a:latin typeface="Georgia" pitchFamily="18" charset="0"/>
              </a:rPr>
              <a:t> </a:t>
            </a:r>
            <a:r>
              <a:rPr lang="en-US" sz="2400" b="1" dirty="0" smtClean="0">
                <a:latin typeface="Georgia" pitchFamily="18" charset="0"/>
              </a:rPr>
              <a:t>– and increasingly on micronutrient-rich </a:t>
            </a:r>
            <a:r>
              <a:rPr lang="en-US" sz="2400" b="1" dirty="0" smtClean="0">
                <a:latin typeface="Georgia" pitchFamily="18" charset="0"/>
              </a:rPr>
              <a:t>foods</a:t>
            </a:r>
            <a:endParaRPr lang="en-US" sz="24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181600" y="0"/>
            <a:ext cx="39624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Looking Forward</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41783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Looking Forward</a:t>
            </a:r>
            <a:endParaRPr lang="en-US" sz="3000" b="1" kern="0" dirty="0">
              <a:solidFill>
                <a:schemeClr val="bg1"/>
              </a:solidFill>
              <a:latin typeface="Georgia" pitchFamily="18" charset="0"/>
              <a:ea typeface="+mj-ea"/>
              <a:cs typeface="+mj-cs"/>
            </a:endParaRPr>
          </a:p>
        </p:txBody>
      </p:sp>
      <p:sp>
        <p:nvSpPr>
          <p:cNvPr id="2" name="Rectangle 1"/>
          <p:cNvSpPr/>
          <p:nvPr/>
        </p:nvSpPr>
        <p:spPr>
          <a:xfrm>
            <a:off x="152400" y="1295400"/>
            <a:ext cx="8839200" cy="5262979"/>
          </a:xfrm>
          <a:prstGeom prst="rect">
            <a:avLst/>
          </a:prstGeom>
        </p:spPr>
        <p:txBody>
          <a:bodyPr wrap="square">
            <a:spAutoFit/>
          </a:bodyPr>
          <a:lstStyle/>
          <a:p>
            <a:r>
              <a:rPr lang="en-US" sz="2400" b="1" dirty="0">
                <a:latin typeface="Georgia" pitchFamily="18" charset="0"/>
              </a:rPr>
              <a:t>If we fail to meet this challenge, the environmental, </a:t>
            </a:r>
            <a:r>
              <a:rPr lang="en-US" sz="2400" b="1" dirty="0" smtClean="0">
                <a:latin typeface="Georgia" pitchFamily="18" charset="0"/>
              </a:rPr>
              <a:t>human, </a:t>
            </a:r>
            <a:r>
              <a:rPr lang="en-US" sz="2400" b="1" dirty="0">
                <a:latin typeface="Georgia" pitchFamily="18" charset="0"/>
              </a:rPr>
              <a:t>and sociopolitical consequences are grave.</a:t>
            </a:r>
          </a:p>
          <a:p>
            <a:endParaRPr lang="en-US" sz="2400" b="1" dirty="0">
              <a:latin typeface="Georgia" pitchFamily="18" charset="0"/>
            </a:endParaRPr>
          </a:p>
          <a:p>
            <a:r>
              <a:rPr lang="en-US" sz="2400" b="1" dirty="0" smtClean="0">
                <a:latin typeface="Georgia" pitchFamily="18" charset="0"/>
              </a:rPr>
              <a:t>But opportunities are great, especially with symbiotic investments by governments/philanthropies and by profit-seeking firms following any of several models. </a:t>
            </a:r>
          </a:p>
          <a:p>
            <a:endParaRPr lang="en-US" sz="2400" b="1" dirty="0">
              <a:latin typeface="Georgia" pitchFamily="18" charset="0"/>
            </a:endParaRPr>
          </a:p>
          <a:p>
            <a:r>
              <a:rPr lang="en-US" sz="2400" b="1" dirty="0" smtClean="0">
                <a:latin typeface="Georgia" pitchFamily="18" charset="0"/>
              </a:rPr>
              <a:t>Global f</a:t>
            </a:r>
            <a:r>
              <a:rPr lang="en-US" sz="2400" b="1" dirty="0" smtClean="0">
                <a:latin typeface="Georgia" pitchFamily="18" charset="0"/>
              </a:rPr>
              <a:t>ood security can be </a:t>
            </a:r>
            <a:r>
              <a:rPr lang="en-US" sz="2400" b="1" dirty="0">
                <a:latin typeface="Georgia" pitchFamily="18" charset="0"/>
              </a:rPr>
              <a:t>achieved via greater </a:t>
            </a:r>
            <a:r>
              <a:rPr lang="en-US" sz="2400" b="1" dirty="0" smtClean="0">
                <a:latin typeface="Georgia" pitchFamily="18" charset="0"/>
              </a:rPr>
              <a:t>nutrient productivity </a:t>
            </a:r>
            <a:r>
              <a:rPr lang="en-US" sz="2400" b="1" dirty="0">
                <a:latin typeface="Georgia" pitchFamily="18" charset="0"/>
              </a:rPr>
              <a:t>per worker/ha/m</a:t>
            </a:r>
            <a:r>
              <a:rPr lang="en-US" sz="2400" b="1" baseline="30000" dirty="0">
                <a:latin typeface="Georgia" pitchFamily="18" charset="0"/>
              </a:rPr>
              <a:t>3</a:t>
            </a:r>
            <a:r>
              <a:rPr lang="en-US" sz="2400" b="1" dirty="0">
                <a:latin typeface="Georgia" pitchFamily="18" charset="0"/>
              </a:rPr>
              <a:t>, </a:t>
            </a:r>
            <a:r>
              <a:rPr lang="en-US" sz="2400" b="1" dirty="0" smtClean="0">
                <a:latin typeface="Georgia" pitchFamily="18" charset="0"/>
              </a:rPr>
              <a:t>improved </a:t>
            </a:r>
            <a:r>
              <a:rPr lang="en-US" sz="2400" b="1" dirty="0">
                <a:latin typeface="Georgia" pitchFamily="18" charset="0"/>
              </a:rPr>
              <a:t>food </a:t>
            </a:r>
            <a:r>
              <a:rPr lang="en-US" sz="2400" b="1" dirty="0" smtClean="0">
                <a:latin typeface="Georgia" pitchFamily="18" charset="0"/>
              </a:rPr>
              <a:t>distribution/processing systems, </a:t>
            </a:r>
            <a:r>
              <a:rPr lang="en-US" sz="2400" b="1" dirty="0" smtClean="0">
                <a:latin typeface="Georgia" pitchFamily="18" charset="0"/>
              </a:rPr>
              <a:t>and </a:t>
            </a:r>
            <a:r>
              <a:rPr lang="en-US" sz="2400" b="1" dirty="0">
                <a:latin typeface="Georgia" pitchFamily="18" charset="0"/>
              </a:rPr>
              <a:t>social protection policies </a:t>
            </a:r>
            <a:endParaRPr lang="en-US" sz="2400" b="1" dirty="0" smtClean="0">
              <a:latin typeface="Georgia" pitchFamily="18" charset="0"/>
            </a:endParaRPr>
          </a:p>
          <a:p>
            <a:r>
              <a:rPr lang="en-US" sz="2400" b="1" dirty="0" smtClean="0">
                <a:latin typeface="Georgia" pitchFamily="18" charset="0"/>
              </a:rPr>
              <a:t>… help </a:t>
            </a:r>
            <a:r>
              <a:rPr lang="en-US" sz="2400" b="1" dirty="0" smtClean="0">
                <a:latin typeface="Georgia" pitchFamily="18" charset="0"/>
              </a:rPr>
              <a:t>stimulate growth and meet the challenge … </a:t>
            </a:r>
            <a:endParaRPr lang="en-US" sz="2400" b="1" dirty="0" smtClean="0">
              <a:latin typeface="Georgia" pitchFamily="18" charset="0"/>
            </a:endParaRPr>
          </a:p>
          <a:p>
            <a:endParaRPr lang="en-US" sz="2400" b="1" dirty="0" smtClean="0">
              <a:latin typeface="Georgia" pitchFamily="18" charset="0"/>
            </a:endParaRPr>
          </a:p>
          <a:p>
            <a:r>
              <a:rPr lang="en-US" sz="2400" b="1" dirty="0" smtClean="0">
                <a:latin typeface="Georgia" pitchFamily="18" charset="0"/>
              </a:rPr>
              <a:t>equitably</a:t>
            </a:r>
            <a:r>
              <a:rPr lang="en-US" sz="2400" b="1" dirty="0" smtClean="0">
                <a:latin typeface="Georgia" pitchFamily="18" charset="0"/>
              </a:rPr>
              <a:t>, profitably, and sustainably</a:t>
            </a:r>
            <a:r>
              <a:rPr lang="en-US" sz="2400" b="1" dirty="0" smtClean="0">
                <a:latin typeface="Georgia" pitchFamily="18" charset="0"/>
              </a:rPr>
              <a:t>.</a:t>
            </a:r>
            <a:endParaRPr lang="en-US" sz="2400" b="1" dirty="0" smtClean="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651" name="TextBox 2"/>
          <p:cNvSpPr txBox="1">
            <a:spLocks noChangeArrowheads="1"/>
          </p:cNvSpPr>
          <p:nvPr/>
        </p:nvSpPr>
        <p:spPr bwMode="auto">
          <a:xfrm>
            <a:off x="0" y="1508329"/>
            <a:ext cx="9220200" cy="523220"/>
          </a:xfrm>
          <a:prstGeom prst="rect">
            <a:avLst/>
          </a:prstGeom>
          <a:noFill/>
          <a:ln w="9525">
            <a:noFill/>
            <a:miter lim="800000"/>
            <a:headEnd/>
            <a:tailEnd/>
          </a:ln>
        </p:spPr>
        <p:txBody>
          <a:bodyPr>
            <a:spAutoFit/>
          </a:bodyPr>
          <a:lstStyle/>
          <a:p>
            <a:pPr algn="ctr"/>
            <a:r>
              <a:rPr lang="en-US" sz="2800" b="1" dirty="0">
                <a:solidFill>
                  <a:schemeClr val="bg1"/>
                </a:solidFill>
                <a:latin typeface="Georgia" pitchFamily="18" charset="0"/>
              </a:rPr>
              <a:t>Thank you for your time, </a:t>
            </a:r>
            <a:r>
              <a:rPr lang="en-US" sz="2800" b="1" dirty="0" smtClean="0">
                <a:solidFill>
                  <a:schemeClr val="bg1"/>
                </a:solidFill>
                <a:latin typeface="Georgia" pitchFamily="18" charset="0"/>
              </a:rPr>
              <a:t>interest </a:t>
            </a:r>
            <a:r>
              <a:rPr lang="en-US" sz="2800" b="1" dirty="0">
                <a:solidFill>
                  <a:schemeClr val="bg1"/>
                </a:solidFill>
                <a:latin typeface="Georgia" pitchFamily="18" charset="0"/>
              </a:rPr>
              <a:t>and comments!</a:t>
            </a:r>
          </a:p>
        </p:txBody>
      </p:sp>
      <p:pic>
        <p:nvPicPr>
          <p:cNvPr id="27652"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algn="r" eaLnBrk="0" hangingPunct="0">
              <a:defRPr/>
            </a:pPr>
            <a:r>
              <a:rPr lang="en-US" sz="3000" b="1" kern="0" dirty="0">
                <a:solidFill>
                  <a:schemeClr val="bg1"/>
                </a:solidFill>
                <a:latin typeface="Georgia" pitchFamily="18" charset="0"/>
                <a:ea typeface="+mj-ea"/>
                <a:cs typeface="+mj-cs"/>
              </a:rPr>
              <a:t>Thank you</a:t>
            </a:r>
          </a:p>
        </p:txBody>
      </p:sp>
    </p:spTree>
    <p:extLst>
      <p:ext uri="{BB962C8B-B14F-4D97-AF65-F5344CB8AC3E}">
        <p14:creationId xmlns:p14="http://schemas.microsoft.com/office/powerpoint/2010/main" val="2648725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199" y="1066800"/>
            <a:ext cx="8991600" cy="830997"/>
          </a:xfrm>
          <a:prstGeom prst="rect">
            <a:avLst/>
          </a:prstGeom>
          <a:noFill/>
        </p:spPr>
        <p:txBody>
          <a:bodyPr wrap="square" rtlCol="0">
            <a:spAutoFit/>
          </a:bodyPr>
          <a:lstStyle/>
          <a:p>
            <a:r>
              <a:rPr lang="en-US" sz="2400" dirty="0" smtClean="0">
                <a:latin typeface="Georgia" pitchFamily="18" charset="0"/>
              </a:rPr>
              <a:t>Complacency led to underinvestment.  Food output </a:t>
            </a:r>
            <a:r>
              <a:rPr lang="en-US" sz="2400" dirty="0">
                <a:latin typeface="Georgia" pitchFamily="18" charset="0"/>
              </a:rPr>
              <a:t>growth </a:t>
            </a:r>
            <a:r>
              <a:rPr lang="en-US" sz="2400" dirty="0" smtClean="0">
                <a:latin typeface="Georgia" pitchFamily="18" charset="0"/>
              </a:rPr>
              <a:t>slowed relative to demand growth. Result: higher food prices.</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 name="TextBox 1"/>
          <p:cNvSpPr txBox="1"/>
          <p:nvPr/>
        </p:nvSpPr>
        <p:spPr>
          <a:xfrm>
            <a:off x="76199" y="5621027"/>
            <a:ext cx="8991600" cy="1200329"/>
          </a:xfrm>
          <a:prstGeom prst="rect">
            <a:avLst/>
          </a:prstGeom>
          <a:noFill/>
        </p:spPr>
        <p:txBody>
          <a:bodyPr wrap="square" rtlCol="0">
            <a:spAutoFit/>
          </a:bodyPr>
          <a:lstStyle/>
          <a:p>
            <a:r>
              <a:rPr lang="en-US" sz="2400" dirty="0">
                <a:latin typeface="Georgia" pitchFamily="18" charset="0"/>
              </a:rPr>
              <a:t>OECD/IFPRI/FAO all forecast food prices 5-20% higher than 2012 levels for the next decade as demand growth continues to outpace supply expansion worldwide.</a:t>
            </a:r>
            <a:endParaRPr lang="en-US" sz="2400" dirty="0"/>
          </a:p>
        </p:txBody>
      </p:sp>
      <p:sp>
        <p:nvSpPr>
          <p:cNvPr id="7"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Background</a:t>
            </a:r>
            <a:endParaRPr lang="en-US" sz="3000" b="1" kern="0" dirty="0">
              <a:solidFill>
                <a:schemeClr val="bg1"/>
              </a:solidFill>
              <a:latin typeface="Georgia" pitchFamily="18" charset="0"/>
              <a:ea typeface="+mj-ea"/>
              <a:cs typeface="+mj-cs"/>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4172" y="1941202"/>
            <a:ext cx="5815653"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8808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199" y="1066800"/>
            <a:ext cx="8991600" cy="5262979"/>
          </a:xfrm>
          <a:prstGeom prst="rect">
            <a:avLst/>
          </a:prstGeom>
          <a:noFill/>
        </p:spPr>
        <p:txBody>
          <a:bodyPr wrap="square" rtlCol="0">
            <a:spAutoFit/>
          </a:bodyPr>
          <a:lstStyle/>
          <a:p>
            <a:r>
              <a:rPr lang="en-US" sz="2400" dirty="0" smtClean="0">
                <a:latin typeface="Georgia" pitchFamily="18" charset="0"/>
              </a:rPr>
              <a:t>This matters to global food security because poverty and prices are the biggest drivers of global food security. </a:t>
            </a:r>
          </a:p>
          <a:p>
            <a:endParaRPr lang="en-US" sz="2400" dirty="0">
              <a:latin typeface="Georgia" pitchFamily="18" charset="0"/>
            </a:endParaRPr>
          </a:p>
          <a:p>
            <a:endParaRPr lang="en-US" sz="2400" dirty="0" smtClean="0">
              <a:latin typeface="Georgia" panose="02040502050405020303" pitchFamily="18" charset="0"/>
            </a:endParaRPr>
          </a:p>
          <a:p>
            <a:r>
              <a:rPr lang="en-US" sz="2400" dirty="0" smtClean="0">
                <a:latin typeface="Georgia" pitchFamily="18" charset="0"/>
              </a:rPr>
              <a:t>Internationally agreed definition:</a:t>
            </a:r>
          </a:p>
          <a:p>
            <a:r>
              <a:rPr lang="en-US" sz="2400" dirty="0" smtClean="0">
                <a:latin typeface="Georgia" pitchFamily="18" charset="0"/>
              </a:rPr>
              <a:t>Food security exists if </a:t>
            </a:r>
            <a:r>
              <a:rPr lang="en-US" sz="2400" dirty="0">
                <a:latin typeface="Georgia" panose="02040502050405020303" pitchFamily="18" charset="0"/>
              </a:rPr>
              <a:t>and only if “</a:t>
            </a:r>
            <a:r>
              <a:rPr lang="en-US" sz="2400" i="1" dirty="0">
                <a:latin typeface="Georgia" panose="02040502050405020303" pitchFamily="18" charset="0"/>
              </a:rPr>
              <a:t>all people at all times have physical, social, and economic access to sufficient, safe and nutritious food that meet their dietary needs and food preferences for an active and healthy life</a:t>
            </a:r>
            <a:r>
              <a:rPr lang="en-US" sz="2400" dirty="0">
                <a:latin typeface="Georgia" panose="02040502050405020303" pitchFamily="18" charset="0"/>
              </a:rPr>
              <a:t>” </a:t>
            </a:r>
            <a:r>
              <a:rPr lang="en-US" sz="2400" dirty="0" smtClean="0">
                <a:latin typeface="Georgia" panose="02040502050405020303" pitchFamily="18" charset="0"/>
              </a:rPr>
              <a:t>(1996 FAO Food Summit). </a:t>
            </a:r>
          </a:p>
          <a:p>
            <a:endParaRPr lang="en-US" sz="2400" dirty="0">
              <a:latin typeface="Georgia" panose="02040502050405020303" pitchFamily="18" charset="0"/>
            </a:endParaRPr>
          </a:p>
          <a:p>
            <a:r>
              <a:rPr lang="en-US" sz="2400" dirty="0" smtClean="0">
                <a:latin typeface="Georgia" panose="02040502050405020303" pitchFamily="18" charset="0"/>
              </a:rPr>
              <a:t>1940s-70s: Focus was on food </a:t>
            </a:r>
            <a:r>
              <a:rPr lang="en-US" sz="2400" i="1" dirty="0" smtClean="0">
                <a:latin typeface="Georgia" panose="02040502050405020303" pitchFamily="18" charset="0"/>
              </a:rPr>
              <a:t>availability</a:t>
            </a:r>
          </a:p>
          <a:p>
            <a:r>
              <a:rPr lang="en-US" sz="2400" dirty="0" smtClean="0">
                <a:latin typeface="Georgia" panose="02040502050405020303" pitchFamily="18" charset="0"/>
              </a:rPr>
              <a:t>1980s-90s: post-Sen, emphasis turned to socioeconomic </a:t>
            </a:r>
            <a:r>
              <a:rPr lang="en-US" sz="2400" i="1" dirty="0" smtClean="0">
                <a:latin typeface="Georgia" panose="02040502050405020303" pitchFamily="18" charset="0"/>
              </a:rPr>
              <a:t>access</a:t>
            </a:r>
            <a:r>
              <a:rPr lang="en-US" sz="2400" dirty="0" smtClean="0">
                <a:latin typeface="Georgia" panose="02040502050405020303" pitchFamily="18" charset="0"/>
              </a:rPr>
              <a:t> </a:t>
            </a:r>
          </a:p>
          <a:p>
            <a:r>
              <a:rPr lang="en-US" sz="2400" dirty="0" smtClean="0">
                <a:latin typeface="Georgia" panose="02040502050405020303" pitchFamily="18" charset="0"/>
              </a:rPr>
              <a:t>2000s: increased emphasis on </a:t>
            </a:r>
            <a:r>
              <a:rPr lang="en-US" sz="2400" i="1" dirty="0" smtClean="0">
                <a:latin typeface="Georgia" panose="02040502050405020303" pitchFamily="18" charset="0"/>
              </a:rPr>
              <a:t>utilization</a:t>
            </a:r>
            <a:r>
              <a:rPr lang="en-US" sz="2400" dirty="0">
                <a:latin typeface="Georgia" panose="02040502050405020303" pitchFamily="18" charset="0"/>
              </a:rPr>
              <a:t> </a:t>
            </a:r>
            <a:r>
              <a:rPr lang="en-US" sz="2400" dirty="0" smtClean="0">
                <a:latin typeface="Georgia" panose="02040502050405020303" pitchFamily="18" charset="0"/>
              </a:rPr>
              <a:t>and </a:t>
            </a:r>
            <a:r>
              <a:rPr lang="en-US" sz="2400" i="1" dirty="0" smtClean="0">
                <a:latin typeface="Georgia" panose="02040502050405020303" pitchFamily="18" charset="0"/>
              </a:rPr>
              <a:t>stability </a:t>
            </a:r>
            <a:endParaRPr lang="en-US" sz="2400" i="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Background</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38800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420" y="1143000"/>
            <a:ext cx="8818179" cy="5262979"/>
          </a:xfrm>
          <a:prstGeom prst="rect">
            <a:avLst/>
          </a:prstGeom>
          <a:noFill/>
        </p:spPr>
        <p:txBody>
          <a:bodyPr wrap="square" rtlCol="0">
            <a:spAutoFit/>
          </a:bodyPr>
          <a:lstStyle/>
          <a:p>
            <a:r>
              <a:rPr lang="en-US" sz="2800" dirty="0" smtClean="0">
                <a:latin typeface="Georgia" pitchFamily="18" charset="0"/>
              </a:rPr>
              <a:t>The </a:t>
            </a:r>
            <a:r>
              <a:rPr lang="en-US" sz="2800" dirty="0" smtClean="0">
                <a:latin typeface="Georgia" pitchFamily="18" charset="0"/>
              </a:rPr>
              <a:t>challenge of the coming decades:</a:t>
            </a:r>
          </a:p>
          <a:p>
            <a:r>
              <a:rPr lang="en-US" sz="2800" dirty="0" smtClean="0">
                <a:latin typeface="Georgia" pitchFamily="18" charset="0"/>
              </a:rPr>
              <a:t>Addressing stability/utilization/access dimensions while recognizing that the complacency of the past generation has introduced </a:t>
            </a:r>
            <a:r>
              <a:rPr lang="en-US" sz="2800" dirty="0" smtClean="0">
                <a:latin typeface="Georgia" pitchFamily="18" charset="0"/>
              </a:rPr>
              <a:t>a </a:t>
            </a:r>
            <a:r>
              <a:rPr lang="en-US" sz="2800" dirty="0" smtClean="0">
                <a:latin typeface="Georgia" pitchFamily="18" charset="0"/>
              </a:rPr>
              <a:t>higher food price regime </a:t>
            </a:r>
            <a:r>
              <a:rPr lang="en-US" sz="2800" dirty="0" smtClean="0">
                <a:latin typeface="Georgia" pitchFamily="18" charset="0"/>
              </a:rPr>
              <a:t>that imperils </a:t>
            </a:r>
            <a:r>
              <a:rPr lang="en-US" sz="2800" dirty="0" smtClean="0">
                <a:latin typeface="Georgia" pitchFamily="18" charset="0"/>
              </a:rPr>
              <a:t>advances in global food security.</a:t>
            </a:r>
          </a:p>
          <a:p>
            <a:endParaRPr lang="en-US" sz="2800" dirty="0">
              <a:latin typeface="Georgia" pitchFamily="18" charset="0"/>
            </a:endParaRPr>
          </a:p>
          <a:p>
            <a:r>
              <a:rPr lang="en-US" sz="2800" dirty="0" smtClean="0">
                <a:latin typeface="Georgia" pitchFamily="18" charset="0"/>
              </a:rPr>
              <a:t>H</a:t>
            </a:r>
            <a:r>
              <a:rPr lang="en-US" sz="2800" dirty="0" smtClean="0">
                <a:latin typeface="Georgia" pitchFamily="18" charset="0"/>
              </a:rPr>
              <a:t>ow </a:t>
            </a:r>
            <a:r>
              <a:rPr lang="en-US" sz="2800" dirty="0" smtClean="0">
                <a:latin typeface="Georgia" pitchFamily="18" charset="0"/>
              </a:rPr>
              <a:t>to </a:t>
            </a:r>
            <a:r>
              <a:rPr lang="en-US" sz="2800" dirty="0" smtClean="0">
                <a:latin typeface="Georgia" pitchFamily="18" charset="0"/>
              </a:rPr>
              <a:t>respond?</a:t>
            </a:r>
            <a:endParaRPr lang="en-US" sz="2800" dirty="0" smtClean="0">
              <a:latin typeface="Georgia" pitchFamily="18" charset="0"/>
            </a:endParaRPr>
          </a:p>
          <a:p>
            <a:endParaRPr lang="en-US" sz="2800" dirty="0">
              <a:latin typeface="Georgia" pitchFamily="18" charset="0"/>
            </a:endParaRPr>
          </a:p>
          <a:p>
            <a:r>
              <a:rPr lang="en-US" sz="2800" dirty="0" smtClean="0">
                <a:latin typeface="Georgia" pitchFamily="18" charset="0"/>
              </a:rPr>
              <a:t>The keys lie in recognizing the:</a:t>
            </a:r>
          </a:p>
          <a:p>
            <a:pPr marL="971550" lvl="1" indent="-514350">
              <a:buAutoNum type="arabicParenR"/>
            </a:pPr>
            <a:r>
              <a:rPr lang="en-US" sz="2800" dirty="0" smtClean="0">
                <a:latin typeface="Georgia" pitchFamily="18" charset="0"/>
              </a:rPr>
              <a:t>constraints we face</a:t>
            </a:r>
          </a:p>
          <a:p>
            <a:pPr marL="971550" lvl="1" indent="-514350">
              <a:buAutoNum type="arabicParenR"/>
            </a:pPr>
            <a:r>
              <a:rPr lang="en-US" sz="2800" dirty="0" smtClean="0">
                <a:latin typeface="Georgia" pitchFamily="18" charset="0"/>
              </a:rPr>
              <a:t>consequences of insufficient (or slow) response</a:t>
            </a:r>
          </a:p>
          <a:p>
            <a:pPr marL="971550" lvl="1" indent="-514350">
              <a:buAutoNum type="arabicParenR"/>
            </a:pPr>
            <a:r>
              <a:rPr lang="en-US" sz="2800" dirty="0" smtClean="0">
                <a:latin typeface="Georgia" pitchFamily="18" charset="0"/>
              </a:rPr>
              <a:t>opportunities ahead</a:t>
            </a: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Overview</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9520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629400" y="0"/>
            <a:ext cx="2514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Constraints</a:t>
            </a:r>
            <a:endParaRPr lang="en-US" sz="3000" b="1" kern="0" dirty="0">
              <a:solidFill>
                <a:schemeClr val="bg1"/>
              </a:solidFill>
              <a:latin typeface="Georgia" pitchFamily="18" charset="0"/>
              <a:ea typeface="+mj-ea"/>
              <a:cs typeface="+mj-cs"/>
            </a:endParaRPr>
          </a:p>
        </p:txBody>
      </p:sp>
      <p:sp>
        <p:nvSpPr>
          <p:cNvPr id="7" name="Content Placeholder 6"/>
          <p:cNvSpPr>
            <a:spLocks noGrp="1"/>
          </p:cNvSpPr>
          <p:nvPr>
            <p:ph idx="1"/>
          </p:nvPr>
        </p:nvSpPr>
        <p:spPr>
          <a:xfrm>
            <a:off x="304800" y="998483"/>
            <a:ext cx="8534400" cy="4525963"/>
          </a:xfrm>
        </p:spPr>
        <p:txBody>
          <a:bodyPr/>
          <a:lstStyle/>
          <a:p>
            <a:pPr marL="0" indent="0">
              <a:spcBef>
                <a:spcPts val="0"/>
              </a:spcBef>
              <a:buNone/>
            </a:pPr>
            <a:r>
              <a:rPr lang="en-US" sz="2400" b="1" u="sng" dirty="0" smtClean="0">
                <a:latin typeface="Georgia" panose="02040502050405020303" pitchFamily="18" charset="0"/>
              </a:rPr>
              <a:t>Aggregate Demand Growth Is Largely Unavoidable</a:t>
            </a:r>
          </a:p>
          <a:p>
            <a:pPr marL="0" indent="0">
              <a:spcBef>
                <a:spcPts val="0"/>
              </a:spcBef>
              <a:buNone/>
            </a:pPr>
            <a:r>
              <a:rPr lang="en-US" sz="2400" dirty="0" smtClean="0">
                <a:latin typeface="Georgia" panose="02040502050405020303" pitchFamily="18" charset="0"/>
              </a:rPr>
              <a:t>A more </a:t>
            </a:r>
            <a:r>
              <a:rPr lang="en-US" sz="2400" dirty="0">
                <a:latin typeface="Georgia" pitchFamily="18" charset="0"/>
              </a:rPr>
              <a:t>populous, urban, and wealthier </a:t>
            </a:r>
            <a:r>
              <a:rPr lang="en-US" sz="2400" dirty="0" smtClean="0">
                <a:latin typeface="Georgia" pitchFamily="18" charset="0"/>
              </a:rPr>
              <a:t>world </a:t>
            </a:r>
            <a:r>
              <a:rPr lang="en-US" sz="2400" dirty="0" smtClean="0">
                <a:latin typeface="Georgia" pitchFamily="18" charset="0"/>
              </a:rPr>
              <a:t>is inevitable and will </a:t>
            </a:r>
            <a:r>
              <a:rPr lang="en-US" sz="2400" dirty="0">
                <a:latin typeface="Georgia" pitchFamily="18" charset="0"/>
              </a:rPr>
              <a:t>demand 70-100% more food by 2050 than </a:t>
            </a:r>
            <a:r>
              <a:rPr lang="en-US" sz="2400" dirty="0" smtClean="0">
                <a:latin typeface="Georgia" pitchFamily="18" charset="0"/>
              </a:rPr>
              <a:t>today</a:t>
            </a:r>
            <a:r>
              <a:rPr lang="en-US" sz="2400" dirty="0">
                <a:latin typeface="Georgia" pitchFamily="18" charset="0"/>
              </a:rPr>
              <a:t>.</a:t>
            </a:r>
          </a:p>
          <a:p>
            <a:pPr>
              <a:spcBef>
                <a:spcPts val="0"/>
              </a:spcBef>
            </a:pPr>
            <a:endParaRPr lang="en-US" sz="1800" dirty="0">
              <a:latin typeface="Georgia" pitchFamily="18" charset="0"/>
            </a:endParaRPr>
          </a:p>
          <a:p>
            <a:pPr marL="0" indent="0">
              <a:spcBef>
                <a:spcPts val="0"/>
              </a:spcBef>
              <a:buNone/>
            </a:pPr>
            <a:r>
              <a:rPr lang="en-US" sz="2400" b="1" u="sng" dirty="0">
                <a:latin typeface="Georgia" pitchFamily="18" charset="0"/>
              </a:rPr>
              <a:t>Why? </a:t>
            </a:r>
          </a:p>
          <a:p>
            <a:pPr>
              <a:spcBef>
                <a:spcPts val="0"/>
              </a:spcBef>
              <a:buFontTx/>
              <a:buChar char="-"/>
            </a:pPr>
            <a:r>
              <a:rPr lang="en-US" sz="2400" b="1" dirty="0">
                <a:latin typeface="Georgia" pitchFamily="18" charset="0"/>
              </a:rPr>
              <a:t>Population growth </a:t>
            </a:r>
            <a:r>
              <a:rPr lang="en-US" sz="2400" dirty="0">
                <a:latin typeface="Georgia" pitchFamily="18" charset="0"/>
              </a:rPr>
              <a:t>of ~</a:t>
            </a:r>
            <a:r>
              <a:rPr lang="en-US" sz="2400" dirty="0" smtClean="0">
                <a:latin typeface="Georgia" pitchFamily="18" charset="0"/>
              </a:rPr>
              <a:t>2-3 </a:t>
            </a:r>
            <a:r>
              <a:rPr lang="en-US" sz="2400" dirty="0" err="1">
                <a:latin typeface="Georgia" pitchFamily="18" charset="0"/>
              </a:rPr>
              <a:t>bn</a:t>
            </a:r>
            <a:r>
              <a:rPr lang="en-US" sz="2400" dirty="0">
                <a:latin typeface="Georgia" pitchFamily="18" charset="0"/>
              </a:rPr>
              <a:t> people</a:t>
            </a:r>
          </a:p>
          <a:p>
            <a:pPr>
              <a:spcBef>
                <a:spcPts val="0"/>
              </a:spcBef>
              <a:buFontTx/>
              <a:buChar char="-"/>
            </a:pPr>
            <a:r>
              <a:rPr lang="en-US" sz="2400" dirty="0">
                <a:latin typeface="Georgia" pitchFamily="18" charset="0"/>
              </a:rPr>
              <a:t>Population will </a:t>
            </a:r>
            <a:r>
              <a:rPr lang="en-US" sz="2400" b="1" dirty="0">
                <a:latin typeface="Georgia" pitchFamily="18" charset="0"/>
              </a:rPr>
              <a:t>urbanize</a:t>
            </a:r>
            <a:r>
              <a:rPr lang="en-US" sz="2400" dirty="0">
                <a:latin typeface="Georgia" pitchFamily="18" charset="0"/>
              </a:rPr>
              <a:t>, up from 50% to </a:t>
            </a:r>
            <a:r>
              <a:rPr lang="en-US" sz="2400" dirty="0" smtClean="0">
                <a:latin typeface="Georgia" pitchFamily="18" charset="0"/>
              </a:rPr>
              <a:t>&gt;70</a:t>
            </a:r>
            <a:r>
              <a:rPr lang="en-US" sz="2400" dirty="0">
                <a:latin typeface="Georgia" pitchFamily="18" charset="0"/>
              </a:rPr>
              <a:t>%</a:t>
            </a:r>
          </a:p>
          <a:p>
            <a:pPr>
              <a:spcBef>
                <a:spcPts val="0"/>
              </a:spcBef>
              <a:buFontTx/>
              <a:buChar char="-"/>
            </a:pPr>
            <a:r>
              <a:rPr lang="en-US" sz="2400" b="1" dirty="0">
                <a:latin typeface="Georgia" pitchFamily="18" charset="0"/>
              </a:rPr>
              <a:t>Income </a:t>
            </a:r>
            <a:r>
              <a:rPr lang="en-US" sz="2400" b="1" dirty="0" smtClean="0">
                <a:latin typeface="Georgia" pitchFamily="18" charset="0"/>
              </a:rPr>
              <a:t>growth: </a:t>
            </a:r>
            <a:r>
              <a:rPr lang="en-US" sz="2400" dirty="0" smtClean="0">
                <a:latin typeface="Georgia" pitchFamily="18" charset="0"/>
              </a:rPr>
              <a:t>Marginal </a:t>
            </a:r>
            <a:r>
              <a:rPr lang="en-US" sz="2400" dirty="0" smtClean="0">
                <a:latin typeface="Georgia" pitchFamily="18" charset="0"/>
                <a:sym typeface="Symbol"/>
              </a:rPr>
              <a:t>growth in </a:t>
            </a:r>
            <a:r>
              <a:rPr lang="en-US" sz="2400" dirty="0" smtClean="0">
                <a:latin typeface="Georgia" pitchFamily="18" charset="0"/>
              </a:rPr>
              <a:t>food </a:t>
            </a:r>
            <a:r>
              <a:rPr lang="en-US" sz="2400" dirty="0" smtClean="0">
                <a:latin typeface="Georgia" pitchFamily="18" charset="0"/>
              </a:rPr>
              <a:t>demand </a:t>
            </a:r>
            <a:r>
              <a:rPr lang="en-US" sz="2400" dirty="0">
                <a:latin typeface="Georgia" pitchFamily="18" charset="0"/>
              </a:rPr>
              <a:t>due to </a:t>
            </a:r>
            <a:r>
              <a:rPr lang="en-US" sz="2400" dirty="0" smtClean="0">
                <a:latin typeface="Georgia" pitchFamily="18" charset="0"/>
              </a:rPr>
              <a:t>income growth in </a:t>
            </a:r>
            <a:r>
              <a:rPr lang="en-US" sz="2400" dirty="0" smtClean="0">
                <a:latin typeface="Georgia" pitchFamily="18" charset="0"/>
              </a:rPr>
              <a:t>LDCs </a:t>
            </a:r>
            <a:r>
              <a:rPr lang="en-US" sz="2400" dirty="0" smtClean="0">
                <a:latin typeface="Georgia" pitchFamily="18" charset="0"/>
              </a:rPr>
              <a:t>is 5-8x </a:t>
            </a:r>
            <a:r>
              <a:rPr lang="en-US" sz="2400" dirty="0">
                <a:latin typeface="Georgia" pitchFamily="18" charset="0"/>
              </a:rPr>
              <a:t>that </a:t>
            </a:r>
            <a:r>
              <a:rPr lang="en-US" sz="2400" dirty="0" smtClean="0">
                <a:latin typeface="Georgia" pitchFamily="18" charset="0"/>
              </a:rPr>
              <a:t>in the </a:t>
            </a:r>
            <a:r>
              <a:rPr lang="en-US" sz="2400" dirty="0">
                <a:latin typeface="Georgia" pitchFamily="18" charset="0"/>
              </a:rPr>
              <a:t>US. </a:t>
            </a:r>
            <a:endParaRPr lang="en-US" sz="2400" dirty="0" smtClean="0">
              <a:latin typeface="Georgia" pitchFamily="18" charset="0"/>
            </a:endParaRPr>
          </a:p>
          <a:p>
            <a:pPr marL="0" indent="0">
              <a:spcBef>
                <a:spcPts val="0"/>
              </a:spcBef>
              <a:buNone/>
            </a:pPr>
            <a:r>
              <a:rPr lang="en-US" sz="2400" b="1" dirty="0" smtClean="0">
                <a:solidFill>
                  <a:srgbClr val="FF0000"/>
                </a:solidFill>
                <a:latin typeface="Georgia" pitchFamily="18" charset="0"/>
              </a:rPr>
              <a:t>Result:&gt;90</a:t>
            </a:r>
            <a:r>
              <a:rPr lang="en-US" sz="2400" b="1" dirty="0">
                <a:solidFill>
                  <a:srgbClr val="FF0000"/>
                </a:solidFill>
                <a:latin typeface="Georgia" pitchFamily="18" charset="0"/>
              </a:rPr>
              <a:t>% of demand growth will be in </a:t>
            </a:r>
            <a:r>
              <a:rPr lang="en-US" sz="2400" b="1" dirty="0" smtClean="0">
                <a:solidFill>
                  <a:srgbClr val="FF0000"/>
                </a:solidFill>
                <a:latin typeface="Georgia" pitchFamily="18" charset="0"/>
              </a:rPr>
              <a:t>Africa/Asia </a:t>
            </a:r>
          </a:p>
          <a:p>
            <a:pPr marL="0" indent="0">
              <a:spcBef>
                <a:spcPts val="0"/>
              </a:spcBef>
              <a:buNone/>
            </a:pPr>
            <a:r>
              <a:rPr lang="en-US" sz="2400" b="1" dirty="0" smtClean="0">
                <a:solidFill>
                  <a:srgbClr val="FF0000"/>
                </a:solidFill>
                <a:latin typeface="Georgia" pitchFamily="18" charset="0"/>
              </a:rPr>
              <a:t>And that is something to celebrate!</a:t>
            </a:r>
            <a:endParaRPr lang="en-US" sz="2400" b="1" dirty="0">
              <a:solidFill>
                <a:srgbClr val="FF0000"/>
              </a:solidFill>
              <a:latin typeface="Georgia" pitchFamily="18" charset="0"/>
            </a:endParaRPr>
          </a:p>
          <a:p>
            <a:pPr>
              <a:spcBef>
                <a:spcPts val="0"/>
              </a:spcBef>
            </a:pPr>
            <a:endParaRPr lang="en-US" sz="1800" dirty="0">
              <a:latin typeface="Georgia" pitchFamily="18" charset="0"/>
            </a:endParaRPr>
          </a:p>
          <a:p>
            <a:pPr marL="0" indent="0">
              <a:spcBef>
                <a:spcPts val="0"/>
              </a:spcBef>
              <a:buNone/>
            </a:pPr>
            <a:r>
              <a:rPr lang="en-US" sz="2400" b="1" u="sng" dirty="0" smtClean="0">
                <a:latin typeface="Georgia" pitchFamily="18" charset="0"/>
              </a:rPr>
              <a:t>Cannot </a:t>
            </a:r>
            <a:r>
              <a:rPr lang="en-US" sz="2400" b="1" u="sng" dirty="0">
                <a:latin typeface="Georgia" pitchFamily="18" charset="0"/>
              </a:rPr>
              <a:t>reduce demand growth </a:t>
            </a:r>
            <a:r>
              <a:rPr lang="en-US" sz="2400" b="1" u="sng" dirty="0" smtClean="0">
                <a:latin typeface="Georgia" pitchFamily="18" charset="0"/>
              </a:rPr>
              <a:t>significantly</a:t>
            </a:r>
            <a:endParaRPr lang="en-US" sz="2400" b="1" u="sng" dirty="0">
              <a:latin typeface="Georgia" pitchFamily="18" charset="0"/>
            </a:endParaRPr>
          </a:p>
          <a:p>
            <a:pPr marL="0" indent="0">
              <a:spcBef>
                <a:spcPts val="0"/>
              </a:spcBef>
              <a:buNone/>
            </a:pPr>
            <a:r>
              <a:rPr lang="en-US" sz="2400" dirty="0" smtClean="0">
                <a:latin typeface="Georgia" pitchFamily="18" charset="0"/>
              </a:rPr>
              <a:t>Reduced food waste reduction, </a:t>
            </a:r>
            <a:r>
              <a:rPr lang="en-US" sz="2400" dirty="0" smtClean="0">
                <a:latin typeface="Georgia" pitchFamily="18" charset="0"/>
              </a:rPr>
              <a:t>over-consumption, </a:t>
            </a:r>
            <a:r>
              <a:rPr lang="en-US" sz="2400" dirty="0" smtClean="0">
                <a:latin typeface="Georgia" pitchFamily="18" charset="0"/>
              </a:rPr>
              <a:t>food/feed/ biofuel competition, or dietary </a:t>
            </a:r>
            <a:r>
              <a:rPr lang="en-US" sz="2400" dirty="0" smtClean="0">
                <a:latin typeface="Georgia" pitchFamily="18" charset="0"/>
              </a:rPr>
              <a:t>change away </a:t>
            </a:r>
            <a:r>
              <a:rPr lang="en-US" sz="2400" dirty="0">
                <a:latin typeface="Georgia" pitchFamily="18" charset="0"/>
              </a:rPr>
              <a:t>from </a:t>
            </a:r>
            <a:r>
              <a:rPr lang="en-US" sz="2400" dirty="0" smtClean="0">
                <a:latin typeface="Georgia" pitchFamily="18" charset="0"/>
              </a:rPr>
              <a:t>ASFs</a:t>
            </a:r>
            <a:endParaRPr lang="en-US" sz="2400" dirty="0" smtClean="0">
              <a:latin typeface="Georgia" pitchFamily="18" charset="0"/>
            </a:endParaRPr>
          </a:p>
          <a:p>
            <a:pPr marL="0" indent="0">
              <a:spcBef>
                <a:spcPts val="0"/>
              </a:spcBef>
              <a:buNone/>
            </a:pPr>
            <a:r>
              <a:rPr lang="en-US" sz="2400" dirty="0">
                <a:latin typeface="Georgia" pitchFamily="18" charset="0"/>
              </a:rPr>
              <a:t>	</a:t>
            </a:r>
            <a:r>
              <a:rPr lang="en-US" sz="2400" dirty="0" smtClean="0">
                <a:latin typeface="Georgia" pitchFamily="18" charset="0"/>
              </a:rPr>
              <a:t>… Demand-side adjustment </a:t>
            </a:r>
            <a:r>
              <a:rPr lang="en-US" sz="2400" dirty="0" smtClean="0">
                <a:latin typeface="Georgia" pitchFamily="18" charset="0"/>
              </a:rPr>
              <a:t>offers only modest gains</a:t>
            </a:r>
            <a:endParaRPr lang="en-US" sz="2400"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05400"/>
          </a:xfrm>
        </p:spPr>
        <p:txBody>
          <a:bodyPr/>
          <a:lstStyle/>
          <a:p>
            <a:pPr marL="0" indent="0">
              <a:buNone/>
            </a:pPr>
            <a:r>
              <a:rPr lang="en-US" sz="2400" b="1" u="sng" dirty="0" smtClean="0">
                <a:latin typeface="Georgia" pitchFamily="18" charset="0"/>
              </a:rPr>
              <a:t>Must grow supply by 1 or more </a:t>
            </a:r>
            <a:r>
              <a:rPr lang="en-US" sz="2400" b="1" u="sng" dirty="0">
                <a:latin typeface="Georgia" pitchFamily="18" charset="0"/>
              </a:rPr>
              <a:t>of 3 </a:t>
            </a:r>
            <a:r>
              <a:rPr lang="en-US" sz="2400" b="1" u="sng" dirty="0" smtClean="0">
                <a:latin typeface="Georgia" pitchFamily="18" charset="0"/>
              </a:rPr>
              <a:t>methods: </a:t>
            </a:r>
            <a:endParaRPr lang="en-US" sz="2400" b="1" u="sng" dirty="0" smtClean="0">
              <a:latin typeface="Georgia" pitchFamily="18" charset="0"/>
            </a:endParaRPr>
          </a:p>
          <a:p>
            <a:pPr marL="0" indent="0">
              <a:buNone/>
            </a:pPr>
            <a:endParaRPr lang="en-US" sz="2400" b="1" u="sng" dirty="0" smtClean="0">
              <a:latin typeface="Georgia" pitchFamily="18" charset="0"/>
            </a:endParaRPr>
          </a:p>
          <a:p>
            <a:pPr marL="457200" indent="-457200">
              <a:buAutoNum type="arabicParenR"/>
            </a:pPr>
            <a:r>
              <a:rPr lang="en-US" sz="2400" b="1" dirty="0" smtClean="0">
                <a:latin typeface="Georgia" pitchFamily="18" charset="0"/>
              </a:rPr>
              <a:t>More inputs … but </a:t>
            </a:r>
            <a:r>
              <a:rPr lang="en-US" sz="2400" b="1" dirty="0" err="1" smtClean="0">
                <a:latin typeface="Georgia" pitchFamily="18" charset="0"/>
              </a:rPr>
              <a:t>extensification</a:t>
            </a:r>
            <a:r>
              <a:rPr lang="en-US" sz="2400" b="1" dirty="0" smtClean="0">
                <a:latin typeface="Georgia" pitchFamily="18" charset="0"/>
              </a:rPr>
              <a:t> unlikely b/c</a:t>
            </a:r>
          </a:p>
          <a:p>
            <a:pPr>
              <a:buFontTx/>
              <a:buChar char="-"/>
            </a:pPr>
            <a:r>
              <a:rPr lang="en-US" sz="2400" dirty="0" smtClean="0">
                <a:latin typeface="Georgia"/>
                <a:cs typeface="Georgia"/>
              </a:rPr>
              <a:t>Arable </a:t>
            </a:r>
            <a:r>
              <a:rPr lang="en-US" sz="2400" dirty="0">
                <a:latin typeface="Georgia"/>
                <a:cs typeface="Georgia"/>
              </a:rPr>
              <a:t>land </a:t>
            </a:r>
            <a:r>
              <a:rPr lang="en-US" sz="2400" dirty="0" smtClean="0">
                <a:latin typeface="Georgia"/>
                <a:cs typeface="Georgia"/>
              </a:rPr>
              <a:t>essentially </a:t>
            </a:r>
            <a:r>
              <a:rPr lang="en-US" sz="2400" dirty="0">
                <a:latin typeface="Georgia"/>
                <a:cs typeface="Georgia"/>
              </a:rPr>
              <a:t>fixed without major (ecologically risky) conversion of forest, wetlands, or </a:t>
            </a:r>
            <a:r>
              <a:rPr lang="en-US" sz="2400" dirty="0" err="1" smtClean="0">
                <a:latin typeface="Georgia"/>
                <a:cs typeface="Georgia"/>
              </a:rPr>
              <a:t>drylands</a:t>
            </a:r>
            <a:r>
              <a:rPr lang="en-US" sz="2400" dirty="0" smtClean="0">
                <a:latin typeface="Georgia"/>
                <a:cs typeface="Georgia"/>
              </a:rPr>
              <a:t> </a:t>
            </a:r>
          </a:p>
          <a:p>
            <a:pPr>
              <a:buFontTx/>
              <a:buChar char="-"/>
            </a:pPr>
            <a:r>
              <a:rPr lang="en-US" sz="2400" dirty="0" smtClean="0">
                <a:latin typeface="Georgia"/>
                <a:cs typeface="Georgia"/>
              </a:rPr>
              <a:t>Limited capacity to expand </a:t>
            </a:r>
            <a:r>
              <a:rPr lang="en-US" sz="2400" dirty="0" err="1" smtClean="0">
                <a:latin typeface="Georgia"/>
                <a:cs typeface="Georgia"/>
              </a:rPr>
              <a:t>ag</a:t>
            </a:r>
            <a:r>
              <a:rPr lang="en-US" sz="2400" dirty="0" smtClean="0">
                <a:latin typeface="Georgia"/>
                <a:cs typeface="Georgia"/>
              </a:rPr>
              <a:t> frontier in Asia/MENA</a:t>
            </a:r>
          </a:p>
          <a:p>
            <a:pPr>
              <a:buFontTx/>
              <a:buChar char="-"/>
            </a:pPr>
            <a:r>
              <a:rPr lang="en-US" sz="2400" dirty="0" smtClean="0">
                <a:latin typeface="Georgia"/>
                <a:cs typeface="Georgia"/>
              </a:rPr>
              <a:t>Increasing competition for land from urban </a:t>
            </a:r>
            <a:r>
              <a:rPr lang="en-US" sz="2400" dirty="0" smtClean="0">
                <a:latin typeface="Georgia"/>
                <a:cs typeface="Georgia"/>
              </a:rPr>
              <a:t>expansion and </a:t>
            </a:r>
            <a:r>
              <a:rPr lang="en-US" sz="2400" dirty="0" smtClean="0">
                <a:latin typeface="Georgia"/>
                <a:cs typeface="Georgia"/>
              </a:rPr>
              <a:t>protected </a:t>
            </a:r>
            <a:r>
              <a:rPr lang="en-US" sz="2400" dirty="0" smtClean="0">
                <a:latin typeface="Georgia"/>
                <a:cs typeface="Georgia"/>
              </a:rPr>
              <a:t>areas</a:t>
            </a:r>
            <a:endParaRPr lang="en-US" sz="2400" dirty="0" smtClean="0">
              <a:latin typeface="Georgia"/>
              <a:cs typeface="Georgia"/>
            </a:endParaRPr>
          </a:p>
          <a:p>
            <a:pPr>
              <a:buFontTx/>
              <a:buChar char="-"/>
            </a:pPr>
            <a:r>
              <a:rPr lang="en-US" sz="2400" dirty="0" smtClean="0">
                <a:latin typeface="Georgia"/>
                <a:cs typeface="Georgia"/>
              </a:rPr>
              <a:t>Ag </a:t>
            </a:r>
            <a:r>
              <a:rPr lang="en-US" sz="2400" dirty="0" smtClean="0">
                <a:latin typeface="Georgia" pitchFamily="18" charset="0"/>
              </a:rPr>
              <a:t>already </a:t>
            </a:r>
            <a:r>
              <a:rPr lang="en-US" sz="2400" dirty="0">
                <a:latin typeface="Georgia" pitchFamily="18" charset="0"/>
              </a:rPr>
              <a:t>accounts for </a:t>
            </a:r>
            <a:r>
              <a:rPr lang="en-US" sz="2400" dirty="0" smtClean="0">
                <a:latin typeface="Georgia" pitchFamily="18" charset="0"/>
              </a:rPr>
              <a:t>~70</a:t>
            </a:r>
            <a:r>
              <a:rPr lang="en-US" sz="2400" dirty="0">
                <a:latin typeface="Georgia" pitchFamily="18" charset="0"/>
              </a:rPr>
              <a:t>% of human water usage, </a:t>
            </a:r>
            <a:r>
              <a:rPr lang="en-US" sz="2400" dirty="0" smtClean="0">
                <a:latin typeface="Georgia" pitchFamily="18" charset="0"/>
              </a:rPr>
              <a:t>     &gt; 80</a:t>
            </a:r>
            <a:r>
              <a:rPr lang="en-US" sz="2400" dirty="0">
                <a:latin typeface="Georgia" pitchFamily="18" charset="0"/>
              </a:rPr>
              <a:t>% in Africa and </a:t>
            </a:r>
            <a:r>
              <a:rPr lang="en-US" sz="2400" dirty="0" smtClean="0">
                <a:latin typeface="Georgia" pitchFamily="18" charset="0"/>
              </a:rPr>
              <a:t>Asia</a:t>
            </a:r>
          </a:p>
          <a:p>
            <a:pPr>
              <a:buFontTx/>
              <a:buChar char="-"/>
            </a:pPr>
            <a:r>
              <a:rPr lang="en-US" sz="2400" dirty="0" smtClean="0">
                <a:latin typeface="Georgia" pitchFamily="18" charset="0"/>
              </a:rPr>
              <a:t>Climate change will aggravate water shortages in critical regions, esp. in tropics with fastest demand growth</a:t>
            </a:r>
          </a:p>
          <a:p>
            <a:pPr>
              <a:buFontTx/>
              <a:buChar char="-"/>
            </a:pPr>
            <a:r>
              <a:rPr lang="en-US" sz="2400" dirty="0">
                <a:latin typeface="Georgia" pitchFamily="18" charset="0"/>
              </a:rPr>
              <a:t>Marine capture fisheries stable or </a:t>
            </a:r>
            <a:r>
              <a:rPr lang="en-US" sz="2400" dirty="0" smtClean="0">
                <a:latin typeface="Georgia" pitchFamily="18" charset="0"/>
              </a:rPr>
              <a:t>declining</a:t>
            </a:r>
            <a:endParaRPr lang="en-US" sz="2400" dirty="0">
              <a:latin typeface="Georgia" pitchFamily="18" charset="0"/>
            </a:endParaRP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629400" y="0"/>
            <a:ext cx="2514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Constraints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obal water scarcity.PNG"/>
          <p:cNvPicPr>
            <a:picLocks noGrp="1" noChangeAspect="1"/>
          </p:cNvPicPr>
          <p:nvPr>
            <p:ph idx="1"/>
          </p:nvPr>
        </p:nvPicPr>
        <p:blipFill>
          <a:blip r:embed="rId3" cstate="print"/>
          <a:srcRect l="322" b="38671"/>
          <a:stretch>
            <a:fillRect/>
          </a:stretch>
        </p:blipFill>
        <p:spPr>
          <a:xfrm>
            <a:off x="659806" y="1295400"/>
            <a:ext cx="7767372" cy="5257800"/>
          </a:xfrm>
        </p:spPr>
      </p:pic>
      <p:pic>
        <p:nvPicPr>
          <p:cNvPr id="3" name="Picture 2"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6629400" y="0"/>
            <a:ext cx="2514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Constraints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noAutofit/>
          </a:bodyPr>
          <a:lstStyle/>
          <a:p>
            <a:pPr marL="0" indent="0">
              <a:buNone/>
            </a:pPr>
            <a:endParaRPr lang="en-US" sz="2400" dirty="0" smtClean="0">
              <a:latin typeface="Georgia" pitchFamily="18" charset="0"/>
            </a:endParaRPr>
          </a:p>
          <a:p>
            <a:pPr lvl="1"/>
            <a:endParaRPr lang="en-US" sz="2400" dirty="0" smtClean="0">
              <a:latin typeface="Georgia" pitchFamily="18" charset="0"/>
            </a:endParaRPr>
          </a:p>
          <a:p>
            <a:endParaRPr lang="en-US" dirty="0" smtClean="0">
              <a:latin typeface="Georgia" pitchFamily="18" charset="0"/>
            </a:endParaRPr>
          </a:p>
          <a:p>
            <a:endParaRPr lang="en-US" sz="2400" dirty="0">
              <a:latin typeface="Georgia" pitchFamily="18" charset="0"/>
            </a:endParaRPr>
          </a:p>
        </p:txBody>
      </p:sp>
      <p:pic>
        <p:nvPicPr>
          <p:cNvPr id="4" name="Picture 3"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pic>
        <p:nvPicPr>
          <p:cNvPr id="6" name="Picture 2" descr="ftp://ftp.worldbank.org/Stephen%20McGroarty/WDR10_figures/WDR10_JPGs/WDR10_OVJPGs/WDR10_MOV01.jpg"/>
          <p:cNvPicPr>
            <a:picLocks noChangeAspect="1" noChangeArrowheads="1"/>
          </p:cNvPicPr>
          <p:nvPr/>
        </p:nvPicPr>
        <p:blipFill>
          <a:blip r:embed="rId4" cstate="print"/>
          <a:srcRect t="4504"/>
          <a:stretch>
            <a:fillRect/>
          </a:stretch>
        </p:blipFill>
        <p:spPr bwMode="auto">
          <a:xfrm>
            <a:off x="304800" y="1600444"/>
            <a:ext cx="8534400" cy="5231677"/>
          </a:xfrm>
          <a:prstGeom prst="rect">
            <a:avLst/>
          </a:prstGeom>
          <a:noFill/>
        </p:spPr>
      </p:pic>
      <p:sp>
        <p:nvSpPr>
          <p:cNvPr id="2" name="TextBox 1"/>
          <p:cNvSpPr txBox="1"/>
          <p:nvPr/>
        </p:nvSpPr>
        <p:spPr>
          <a:xfrm>
            <a:off x="0" y="1143000"/>
            <a:ext cx="9144000" cy="400110"/>
          </a:xfrm>
          <a:prstGeom prst="rect">
            <a:avLst/>
          </a:prstGeom>
          <a:noFill/>
        </p:spPr>
        <p:txBody>
          <a:bodyPr wrap="square" rtlCol="0">
            <a:spAutoFit/>
          </a:bodyPr>
          <a:lstStyle/>
          <a:p>
            <a:pPr algn="ctr"/>
            <a:r>
              <a:rPr lang="en-US" sz="2000" b="1" dirty="0" smtClean="0">
                <a:latin typeface="Georgia" panose="02040502050405020303" pitchFamily="18" charset="0"/>
              </a:rPr>
              <a:t>Adverse expected yield change in 11 key crops due to climate change</a:t>
            </a:r>
            <a:endParaRPr lang="en-US" sz="2000" b="1" dirty="0">
              <a:latin typeface="Georgia" panose="02040502050405020303" pitchFamily="18" charset="0"/>
            </a:endParaRPr>
          </a:p>
        </p:txBody>
      </p:sp>
      <p:sp>
        <p:nvSpPr>
          <p:cNvPr id="7" name="TextBox 6"/>
          <p:cNvSpPr txBox="1"/>
          <p:nvPr/>
        </p:nvSpPr>
        <p:spPr>
          <a:xfrm>
            <a:off x="7010400" y="6177723"/>
            <a:ext cx="2047336" cy="584775"/>
          </a:xfrm>
          <a:prstGeom prst="rect">
            <a:avLst/>
          </a:prstGeom>
          <a:noFill/>
        </p:spPr>
        <p:txBody>
          <a:bodyPr wrap="square" rtlCol="0">
            <a:spAutoFit/>
          </a:bodyPr>
          <a:lstStyle/>
          <a:p>
            <a:r>
              <a:rPr lang="en-US" sz="1600" dirty="0" smtClean="0">
                <a:latin typeface="Georgia" panose="02040502050405020303" pitchFamily="18" charset="0"/>
              </a:rPr>
              <a:t>Source: World Bank </a:t>
            </a:r>
            <a:r>
              <a:rPr lang="en-US" sz="1600" i="1" dirty="0" smtClean="0">
                <a:latin typeface="Georgia" panose="02040502050405020303" pitchFamily="18" charset="0"/>
              </a:rPr>
              <a:t>WDR 2010</a:t>
            </a:r>
            <a:endParaRPr lang="en-US" sz="1600" i="1" dirty="0">
              <a:latin typeface="Georgia" panose="02040502050405020303" pitchFamily="18" charset="0"/>
            </a:endParaRPr>
          </a:p>
        </p:txBody>
      </p:sp>
      <p:sp>
        <p:nvSpPr>
          <p:cNvPr id="8" name="Title 5"/>
          <p:cNvSpPr txBox="1">
            <a:spLocks/>
          </p:cNvSpPr>
          <p:nvPr/>
        </p:nvSpPr>
        <p:spPr bwMode="auto">
          <a:xfrm>
            <a:off x="6629400" y="0"/>
            <a:ext cx="2514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Constraints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400361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17640</TotalTime>
  <Words>1623</Words>
  <Application>Microsoft Office PowerPoint</Application>
  <PresentationFormat>On-screen Show (4:3)</PresentationFormat>
  <Paragraphs>166</Paragraphs>
  <Slides>22</Slides>
  <Notes>9</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Opportunity104October2008</vt:lpstr>
      <vt:lpstr>Custom Design</vt:lpstr>
      <vt:lpstr>1_Custom Design</vt:lpstr>
      <vt:lpstr> Christopher B. Barrett   Weill Cornell Global Health Grand Rounds New York City, NY December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we fail to accelerate productivity growth and improve food access, utilization and stability …</vt:lpstr>
      <vt:lpstr>PowerPoint Presentation</vt:lpstr>
      <vt:lpstr>PowerPoint Presentation</vt:lpstr>
      <vt:lpstr>2) Higher food prices induce private innovation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567</cp:revision>
  <dcterms:created xsi:type="dcterms:W3CDTF">2010-06-02T17:17:22Z</dcterms:created>
  <dcterms:modified xsi:type="dcterms:W3CDTF">2014-11-28T16:57:30Z</dcterms:modified>
</cp:coreProperties>
</file>