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1"/>
  </p:sldMasterIdLst>
  <p:notesMasterIdLst>
    <p:notesMasterId r:id="rId32"/>
  </p:notesMasterIdLst>
  <p:handoutMasterIdLst>
    <p:handoutMasterId r:id="rId33"/>
  </p:handoutMasterIdLst>
  <p:sldIdLst>
    <p:sldId id="256" r:id="rId2"/>
    <p:sldId id="257" r:id="rId3"/>
    <p:sldId id="300" r:id="rId4"/>
    <p:sldId id="263" r:id="rId5"/>
    <p:sldId id="258" r:id="rId6"/>
    <p:sldId id="284" r:id="rId7"/>
    <p:sldId id="260" r:id="rId8"/>
    <p:sldId id="265" r:id="rId9"/>
    <p:sldId id="301" r:id="rId10"/>
    <p:sldId id="282" r:id="rId11"/>
    <p:sldId id="271" r:id="rId12"/>
    <p:sldId id="285" r:id="rId13"/>
    <p:sldId id="272" r:id="rId14"/>
    <p:sldId id="286" r:id="rId15"/>
    <p:sldId id="291" r:id="rId16"/>
    <p:sldId id="270" r:id="rId17"/>
    <p:sldId id="287" r:id="rId18"/>
    <p:sldId id="292" r:id="rId19"/>
    <p:sldId id="294" r:id="rId20"/>
    <p:sldId id="280" r:id="rId21"/>
    <p:sldId id="264" r:id="rId22"/>
    <p:sldId id="297" r:id="rId23"/>
    <p:sldId id="298" r:id="rId24"/>
    <p:sldId id="299" r:id="rId25"/>
    <p:sldId id="295" r:id="rId26"/>
    <p:sldId id="296" r:id="rId27"/>
    <p:sldId id="288" r:id="rId28"/>
    <p:sldId id="278" r:id="rId29"/>
    <p:sldId id="302" r:id="rId30"/>
    <p:sldId id="30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7" d="100"/>
          <a:sy n="57" d="100"/>
        </p:scale>
        <p:origin x="-341" y="-53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353BDD-9773-EF44-8D64-4C04D350D30E}" type="datetimeFigureOut">
              <a:rPr lang="en-US" smtClean="0"/>
              <a:t>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8BEBB6-A90D-8247-B701-78162D990B36}" type="slidenum">
              <a:rPr lang="en-US" smtClean="0"/>
              <a:t>‹#›</a:t>
            </a:fld>
            <a:endParaRPr lang="en-US"/>
          </a:p>
        </p:txBody>
      </p:sp>
    </p:spTree>
    <p:extLst>
      <p:ext uri="{BB962C8B-B14F-4D97-AF65-F5344CB8AC3E}">
        <p14:creationId xmlns:p14="http://schemas.microsoft.com/office/powerpoint/2010/main" val="3922865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AB216-289D-8D47-9ECA-0C9770BA4750}" type="datetimeFigureOut">
              <a:rPr lang="en-US" smtClean="0"/>
              <a:t>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A75D3-7C2F-0D4E-A173-B215AC4EFF2B}" type="slidenum">
              <a:rPr lang="en-US" smtClean="0"/>
              <a:t>‹#›</a:t>
            </a:fld>
            <a:endParaRPr lang="en-US"/>
          </a:p>
        </p:txBody>
      </p:sp>
    </p:spTree>
    <p:extLst>
      <p:ext uri="{BB962C8B-B14F-4D97-AF65-F5344CB8AC3E}">
        <p14:creationId xmlns:p14="http://schemas.microsoft.com/office/powerpoint/2010/main" val="30883686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A75D3-7C2F-0D4E-A173-B215AC4EFF2B}" type="slidenum">
              <a:rPr lang="en-US" smtClean="0"/>
              <a:t>2</a:t>
            </a:fld>
            <a:endParaRPr lang="en-US"/>
          </a:p>
        </p:txBody>
      </p:sp>
    </p:spTree>
    <p:extLst>
      <p:ext uri="{BB962C8B-B14F-4D97-AF65-F5344CB8AC3E}">
        <p14:creationId xmlns:p14="http://schemas.microsoft.com/office/powerpoint/2010/main" val="91961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A75D3-7C2F-0D4E-A173-B215AC4EFF2B}" type="slidenum">
              <a:rPr lang="en-US" smtClean="0"/>
              <a:t>3</a:t>
            </a:fld>
            <a:endParaRPr lang="en-US"/>
          </a:p>
        </p:txBody>
      </p:sp>
    </p:spTree>
    <p:extLst>
      <p:ext uri="{BB962C8B-B14F-4D97-AF65-F5344CB8AC3E}">
        <p14:creationId xmlns:p14="http://schemas.microsoft.com/office/powerpoint/2010/main" val="91961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there</a:t>
            </a:r>
            <a:r>
              <a:rPr lang="en-US" baseline="0" dirty="0" smtClean="0"/>
              <a:t> are animated CIRCLES (to show the </a:t>
            </a:r>
            <a:r>
              <a:rPr lang="en-US" baseline="0" dirty="0" err="1" smtClean="0"/>
              <a:t>equilibiria</a:t>
            </a:r>
            <a:r>
              <a:rPr lang="en-US" baseline="0" dirty="0" smtClean="0"/>
              <a:t>) and arrows to show the thresholds, then the two thresholds are animated AFTER the line “clear hierarchy between states”.</a:t>
            </a:r>
            <a:endParaRPr lang="en-US" dirty="0"/>
          </a:p>
        </p:txBody>
      </p:sp>
      <p:sp>
        <p:nvSpPr>
          <p:cNvPr id="4" name="Slide Number Placeholder 3"/>
          <p:cNvSpPr>
            <a:spLocks noGrp="1"/>
          </p:cNvSpPr>
          <p:nvPr>
            <p:ph type="sldNum" sz="quarter" idx="10"/>
          </p:nvPr>
        </p:nvSpPr>
        <p:spPr/>
        <p:txBody>
          <a:bodyPr/>
          <a:lstStyle/>
          <a:p>
            <a:fld id="{439A75D3-7C2F-0D4E-A173-B215AC4EFF2B}" type="slidenum">
              <a:rPr lang="en-US" smtClean="0"/>
              <a:t>23</a:t>
            </a:fld>
            <a:endParaRPr lang="en-US"/>
          </a:p>
        </p:txBody>
      </p:sp>
    </p:spTree>
    <p:extLst>
      <p:ext uri="{BB962C8B-B14F-4D97-AF65-F5344CB8AC3E}">
        <p14:creationId xmlns:p14="http://schemas.microsoft.com/office/powerpoint/2010/main" val="260489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there</a:t>
            </a:r>
            <a:r>
              <a:rPr lang="en-US" baseline="0" dirty="0" smtClean="0"/>
              <a:t> are animated CIRCLES (to show the </a:t>
            </a:r>
            <a:r>
              <a:rPr lang="en-US" baseline="0" dirty="0" err="1" smtClean="0"/>
              <a:t>equilibiria</a:t>
            </a:r>
            <a:r>
              <a:rPr lang="en-US" baseline="0" dirty="0" smtClean="0"/>
              <a:t>) and arrows to show the thresholds, then the two thresholds are animated AFTER the line “clear hierarchy </a:t>
            </a:r>
            <a:r>
              <a:rPr lang="en-US" baseline="0" smtClean="0"/>
              <a:t>between states”.</a:t>
            </a:r>
            <a:endParaRPr lang="en-US"/>
          </a:p>
        </p:txBody>
      </p:sp>
      <p:sp>
        <p:nvSpPr>
          <p:cNvPr id="4" name="Slide Number Placeholder 3"/>
          <p:cNvSpPr>
            <a:spLocks noGrp="1"/>
          </p:cNvSpPr>
          <p:nvPr>
            <p:ph type="sldNum" sz="quarter" idx="10"/>
          </p:nvPr>
        </p:nvSpPr>
        <p:spPr/>
        <p:txBody>
          <a:bodyPr/>
          <a:lstStyle/>
          <a:p>
            <a:fld id="{439A75D3-7C2F-0D4E-A173-B215AC4EFF2B}" type="slidenum">
              <a:rPr lang="en-US" smtClean="0"/>
              <a:t>24</a:t>
            </a:fld>
            <a:endParaRPr lang="en-US"/>
          </a:p>
        </p:txBody>
      </p:sp>
    </p:spTree>
    <p:extLst>
      <p:ext uri="{BB962C8B-B14F-4D97-AF65-F5344CB8AC3E}">
        <p14:creationId xmlns:p14="http://schemas.microsoft.com/office/powerpoint/2010/main" val="260489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3945CF3-F290-194B-A17C-91D9ED15052B}" type="datetimeFigureOut">
              <a:rPr lang="en-US" smtClean="0"/>
              <a:t>2/7/2015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A822907-8A9D-4F6B-98F6-913902AD56B5}"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45CF3-F290-194B-A17C-91D9ED15052B}"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3C6AF-888D-DB41-8CE1-FBC7FDE7E4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45CF3-F290-194B-A17C-91D9ED15052B}"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03C6AF-888D-DB41-8CE1-FBC7FDE7E4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945CF3-F290-194B-A17C-91D9ED15052B}"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3C6AF-888D-DB41-8CE1-FBC7FDE7E42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3945CF3-F290-194B-A17C-91D9ED15052B}" type="datetimeFigureOut">
              <a:rPr lang="en-US" smtClean="0"/>
              <a:t>2/7/2015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03C6AF-888D-DB41-8CE1-FBC7FDE7E42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945CF3-F290-194B-A17C-91D9ED15052B}"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3C6AF-888D-DB41-8CE1-FBC7FDE7E42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945CF3-F290-194B-A17C-91D9ED15052B}" type="datetimeFigureOut">
              <a:rPr lang="en-US" smtClean="0"/>
              <a:t>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3C6AF-888D-DB41-8CE1-FBC7FDE7E42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945CF3-F290-194B-A17C-91D9ED15052B}" type="datetimeFigureOut">
              <a:rPr lang="en-US" smtClean="0"/>
              <a:t>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3C6AF-888D-DB41-8CE1-FBC7FDE7E42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3945CF3-F290-194B-A17C-91D9ED15052B}" type="datetimeFigureOut">
              <a:rPr lang="en-US" smtClean="0"/>
              <a:t>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3C6AF-888D-DB41-8CE1-FBC7FDE7E4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45CF3-F290-194B-A17C-91D9ED15052B}"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754ED01-E2A0-4C1E-8E21-014B9904157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45CF3-F290-194B-A17C-91D9ED15052B}"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3C6AF-888D-DB41-8CE1-FBC7FDE7E42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3945CF3-F290-194B-A17C-91D9ED15052B}" type="datetimeFigureOut">
              <a:rPr lang="en-US" smtClean="0"/>
              <a:t>2/7/2015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03C6AF-888D-DB41-8CE1-FBC7FDE7E4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216856"/>
            <a:ext cx="1981200" cy="2208322"/>
          </a:xfrm>
        </p:spPr>
        <p:txBody>
          <a:bodyPr>
            <a:noAutofit/>
          </a:bodyPr>
          <a:lstStyle/>
          <a:p>
            <a:r>
              <a:rPr lang="en-US" sz="1300" dirty="0" smtClean="0"/>
              <a:t>USDA Economic </a:t>
            </a:r>
            <a:r>
              <a:rPr lang="en-US" sz="1300" dirty="0" smtClean="0"/>
              <a:t>Research </a:t>
            </a:r>
            <a:r>
              <a:rPr lang="en-US" sz="1300" dirty="0" smtClean="0"/>
              <a:t>Service</a:t>
            </a:r>
          </a:p>
          <a:p>
            <a:r>
              <a:rPr lang="en-US" sz="1300" dirty="0" smtClean="0"/>
              <a:t>Workshop on ‘</a:t>
            </a:r>
            <a:r>
              <a:rPr lang="en-US" sz="1300" dirty="0"/>
              <a:t>Finding Meaning in Our Measures: Overcoming Challenges to Quantitative Food </a:t>
            </a:r>
            <a:r>
              <a:rPr lang="en-US" sz="1300" dirty="0" smtClean="0"/>
              <a:t>Security’</a:t>
            </a:r>
            <a:endParaRPr lang="en-US" sz="1300" dirty="0"/>
          </a:p>
          <a:p>
            <a:r>
              <a:rPr lang="en-US" sz="1300" dirty="0" smtClean="0"/>
              <a:t> </a:t>
            </a:r>
            <a:endParaRPr lang="en-US" sz="1300" dirty="0" smtClean="0"/>
          </a:p>
          <a:p>
            <a:r>
              <a:rPr lang="en-US" sz="1300" dirty="0" smtClean="0"/>
              <a:t>Washington, DC</a:t>
            </a:r>
            <a:endParaRPr lang="en-US" sz="1300" dirty="0" smtClean="0"/>
          </a:p>
          <a:p>
            <a:r>
              <a:rPr lang="en-US" sz="1300" dirty="0" smtClean="0"/>
              <a:t>February 9, 2015</a:t>
            </a:r>
            <a:endParaRPr lang="en-US" sz="1300" dirty="0"/>
          </a:p>
        </p:txBody>
      </p:sp>
      <p:sp>
        <p:nvSpPr>
          <p:cNvPr id="2" name="Title 1"/>
          <p:cNvSpPr>
            <a:spLocks noGrp="1"/>
          </p:cNvSpPr>
          <p:nvPr>
            <p:ph type="title"/>
          </p:nvPr>
        </p:nvSpPr>
        <p:spPr>
          <a:xfrm>
            <a:off x="0" y="2216856"/>
            <a:ext cx="6781800" cy="2208322"/>
          </a:xfrm>
        </p:spPr>
        <p:txBody>
          <a:bodyPr>
            <a:normAutofit fontScale="90000"/>
          </a:bodyPr>
          <a:lstStyle/>
          <a:p>
            <a:r>
              <a:rPr lang="en-US" cap="none" dirty="0" smtClean="0"/>
              <a:t>Food Security As Resilience: </a:t>
            </a:r>
            <a:br>
              <a:rPr lang="en-US" cap="none" dirty="0" smtClean="0"/>
            </a:br>
            <a:r>
              <a:rPr lang="en-US" sz="2900" cap="none" dirty="0" smtClean="0"/>
              <a:t>Reconciling Definition And Measurement</a:t>
            </a:r>
            <a:br>
              <a:rPr lang="en-US" sz="2900" cap="none" dirty="0" smtClean="0"/>
            </a:br>
            <a:r>
              <a:rPr lang="en-US" sz="2900" cap="none" dirty="0" smtClean="0"/>
              <a:t/>
            </a:r>
            <a:br>
              <a:rPr lang="en-US" sz="2900" cap="none" dirty="0" smtClean="0"/>
            </a:br>
            <a:r>
              <a:rPr lang="en-US" sz="2900" cap="none" dirty="0" smtClean="0"/>
              <a:t>Joanna Upton, </a:t>
            </a:r>
            <a:r>
              <a:rPr lang="en-US" sz="2900" cap="none" dirty="0" err="1" smtClean="0"/>
              <a:t>Jenn</a:t>
            </a:r>
            <a:r>
              <a:rPr lang="en-US" sz="2900" cap="none" dirty="0" smtClean="0"/>
              <a:t> </a:t>
            </a:r>
            <a:r>
              <a:rPr lang="en-US" sz="2900" cap="none" dirty="0" err="1" smtClean="0"/>
              <a:t>Cissé</a:t>
            </a:r>
            <a:r>
              <a:rPr lang="en-US" sz="2900" cap="none" dirty="0"/>
              <a:t/>
            </a:r>
            <a:br>
              <a:rPr lang="en-US" sz="2900" cap="none" dirty="0"/>
            </a:br>
            <a:r>
              <a:rPr lang="en-US" sz="2900" cap="none" dirty="0" smtClean="0"/>
              <a:t>and </a:t>
            </a:r>
            <a:r>
              <a:rPr lang="en-US" sz="3100" cap="none" dirty="0" smtClean="0"/>
              <a:t>Chris Barrett</a:t>
            </a:r>
            <a:br>
              <a:rPr lang="en-US" sz="3100" cap="none" dirty="0" smtClean="0"/>
            </a:br>
            <a:r>
              <a:rPr lang="en-US" sz="3100" cap="none" dirty="0" smtClean="0"/>
              <a:t>Dyson School, Cornell University</a:t>
            </a:r>
            <a:endParaRPr lang="en-US" sz="3100" cap="none" dirty="0"/>
          </a:p>
        </p:txBody>
      </p:sp>
    </p:spTree>
    <p:extLst>
      <p:ext uri="{BB962C8B-B14F-4D97-AF65-F5344CB8AC3E}">
        <p14:creationId xmlns:p14="http://schemas.microsoft.com/office/powerpoint/2010/main" val="1968956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500" dirty="0"/>
              <a:t>Consistency over time</a:t>
            </a:r>
          </a:p>
          <a:p>
            <a:pPr lvl="1"/>
            <a:r>
              <a:rPr lang="en-US" sz="2300" dirty="0"/>
              <a:t>Funding streams usually have short-term time scales</a:t>
            </a:r>
          </a:p>
          <a:p>
            <a:pPr lvl="1"/>
            <a:r>
              <a:rPr lang="en-US" sz="2300" dirty="0" smtClean="0"/>
              <a:t>Methods </a:t>
            </a:r>
            <a:r>
              <a:rPr lang="en-US" sz="2300" dirty="0"/>
              <a:t>&amp; priorities change with actors and institutions</a:t>
            </a:r>
          </a:p>
          <a:p>
            <a:r>
              <a:rPr lang="en-US" sz="2500" dirty="0" smtClean="0"/>
              <a:t>Cost</a:t>
            </a:r>
          </a:p>
          <a:p>
            <a:pPr lvl="1"/>
            <a:r>
              <a:rPr lang="en-US" sz="2300" dirty="0" smtClean="0"/>
              <a:t>Often greater challenge for household-level data, especially large scale</a:t>
            </a:r>
            <a:endParaRPr lang="en-US" sz="2300" dirty="0"/>
          </a:p>
          <a:p>
            <a:r>
              <a:rPr lang="en-US" sz="2500" dirty="0"/>
              <a:t>Challenges often greatest where need is </a:t>
            </a:r>
            <a:r>
              <a:rPr lang="en-US" sz="2500" dirty="0" smtClean="0"/>
              <a:t>greatest</a:t>
            </a:r>
          </a:p>
          <a:p>
            <a:r>
              <a:rPr lang="en-US" sz="2500" dirty="0" smtClean="0"/>
              <a:t>BUT, some new opportunities are emerging</a:t>
            </a:r>
          </a:p>
          <a:p>
            <a:pPr lvl="1"/>
            <a:r>
              <a:rPr lang="en-US" sz="2300" dirty="0" smtClean="0"/>
              <a:t>New data sources and </a:t>
            </a:r>
            <a:r>
              <a:rPr lang="en-US" sz="2300" dirty="0" smtClean="0"/>
              <a:t>technologies (e.g., ICT, RS)</a:t>
            </a:r>
            <a:endParaRPr lang="en-US" sz="2300" dirty="0" smtClean="0"/>
          </a:p>
        </p:txBody>
      </p:sp>
      <p:sp>
        <p:nvSpPr>
          <p:cNvPr id="2" name="Title 1"/>
          <p:cNvSpPr>
            <a:spLocks noGrp="1"/>
          </p:cNvSpPr>
          <p:nvPr>
            <p:ph type="title"/>
          </p:nvPr>
        </p:nvSpPr>
        <p:spPr>
          <a:xfrm>
            <a:off x="3851183" y="355847"/>
            <a:ext cx="5100770" cy="1054394"/>
          </a:xfrm>
        </p:spPr>
        <p:txBody>
          <a:bodyPr/>
          <a:lstStyle/>
          <a:p>
            <a:pPr algn="l"/>
            <a:r>
              <a:rPr lang="en-US" cap="none" dirty="0" smtClean="0"/>
              <a:t>Data Challenges</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138956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80155"/>
          </a:xfrm>
        </p:spPr>
        <p:txBody>
          <a:bodyPr>
            <a:normAutofit/>
          </a:bodyPr>
          <a:lstStyle/>
          <a:p>
            <a:r>
              <a:rPr lang="en-US" sz="2500" dirty="0" smtClean="0"/>
              <a:t>We </a:t>
            </a:r>
            <a:r>
              <a:rPr lang="en-US" sz="2500" dirty="0" smtClean="0"/>
              <a:t>can rate metrics for how they perform in addressing </a:t>
            </a:r>
            <a:r>
              <a:rPr lang="en-US" sz="2500" dirty="0" smtClean="0"/>
              <a:t>the 4 axioms that follow from the agreed FS definition</a:t>
            </a:r>
            <a:endParaRPr lang="en-US" sz="2500" dirty="0" smtClean="0"/>
          </a:p>
          <a:p>
            <a:r>
              <a:rPr lang="en-US" sz="2500" dirty="0" smtClean="0"/>
              <a:t>Other criteria are </a:t>
            </a:r>
            <a:r>
              <a:rPr lang="en-US" sz="2500" dirty="0" smtClean="0"/>
              <a:t>also </a:t>
            </a:r>
            <a:r>
              <a:rPr lang="en-US" sz="2500" dirty="0" smtClean="0"/>
              <a:t>important</a:t>
            </a:r>
          </a:p>
          <a:p>
            <a:pPr lvl="1"/>
            <a:r>
              <a:rPr lang="en-US" sz="2300" dirty="0" smtClean="0"/>
              <a:t>Cost; difficulty (analytical and logistical); comparability between countries and other groups</a:t>
            </a:r>
          </a:p>
          <a:p>
            <a:r>
              <a:rPr lang="en-US" sz="2500" dirty="0" smtClean="0"/>
              <a:t>And, different metrics address different needs</a:t>
            </a:r>
          </a:p>
          <a:p>
            <a:pPr lvl="1"/>
            <a:r>
              <a:rPr lang="en-US" sz="2300" dirty="0" smtClean="0"/>
              <a:t>A health metric may capture the end outcome, but we need other metrics to understand mechanisms </a:t>
            </a:r>
            <a:r>
              <a:rPr lang="en-US" sz="2300" dirty="0" smtClean="0"/>
              <a:t>in order to design appropriate interventions</a:t>
            </a:r>
            <a:endParaRPr lang="en-US" sz="2300" dirty="0" smtClean="0"/>
          </a:p>
          <a:p>
            <a:pPr lvl="1"/>
            <a:r>
              <a:rPr lang="en-US" sz="2300" dirty="0" smtClean="0"/>
              <a:t>Food security is ultimately about individuals, but </a:t>
            </a:r>
            <a:r>
              <a:rPr lang="en-US" sz="2300" dirty="0" smtClean="0"/>
              <a:t>national- and multinational-level </a:t>
            </a:r>
            <a:r>
              <a:rPr lang="en-US" sz="2300" dirty="0" smtClean="0"/>
              <a:t>information </a:t>
            </a:r>
            <a:r>
              <a:rPr lang="en-US" sz="2300" dirty="0" smtClean="0"/>
              <a:t>is needed</a:t>
            </a:r>
            <a:endParaRPr lang="en-US" sz="2300" dirty="0"/>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305226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816260"/>
          </a:xfrm>
        </p:spPr>
        <p:txBody>
          <a:bodyPr>
            <a:normAutofit/>
          </a:bodyPr>
          <a:lstStyle/>
          <a:p>
            <a:r>
              <a:rPr lang="en-US" sz="2500" dirty="0" smtClean="0"/>
              <a:t>Metrics fall into two broad categories, based on the initial level of aggregation</a:t>
            </a:r>
          </a:p>
          <a:p>
            <a:r>
              <a:rPr lang="en-US" sz="2500" dirty="0" smtClean="0"/>
              <a:t>Macro-level</a:t>
            </a:r>
          </a:p>
          <a:p>
            <a:pPr lvl="1"/>
            <a:r>
              <a:rPr lang="en-US" sz="2300" dirty="0" smtClean="0"/>
              <a:t>Aggregated, national-level data</a:t>
            </a:r>
          </a:p>
          <a:p>
            <a:pPr lvl="1"/>
            <a:r>
              <a:rPr lang="en-US" sz="2300" dirty="0" smtClean="0"/>
              <a:t>May be disaggregated to apply to smaller groups, using various methods and (often untenable) assumptions</a:t>
            </a:r>
          </a:p>
          <a:p>
            <a:r>
              <a:rPr lang="en-US" sz="2500" dirty="0" smtClean="0"/>
              <a:t>Micro-level</a:t>
            </a:r>
          </a:p>
          <a:p>
            <a:pPr lvl="1"/>
            <a:r>
              <a:rPr lang="en-US" sz="2300" dirty="0" smtClean="0"/>
              <a:t>Survey data from households or individuals</a:t>
            </a:r>
          </a:p>
          <a:p>
            <a:pPr lvl="1"/>
            <a:r>
              <a:rPr lang="en-US" sz="2300" dirty="0" smtClean="0"/>
              <a:t>May or may not be </a:t>
            </a:r>
            <a:r>
              <a:rPr lang="en-US" sz="2300" dirty="0" err="1" smtClean="0"/>
              <a:t>aggregable</a:t>
            </a:r>
            <a:r>
              <a:rPr lang="en-US" sz="2300" dirty="0" smtClean="0"/>
              <a:t> to apply to larger </a:t>
            </a:r>
            <a:r>
              <a:rPr lang="en-US" sz="2300" dirty="0" smtClean="0"/>
              <a:t>groups, depending on sampling design and implementation</a:t>
            </a:r>
            <a:endParaRPr lang="en-US" sz="2300" dirty="0"/>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25498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4799"/>
          </a:xfrm>
        </p:spPr>
        <p:txBody>
          <a:bodyPr>
            <a:normAutofit fontScale="92500"/>
          </a:bodyPr>
          <a:lstStyle/>
          <a:p>
            <a:r>
              <a:rPr lang="en-US" sz="2500" dirty="0" smtClean="0"/>
              <a:t>FAO </a:t>
            </a:r>
            <a:r>
              <a:rPr lang="en-US" sz="2500" i="1" dirty="0" smtClean="0"/>
              <a:t>prevalence of undernourishment</a:t>
            </a:r>
            <a:endParaRPr lang="en-US" sz="2500" dirty="0" smtClean="0"/>
          </a:p>
          <a:p>
            <a:pPr lvl="1"/>
            <a:r>
              <a:rPr lang="en-US" sz="2300" dirty="0" smtClean="0"/>
              <a:t>Assesses “sufficient food energy availability adequate to cover minimum needs for a sedentary lifestyle”</a:t>
            </a:r>
          </a:p>
          <a:p>
            <a:r>
              <a:rPr lang="en-US" sz="2500" dirty="0" smtClean="0"/>
              <a:t>In terms of the four axioms…</a:t>
            </a:r>
          </a:p>
          <a:p>
            <a:pPr lvl="1"/>
            <a:r>
              <a:rPr lang="en-US" sz="2300" dirty="0" smtClean="0"/>
              <a:t>Nations, not individuals (assumed intra-national distribution of food energy)</a:t>
            </a:r>
          </a:p>
          <a:p>
            <a:pPr lvl="1"/>
            <a:r>
              <a:rPr lang="en-US" sz="2300" dirty="0" smtClean="0"/>
              <a:t>Annual, not accounting for seasonality and shocks</a:t>
            </a:r>
          </a:p>
          <a:p>
            <a:pPr lvl="1"/>
            <a:r>
              <a:rPr lang="en-US" sz="2300" dirty="0" smtClean="0"/>
              <a:t>No accounting for access</a:t>
            </a:r>
          </a:p>
          <a:p>
            <a:pPr lvl="1"/>
            <a:r>
              <a:rPr lang="en-US" sz="2300" dirty="0" smtClean="0"/>
              <a:t>Treat all calories equally; </a:t>
            </a:r>
            <a:r>
              <a:rPr lang="en-US" sz="2300" dirty="0" smtClean="0"/>
              <a:t>no measure of health</a:t>
            </a:r>
          </a:p>
          <a:p>
            <a:r>
              <a:rPr lang="en-US" sz="2500" dirty="0" smtClean="0"/>
              <a:t>Sensitivity to assumptions (and methods) is a problem</a:t>
            </a:r>
          </a:p>
          <a:p>
            <a:pPr lvl="1"/>
            <a:r>
              <a:rPr lang="en-US" sz="2300" dirty="0" smtClean="0"/>
              <a:t>Estimates change with methods, with implications for how we assess progress and current needs</a:t>
            </a:r>
          </a:p>
          <a:p>
            <a:endParaRPr lang="en-US" sz="2500" dirty="0"/>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 Macro</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32882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500" dirty="0" smtClean="0"/>
              <a:t>ERS prevalence of food insecurity, nutritional gap, and distribution gap</a:t>
            </a:r>
          </a:p>
          <a:p>
            <a:pPr lvl="1"/>
            <a:r>
              <a:rPr lang="en-US" sz="2300" dirty="0" smtClean="0"/>
              <a:t>Using current and projected food production, macroeconomic data, and food aid</a:t>
            </a:r>
          </a:p>
          <a:p>
            <a:r>
              <a:rPr lang="en-US" sz="2500" dirty="0" smtClean="0"/>
              <a:t>Similar limitations in meeting the four axioms</a:t>
            </a:r>
          </a:p>
          <a:p>
            <a:pPr lvl="1"/>
            <a:r>
              <a:rPr lang="en-US" sz="2300" dirty="0" smtClean="0"/>
              <a:t>Estimate of individuals based on distributional assumptions and macroeconomic data</a:t>
            </a:r>
          </a:p>
          <a:p>
            <a:r>
              <a:rPr lang="en-US" sz="2500" dirty="0" smtClean="0"/>
              <a:t>Also in part about prediction, which is a different business</a:t>
            </a:r>
            <a:endParaRPr lang="en-US" sz="2300" dirty="0" smtClean="0"/>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 Macro</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13686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5138929"/>
          </a:xfrm>
        </p:spPr>
        <p:txBody>
          <a:bodyPr>
            <a:normAutofit/>
          </a:bodyPr>
          <a:lstStyle/>
          <a:p>
            <a:r>
              <a:rPr lang="en-US" sz="2500" dirty="0" smtClean="0"/>
              <a:t>IFPRI Global Hunger Index</a:t>
            </a:r>
          </a:p>
          <a:p>
            <a:pPr lvl="1"/>
            <a:r>
              <a:rPr lang="en-US" sz="2300" dirty="0" smtClean="0"/>
              <a:t>Combined indicator of undernourishment, child underweight, and child mortality</a:t>
            </a:r>
          </a:p>
          <a:p>
            <a:pPr lvl="1"/>
            <a:r>
              <a:rPr lang="en-US" sz="2300" dirty="0" smtClean="0"/>
              <a:t>National level; annual; does not address access</a:t>
            </a:r>
          </a:p>
          <a:p>
            <a:pPr lvl="1"/>
            <a:r>
              <a:rPr lang="en-US" sz="2300" dirty="0" smtClean="0"/>
              <a:t>Better meeting the </a:t>
            </a:r>
            <a:r>
              <a:rPr lang="en-US" sz="2300" b="1" dirty="0" smtClean="0"/>
              <a:t>outcomes </a:t>
            </a:r>
            <a:r>
              <a:rPr lang="en-US" sz="2300" dirty="0" smtClean="0"/>
              <a:t>axiom</a:t>
            </a:r>
          </a:p>
          <a:p>
            <a:pPr lvl="1"/>
            <a:r>
              <a:rPr lang="en-US" sz="2300" dirty="0"/>
              <a:t>Highly sensitive to </a:t>
            </a:r>
            <a:r>
              <a:rPr lang="en-US" sz="2300" dirty="0" smtClean="0"/>
              <a:t>arbitrary index weighting</a:t>
            </a:r>
            <a:endParaRPr lang="en-US" sz="2300" dirty="0" smtClean="0"/>
          </a:p>
          <a:p>
            <a:r>
              <a:rPr lang="en-US" sz="2500" dirty="0" smtClean="0"/>
              <a:t>Economist Intelligence Unit index</a:t>
            </a:r>
          </a:p>
          <a:p>
            <a:pPr lvl="1"/>
            <a:r>
              <a:rPr lang="en-US" sz="2300" dirty="0" smtClean="0"/>
              <a:t>Range of data on availability, access, food safety…</a:t>
            </a:r>
          </a:p>
          <a:p>
            <a:pPr lvl="1"/>
            <a:r>
              <a:rPr lang="en-US" sz="2300" dirty="0" smtClean="0"/>
              <a:t>National level; annual</a:t>
            </a:r>
          </a:p>
          <a:p>
            <a:pPr lvl="1"/>
            <a:r>
              <a:rPr lang="en-US" sz="2300" dirty="0" smtClean="0"/>
              <a:t>Attention toward </a:t>
            </a:r>
            <a:r>
              <a:rPr lang="en-US" sz="2300" b="1" dirty="0" smtClean="0"/>
              <a:t>access</a:t>
            </a:r>
            <a:r>
              <a:rPr lang="en-US" sz="2300" dirty="0" smtClean="0"/>
              <a:t> and </a:t>
            </a:r>
            <a:r>
              <a:rPr lang="en-US" sz="2300" b="1" dirty="0" smtClean="0"/>
              <a:t>outcomes</a:t>
            </a:r>
            <a:r>
              <a:rPr lang="en-US" sz="2300" dirty="0" smtClean="0"/>
              <a:t> (-but</a:t>
            </a:r>
            <a:r>
              <a:rPr lang="en-US" sz="2300" dirty="0" smtClean="0"/>
              <a:t>)</a:t>
            </a:r>
          </a:p>
          <a:p>
            <a:pPr lvl="1"/>
            <a:r>
              <a:rPr lang="en-US" sz="2300" dirty="0" smtClean="0"/>
              <a:t>Highly sensitive to </a:t>
            </a:r>
            <a:r>
              <a:rPr lang="en-US" sz="2300" dirty="0"/>
              <a:t>arbitrary index weighting</a:t>
            </a:r>
          </a:p>
          <a:p>
            <a:pPr lvl="1"/>
            <a:endParaRPr lang="en-US" sz="2300" dirty="0" smtClean="0"/>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 Macro</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414079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149" y="1719070"/>
            <a:ext cx="8120284" cy="4959669"/>
          </a:xfrm>
        </p:spPr>
        <p:txBody>
          <a:bodyPr>
            <a:normAutofit/>
          </a:bodyPr>
          <a:lstStyle/>
          <a:p>
            <a:r>
              <a:rPr lang="en-US" sz="2500" dirty="0"/>
              <a:t>FEWS, GIEWS, and the </a:t>
            </a:r>
            <a:r>
              <a:rPr lang="en-US" sz="2500" dirty="0" smtClean="0"/>
              <a:t>IPC System</a:t>
            </a:r>
            <a:endParaRPr lang="en-US" sz="2300" dirty="0" smtClean="0"/>
          </a:p>
          <a:p>
            <a:pPr lvl="1"/>
            <a:r>
              <a:rPr lang="en-US" sz="2300" dirty="0" smtClean="0"/>
              <a:t>Use diverse data to map </a:t>
            </a:r>
            <a:r>
              <a:rPr lang="en-US" sz="2300" dirty="0" smtClean="0"/>
              <a:t>patterns</a:t>
            </a:r>
            <a:endParaRPr lang="en-US" sz="2300" dirty="0"/>
          </a:p>
          <a:p>
            <a:pPr lvl="1"/>
            <a:r>
              <a:rPr lang="en-US" sz="2300" dirty="0"/>
              <a:t>Better performance with </a:t>
            </a:r>
            <a:r>
              <a:rPr lang="en-US" sz="2300" dirty="0" smtClean="0"/>
              <a:t>respect </a:t>
            </a:r>
            <a:r>
              <a:rPr lang="en-US" sz="2300" dirty="0"/>
              <a:t>to the </a:t>
            </a:r>
            <a:r>
              <a:rPr lang="en-US" sz="2300" b="1" dirty="0"/>
              <a:t>time </a:t>
            </a:r>
            <a:r>
              <a:rPr lang="en-US" sz="2300" dirty="0" smtClean="0"/>
              <a:t>axiom</a:t>
            </a:r>
          </a:p>
          <a:p>
            <a:pPr lvl="1"/>
            <a:r>
              <a:rPr lang="en-US" sz="2300" dirty="0" smtClean="0"/>
              <a:t>Also addresses spatial </a:t>
            </a:r>
            <a:r>
              <a:rPr lang="en-US" sz="2300" b="1" dirty="0" smtClean="0"/>
              <a:t>access</a:t>
            </a:r>
            <a:endParaRPr lang="en-US" sz="2300" dirty="0"/>
          </a:p>
          <a:p>
            <a:pPr lvl="1"/>
            <a:r>
              <a:rPr lang="en-US" sz="2300" dirty="0" smtClean="0"/>
              <a:t>Very </a:t>
            </a:r>
            <a:r>
              <a:rPr lang="en-US" sz="2300" dirty="0" smtClean="0"/>
              <a:t>good for intended </a:t>
            </a:r>
          </a:p>
          <a:p>
            <a:pPr marL="365760" lvl="1" indent="0">
              <a:buNone/>
            </a:pPr>
            <a:r>
              <a:rPr lang="en-US" sz="2300" dirty="0" smtClean="0"/>
              <a:t>  use (EW), less so for </a:t>
            </a:r>
          </a:p>
          <a:p>
            <a:pPr marL="365760" lvl="1" indent="0">
              <a:buNone/>
            </a:pPr>
            <a:r>
              <a:rPr lang="en-US" sz="2300" dirty="0"/>
              <a:t> </a:t>
            </a:r>
            <a:r>
              <a:rPr lang="en-US" sz="2300" dirty="0" smtClean="0"/>
              <a:t> measurement</a:t>
            </a:r>
            <a:endParaRPr lang="en-US" sz="2300" dirty="0"/>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 Macro</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pic>
        <p:nvPicPr>
          <p:cNvPr id="4" name="Picture 3"/>
          <p:cNvPicPr>
            <a:picLocks noChangeAspect="1"/>
          </p:cNvPicPr>
          <p:nvPr/>
        </p:nvPicPr>
        <p:blipFill>
          <a:blip r:embed="rId3"/>
          <a:stretch>
            <a:fillRect/>
          </a:stretch>
        </p:blipFill>
        <p:spPr>
          <a:xfrm>
            <a:off x="4089322" y="3419331"/>
            <a:ext cx="4862631" cy="3438669"/>
          </a:xfrm>
          <a:prstGeom prst="rect">
            <a:avLst/>
          </a:prstGeom>
        </p:spPr>
      </p:pic>
    </p:spTree>
    <p:extLst>
      <p:ext uri="{BB962C8B-B14F-4D97-AF65-F5344CB8AC3E}">
        <p14:creationId xmlns:p14="http://schemas.microsoft.com/office/powerpoint/2010/main" val="21107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r>
              <a:rPr lang="en-US" sz="2500" dirty="0" smtClean="0"/>
              <a:t>For all household- or individual-level metrics, meeting the </a:t>
            </a:r>
            <a:r>
              <a:rPr lang="en-US" sz="2500" b="1" dirty="0" smtClean="0"/>
              <a:t>scale</a:t>
            </a:r>
            <a:r>
              <a:rPr lang="en-US" sz="2500" dirty="0" smtClean="0"/>
              <a:t> and </a:t>
            </a:r>
            <a:r>
              <a:rPr lang="en-US" sz="2500" b="1" dirty="0" smtClean="0"/>
              <a:t>time</a:t>
            </a:r>
            <a:r>
              <a:rPr lang="en-US" sz="2500" dirty="0" smtClean="0"/>
              <a:t> axioms depends on quantity and frequency of survey data</a:t>
            </a:r>
          </a:p>
          <a:p>
            <a:pPr marL="45720" indent="0">
              <a:buNone/>
            </a:pPr>
            <a:endParaRPr lang="en-US" sz="2500" dirty="0" smtClean="0"/>
          </a:p>
          <a:p>
            <a:r>
              <a:rPr lang="en-US" sz="2500" dirty="0" smtClean="0"/>
              <a:t>Household income and expenditure</a:t>
            </a:r>
          </a:p>
          <a:p>
            <a:pPr lvl="1"/>
            <a:r>
              <a:rPr lang="en-US" sz="2300" dirty="0" smtClean="0"/>
              <a:t>Focus on the </a:t>
            </a:r>
            <a:r>
              <a:rPr lang="en-US" sz="2300" b="1" dirty="0" smtClean="0"/>
              <a:t>access </a:t>
            </a:r>
            <a:r>
              <a:rPr lang="en-US" sz="2300" dirty="0" smtClean="0"/>
              <a:t>axiom (economic access)</a:t>
            </a:r>
          </a:p>
          <a:p>
            <a:pPr lvl="1"/>
            <a:r>
              <a:rPr lang="en-US" sz="2300" dirty="0" smtClean="0"/>
              <a:t>Not a direct assessment of outcomes; but sometimes a reasonable proxy (especially food expenditure)</a:t>
            </a:r>
          </a:p>
          <a:p>
            <a:pPr lvl="1"/>
            <a:r>
              <a:rPr lang="en-US" sz="2300" dirty="0" smtClean="0"/>
              <a:t>Measurement error a problem</a:t>
            </a:r>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 Micro</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6439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08623"/>
          </a:xfrm>
        </p:spPr>
        <p:txBody>
          <a:bodyPr>
            <a:normAutofit lnSpcReduction="10000"/>
          </a:bodyPr>
          <a:lstStyle/>
          <a:p>
            <a:r>
              <a:rPr lang="en-US" sz="2500" dirty="0" smtClean="0"/>
              <a:t>Coping </a:t>
            </a:r>
            <a:r>
              <a:rPr lang="en-US" sz="2500" dirty="0"/>
              <a:t>Strategies </a:t>
            </a:r>
            <a:r>
              <a:rPr lang="en-US" sz="2500" dirty="0" smtClean="0"/>
              <a:t>Index</a:t>
            </a:r>
          </a:p>
          <a:p>
            <a:pPr lvl="1"/>
            <a:r>
              <a:rPr lang="en-US" sz="2300" dirty="0" smtClean="0"/>
              <a:t>Responses to questions about various food-related strategies</a:t>
            </a:r>
          </a:p>
          <a:p>
            <a:pPr lvl="1"/>
            <a:r>
              <a:rPr lang="en-US" sz="2300" dirty="0"/>
              <a:t>Related to the HFIAS and the HHS (reduced versions)</a:t>
            </a:r>
          </a:p>
          <a:p>
            <a:pPr lvl="1"/>
            <a:r>
              <a:rPr lang="en-US" sz="2300" dirty="0" smtClean="0"/>
              <a:t>Focus on </a:t>
            </a:r>
            <a:r>
              <a:rPr lang="en-US" sz="2300" b="1" dirty="0" smtClean="0"/>
              <a:t>access </a:t>
            </a:r>
            <a:r>
              <a:rPr lang="en-US" sz="2300" dirty="0" smtClean="0"/>
              <a:t>axiom (social, physical, and economic)</a:t>
            </a:r>
          </a:p>
          <a:p>
            <a:r>
              <a:rPr lang="en-US" sz="2500" dirty="0" smtClean="0"/>
              <a:t>Subjective </a:t>
            </a:r>
            <a:r>
              <a:rPr lang="en-US" sz="2500" dirty="0"/>
              <a:t>or Experiential </a:t>
            </a:r>
            <a:r>
              <a:rPr lang="en-US" sz="2500" dirty="0" smtClean="0"/>
              <a:t>Indicators</a:t>
            </a:r>
          </a:p>
          <a:p>
            <a:pPr lvl="1"/>
            <a:r>
              <a:rPr lang="en-US" sz="2300" dirty="0" smtClean="0"/>
              <a:t>Various questions about the subjective sense of food insecurity</a:t>
            </a:r>
          </a:p>
          <a:p>
            <a:pPr lvl="1"/>
            <a:r>
              <a:rPr lang="en-US" sz="2300" dirty="0" smtClean="0"/>
              <a:t>Can speak to </a:t>
            </a:r>
            <a:r>
              <a:rPr lang="en-US" sz="2300" b="1" dirty="0" smtClean="0"/>
              <a:t>time </a:t>
            </a:r>
            <a:r>
              <a:rPr lang="en-US" sz="2300" dirty="0" smtClean="0"/>
              <a:t>axiom by collecting hard-to-capture information about shocks and changes over </a:t>
            </a:r>
            <a:r>
              <a:rPr lang="en-US" sz="2300" dirty="0" smtClean="0"/>
              <a:t>time</a:t>
            </a:r>
          </a:p>
          <a:p>
            <a:endParaRPr lang="en-US" sz="2500" dirty="0" smtClean="0"/>
          </a:p>
          <a:p>
            <a:r>
              <a:rPr lang="en-US" sz="2500" dirty="0" smtClean="0"/>
              <a:t>These too are necessarily very limited</a:t>
            </a:r>
            <a:endParaRPr lang="en-US" sz="2500" dirty="0"/>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 Micro</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27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39181"/>
          </a:xfrm>
        </p:spPr>
        <p:txBody>
          <a:bodyPr>
            <a:normAutofit/>
          </a:bodyPr>
          <a:lstStyle/>
          <a:p>
            <a:r>
              <a:rPr lang="en-US" sz="2500" dirty="0"/>
              <a:t>Dietary diversity and/or food consumption </a:t>
            </a:r>
            <a:r>
              <a:rPr lang="en-US" sz="2500" dirty="0" smtClean="0"/>
              <a:t>indicators</a:t>
            </a:r>
          </a:p>
          <a:p>
            <a:pPr lvl="1"/>
            <a:r>
              <a:rPr lang="en-US" sz="2300" dirty="0" smtClean="0"/>
              <a:t>Several metrics, can be tailored to different contexts</a:t>
            </a:r>
          </a:p>
          <a:p>
            <a:pPr lvl="1"/>
            <a:r>
              <a:rPr lang="en-US" sz="2300" dirty="0" smtClean="0"/>
              <a:t>Also a proxy for food security; nutrients may not be consumed by all members of the household equally, and/or absorbed by individuals due to poor health</a:t>
            </a:r>
            <a:endParaRPr lang="en-US" sz="2500" dirty="0"/>
          </a:p>
          <a:p>
            <a:r>
              <a:rPr lang="en-US" sz="2500" dirty="0"/>
              <a:t>Anthropometric </a:t>
            </a:r>
            <a:r>
              <a:rPr lang="en-US" sz="2500" dirty="0" smtClean="0"/>
              <a:t>Measures</a:t>
            </a:r>
          </a:p>
          <a:p>
            <a:pPr lvl="1"/>
            <a:r>
              <a:rPr lang="en-US" sz="2300" dirty="0" smtClean="0"/>
              <a:t>Various measures capture different </a:t>
            </a:r>
            <a:r>
              <a:rPr lang="en-US" sz="2300" dirty="0" smtClean="0"/>
              <a:t>health phenomena </a:t>
            </a:r>
            <a:r>
              <a:rPr lang="en-US" sz="2300" dirty="0" smtClean="0"/>
              <a:t>(HAZ, WAZ</a:t>
            </a:r>
            <a:r>
              <a:rPr lang="en-US" sz="2300" dirty="0" smtClean="0"/>
              <a:t>, WHZ, MUAC)</a:t>
            </a:r>
          </a:p>
          <a:p>
            <a:pPr lvl="1"/>
            <a:r>
              <a:rPr lang="en-US" sz="2300" dirty="0" smtClean="0"/>
              <a:t>Reasonable health indicators</a:t>
            </a:r>
          </a:p>
          <a:p>
            <a:pPr lvl="1"/>
            <a:r>
              <a:rPr lang="en-US" sz="2300" dirty="0" smtClean="0"/>
              <a:t>Attention to the time scale (impact measurement)</a:t>
            </a:r>
            <a:endParaRPr lang="en-US" sz="2300" dirty="0"/>
          </a:p>
        </p:txBody>
      </p:sp>
      <p:sp>
        <p:nvSpPr>
          <p:cNvPr id="2" name="Title 1"/>
          <p:cNvSpPr>
            <a:spLocks noGrp="1"/>
          </p:cNvSpPr>
          <p:nvPr>
            <p:ph type="title"/>
          </p:nvPr>
        </p:nvSpPr>
        <p:spPr>
          <a:xfrm>
            <a:off x="3851183" y="355847"/>
            <a:ext cx="5100770" cy="1054394"/>
          </a:xfrm>
        </p:spPr>
        <p:txBody>
          <a:bodyPr/>
          <a:lstStyle/>
          <a:p>
            <a:pPr algn="l"/>
            <a:r>
              <a:rPr lang="en-US" cap="none" dirty="0" smtClean="0"/>
              <a:t>Existing Metrics: Micro</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172541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29647"/>
          </a:xfrm>
        </p:spPr>
        <p:txBody>
          <a:bodyPr>
            <a:normAutofit fontScale="92500" lnSpcReduction="10000"/>
          </a:bodyPr>
          <a:lstStyle/>
          <a:p>
            <a:r>
              <a:rPr lang="en-US" sz="2500" dirty="0" smtClean="0"/>
              <a:t>Measurement matters</a:t>
            </a:r>
          </a:p>
          <a:p>
            <a:pPr lvl="1"/>
            <a:r>
              <a:rPr lang="en-US" sz="2300" dirty="0" smtClean="0"/>
              <a:t>But must be founded on agreed definition of subject</a:t>
            </a:r>
          </a:p>
          <a:p>
            <a:pPr lvl="1"/>
            <a:endParaRPr lang="en-US" sz="2300" dirty="0" smtClean="0"/>
          </a:p>
          <a:p>
            <a:pPr lvl="1"/>
            <a:r>
              <a:rPr lang="en-US" sz="2300" dirty="0" smtClean="0"/>
              <a:t>The internationally agreed (1996) definition of FS:</a:t>
            </a:r>
          </a:p>
          <a:p>
            <a:pPr marL="365760" lvl="1" indent="0">
              <a:buNone/>
            </a:pPr>
            <a:endParaRPr lang="en-US" sz="2300" i="1" dirty="0" smtClean="0"/>
          </a:p>
          <a:p>
            <a:pPr marL="365760" lvl="1" indent="0">
              <a:buNone/>
            </a:pPr>
            <a:r>
              <a:rPr lang="en-US" sz="2300" i="1" dirty="0" smtClean="0"/>
              <a:t>“</a:t>
            </a:r>
            <a:r>
              <a:rPr lang="en-US" sz="2300" i="1" dirty="0"/>
              <a:t>Food security exists when all people at all times have physical, social, and economic access to sufficient, safe and nutritious food that meet their dietary needs and food preferences for an active and healthy life.”</a:t>
            </a:r>
          </a:p>
          <a:p>
            <a:pPr lvl="1"/>
            <a:endParaRPr lang="en-US" sz="2300" dirty="0" smtClean="0"/>
          </a:p>
          <a:p>
            <a:pPr lvl="1"/>
            <a:r>
              <a:rPr lang="en-US" sz="2300" dirty="0" smtClean="0"/>
              <a:t>This is challenging to measure because intrinsically unobservable</a:t>
            </a:r>
          </a:p>
          <a:p>
            <a:pPr lvl="1"/>
            <a:endParaRPr lang="en-US" sz="2300" dirty="0" smtClean="0"/>
          </a:p>
          <a:p>
            <a:pPr lvl="1"/>
            <a:r>
              <a:rPr lang="en-US" sz="2300" dirty="0" smtClean="0"/>
              <a:t>Nonetheless, definition implies some axioms of measures</a:t>
            </a:r>
          </a:p>
          <a:p>
            <a:pPr marL="365760" lvl="1" indent="0">
              <a:buNone/>
            </a:pPr>
            <a:endParaRPr lang="en-US" sz="2300" i="1" dirty="0"/>
          </a:p>
          <a:p>
            <a:pPr lvl="1"/>
            <a:endParaRPr lang="en-US" sz="2300" dirty="0" smtClean="0"/>
          </a:p>
        </p:txBody>
      </p:sp>
      <p:sp>
        <p:nvSpPr>
          <p:cNvPr id="2" name="Title 1"/>
          <p:cNvSpPr>
            <a:spLocks noGrp="1"/>
          </p:cNvSpPr>
          <p:nvPr>
            <p:ph type="title"/>
          </p:nvPr>
        </p:nvSpPr>
        <p:spPr>
          <a:xfrm>
            <a:off x="3851183" y="355847"/>
            <a:ext cx="4911076" cy="1054394"/>
          </a:xfrm>
        </p:spPr>
        <p:txBody>
          <a:bodyPr/>
          <a:lstStyle/>
          <a:p>
            <a:pPr algn="l"/>
            <a:r>
              <a:rPr lang="en-US" cap="none" dirty="0" smtClean="0"/>
              <a:t>Motivation</a:t>
            </a:r>
            <a:endParaRPr lang="en-US" cap="none" dirty="0"/>
          </a:p>
        </p:txBody>
      </p:sp>
      <p:pic>
        <p:nvPicPr>
          <p:cNvPr id="5" name="Picture 4"/>
          <p:cNvPicPr>
            <a:picLocks noChangeAspect="1"/>
          </p:cNvPicPr>
          <p:nvPr/>
        </p:nvPicPr>
        <p:blipFill>
          <a:blip r:embed="rId3"/>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16965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39" y="1801018"/>
            <a:ext cx="8407893" cy="5056981"/>
          </a:xfrm>
        </p:spPr>
        <p:txBody>
          <a:bodyPr>
            <a:normAutofit/>
          </a:bodyPr>
          <a:lstStyle/>
          <a:p>
            <a:r>
              <a:rPr lang="en-US" sz="2500" dirty="0" smtClean="0"/>
              <a:t>For the most part, the choice of metric involves trade-offs…</a:t>
            </a:r>
          </a:p>
          <a:p>
            <a:pPr marL="45720" indent="0">
              <a:buNone/>
            </a:pPr>
            <a:endParaRPr lang="en-US" sz="1000" dirty="0" smtClean="0"/>
          </a:p>
          <a:p>
            <a:pPr marL="365760" lvl="1" indent="0">
              <a:buNone/>
            </a:pPr>
            <a:r>
              <a:rPr lang="en-US" sz="2200" dirty="0" smtClean="0"/>
              <a:t>1 – One-off, </a:t>
            </a:r>
            <a:r>
              <a:rPr lang="en-US" sz="2200" dirty="0" err="1" smtClean="0"/>
              <a:t>ag.availability</a:t>
            </a:r>
            <a:endParaRPr lang="en-US" sz="2200" dirty="0" smtClean="0"/>
          </a:p>
          <a:p>
            <a:pPr marL="365760" lvl="1" indent="0">
              <a:buNone/>
            </a:pPr>
            <a:r>
              <a:rPr lang="en-US" sz="2200" dirty="0" smtClean="0"/>
              <a:t>2 – Annual, </a:t>
            </a:r>
            <a:r>
              <a:rPr lang="en-US" sz="2200" dirty="0" err="1" smtClean="0"/>
              <a:t>ag</a:t>
            </a:r>
            <a:r>
              <a:rPr lang="en-US" sz="2200" dirty="0" smtClean="0"/>
              <a:t>. availability</a:t>
            </a:r>
          </a:p>
          <a:p>
            <a:pPr marL="365760" lvl="1" indent="0">
              <a:buNone/>
            </a:pPr>
            <a:r>
              <a:rPr lang="en-US" sz="2200" dirty="0" smtClean="0"/>
              <a:t>3 – One-off, </a:t>
            </a:r>
            <a:r>
              <a:rPr lang="en-US" sz="2200" dirty="0" err="1" smtClean="0"/>
              <a:t>hh</a:t>
            </a:r>
            <a:r>
              <a:rPr lang="en-US" sz="2200" dirty="0" smtClean="0"/>
              <a:t>-level </a:t>
            </a:r>
            <a:r>
              <a:rPr lang="en-US" sz="2200" dirty="0" smtClean="0"/>
              <a:t>(</a:t>
            </a:r>
            <a:r>
              <a:rPr lang="en-US" sz="2200" dirty="0" err="1" smtClean="0"/>
              <a:t>e.g.,DD</a:t>
            </a:r>
            <a:r>
              <a:rPr lang="en-US" sz="2200" dirty="0" smtClean="0"/>
              <a:t>)</a:t>
            </a:r>
            <a:endParaRPr lang="en-US" sz="2200" dirty="0" smtClean="0"/>
          </a:p>
          <a:p>
            <a:pPr marL="365760" lvl="1" indent="0">
              <a:buNone/>
            </a:pPr>
            <a:r>
              <a:rPr lang="en-US" sz="2200" dirty="0" smtClean="0"/>
              <a:t>4 – HF, </a:t>
            </a:r>
            <a:r>
              <a:rPr lang="en-US" sz="2200" dirty="0" err="1" smtClean="0"/>
              <a:t>ag</a:t>
            </a:r>
            <a:r>
              <a:rPr lang="en-US" sz="2200" dirty="0" smtClean="0"/>
              <a:t>. availability &amp; access</a:t>
            </a:r>
          </a:p>
          <a:p>
            <a:pPr marL="365760" lvl="1" indent="0">
              <a:buNone/>
            </a:pPr>
            <a:r>
              <a:rPr lang="en-US" sz="2200" dirty="0" smtClean="0"/>
              <a:t>5 – Annual, </a:t>
            </a:r>
            <a:r>
              <a:rPr lang="en-US" sz="2200" dirty="0" err="1" smtClean="0"/>
              <a:t>ag</a:t>
            </a:r>
            <a:r>
              <a:rPr lang="en-US" sz="2200" dirty="0" smtClean="0"/>
              <a:t>. composite</a:t>
            </a:r>
          </a:p>
          <a:p>
            <a:pPr marL="365760" lvl="1" indent="0">
              <a:buNone/>
            </a:pPr>
            <a:r>
              <a:rPr lang="en-US" sz="2200" dirty="0" smtClean="0"/>
              <a:t>6 – Annual, </a:t>
            </a:r>
            <a:r>
              <a:rPr lang="en-US" sz="2200" dirty="0" err="1" smtClean="0"/>
              <a:t>hh</a:t>
            </a:r>
            <a:r>
              <a:rPr lang="en-US" sz="2200" dirty="0" smtClean="0"/>
              <a:t>-level poverty</a:t>
            </a:r>
          </a:p>
          <a:p>
            <a:pPr marL="365760" lvl="1" indent="0">
              <a:buNone/>
            </a:pPr>
            <a:r>
              <a:rPr lang="en-US" sz="2200" dirty="0" smtClean="0"/>
              <a:t>7 – Annual, </a:t>
            </a:r>
            <a:r>
              <a:rPr lang="en-US" sz="2200" dirty="0" err="1" smtClean="0"/>
              <a:t>hh</a:t>
            </a:r>
            <a:r>
              <a:rPr lang="en-US" sz="2200" dirty="0" smtClean="0"/>
              <a:t>-level DD</a:t>
            </a:r>
          </a:p>
          <a:p>
            <a:pPr marL="365760" lvl="1" indent="0">
              <a:buNone/>
            </a:pPr>
            <a:r>
              <a:rPr lang="en-US" sz="2200" dirty="0" smtClean="0"/>
              <a:t>8 – HF, </a:t>
            </a:r>
            <a:r>
              <a:rPr lang="en-US" sz="2200" dirty="0" err="1" smtClean="0"/>
              <a:t>hh</a:t>
            </a:r>
            <a:r>
              <a:rPr lang="en-US" sz="2200" dirty="0" smtClean="0"/>
              <a:t>-level </a:t>
            </a:r>
            <a:r>
              <a:rPr lang="en-US" sz="2200" dirty="0" smtClean="0"/>
              <a:t>health outcomes</a:t>
            </a:r>
            <a:endParaRPr lang="en-US" sz="2200" dirty="0" smtClean="0"/>
          </a:p>
        </p:txBody>
      </p:sp>
      <p:sp>
        <p:nvSpPr>
          <p:cNvPr id="2" name="Title 1"/>
          <p:cNvSpPr>
            <a:spLocks noGrp="1"/>
          </p:cNvSpPr>
          <p:nvPr>
            <p:ph type="title"/>
          </p:nvPr>
        </p:nvSpPr>
        <p:spPr>
          <a:xfrm>
            <a:off x="3851183" y="355847"/>
            <a:ext cx="5100770" cy="1054394"/>
          </a:xfrm>
        </p:spPr>
        <p:txBody>
          <a:bodyPr/>
          <a:lstStyle/>
          <a:p>
            <a:pPr algn="l"/>
            <a:r>
              <a:rPr lang="en-US" cap="none" dirty="0" smtClean="0"/>
              <a:t>Visualizing Metrics vs. Food Security Axioms</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grpSp>
        <p:nvGrpSpPr>
          <p:cNvPr id="42" name="Group 41"/>
          <p:cNvGrpSpPr/>
          <p:nvPr/>
        </p:nvGrpSpPr>
        <p:grpSpPr>
          <a:xfrm>
            <a:off x="4059523" y="2415890"/>
            <a:ext cx="5158734" cy="3975695"/>
            <a:chOff x="3670308" y="2559299"/>
            <a:chExt cx="5158734" cy="3975695"/>
          </a:xfrm>
        </p:grpSpPr>
        <p:sp>
          <p:nvSpPr>
            <p:cNvPr id="23" name="Oval 22"/>
            <p:cNvSpPr/>
            <p:nvPr/>
          </p:nvSpPr>
          <p:spPr>
            <a:xfrm>
              <a:off x="6131053" y="5135686"/>
              <a:ext cx="351284" cy="314228"/>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5095624" y="5360680"/>
              <a:ext cx="99020" cy="13222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4911259" y="3795040"/>
              <a:ext cx="230548" cy="204870"/>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5905719" y="3628454"/>
              <a:ext cx="753101" cy="774316"/>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7322249" y="5032754"/>
              <a:ext cx="546695" cy="610826"/>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p:cNvSpPr/>
            <p:nvPr/>
          </p:nvSpPr>
          <p:spPr>
            <a:xfrm>
              <a:off x="6253964" y="5347479"/>
              <a:ext cx="99020" cy="132221"/>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Oval 18"/>
            <p:cNvSpPr/>
            <p:nvPr/>
          </p:nvSpPr>
          <p:spPr>
            <a:xfrm>
              <a:off x="7095034" y="2764169"/>
              <a:ext cx="935093" cy="100562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6008143" y="3434191"/>
              <a:ext cx="526577" cy="504257"/>
            </a:xfrm>
            <a:prstGeom prst="ellipse">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4" name="Straight Connector 23"/>
            <p:cNvCxnSpPr/>
            <p:nvPr/>
          </p:nvCxnSpPr>
          <p:spPr>
            <a:xfrm flipV="1">
              <a:off x="4581795" y="2559299"/>
              <a:ext cx="0" cy="3571928"/>
            </a:xfrm>
            <a:prstGeom prst="line">
              <a:avLst/>
            </a:prstGeom>
            <a:ln w="349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581795" y="6131226"/>
              <a:ext cx="3858032" cy="0"/>
            </a:xfrm>
            <a:prstGeom prst="line">
              <a:avLst/>
            </a:prstGeom>
            <a:ln w="3492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289354" y="5406161"/>
              <a:ext cx="389216" cy="446276"/>
            </a:xfrm>
            <a:prstGeom prst="rect">
              <a:avLst/>
            </a:prstGeom>
            <a:noFill/>
          </p:spPr>
          <p:txBody>
            <a:bodyPr wrap="square" rtlCol="0">
              <a:spAutoFit/>
            </a:bodyPr>
            <a:lstStyle/>
            <a:p>
              <a:r>
                <a:rPr lang="en-US" sz="2300" dirty="0"/>
                <a:t>2</a:t>
              </a:r>
            </a:p>
          </p:txBody>
        </p:sp>
        <p:sp>
          <p:nvSpPr>
            <p:cNvPr id="32" name="TextBox 31"/>
            <p:cNvSpPr txBox="1"/>
            <p:nvPr/>
          </p:nvSpPr>
          <p:spPr>
            <a:xfrm>
              <a:off x="5178500" y="5317269"/>
              <a:ext cx="389216" cy="446276"/>
            </a:xfrm>
            <a:prstGeom prst="rect">
              <a:avLst/>
            </a:prstGeom>
            <a:noFill/>
          </p:spPr>
          <p:txBody>
            <a:bodyPr wrap="square" rtlCol="0">
              <a:spAutoFit/>
            </a:bodyPr>
            <a:lstStyle/>
            <a:p>
              <a:r>
                <a:rPr lang="en-US" sz="2300" dirty="0" smtClean="0"/>
                <a:t>1</a:t>
              </a:r>
              <a:endParaRPr lang="en-US" sz="2300" dirty="0"/>
            </a:p>
          </p:txBody>
        </p:sp>
        <p:sp>
          <p:nvSpPr>
            <p:cNvPr id="33" name="TextBox 32"/>
            <p:cNvSpPr txBox="1"/>
            <p:nvPr/>
          </p:nvSpPr>
          <p:spPr>
            <a:xfrm>
              <a:off x="6441754" y="4882490"/>
              <a:ext cx="389216" cy="446276"/>
            </a:xfrm>
            <a:prstGeom prst="rect">
              <a:avLst/>
            </a:prstGeom>
            <a:noFill/>
          </p:spPr>
          <p:txBody>
            <a:bodyPr wrap="square" rtlCol="0">
              <a:spAutoFit/>
            </a:bodyPr>
            <a:lstStyle/>
            <a:p>
              <a:r>
                <a:rPr lang="en-US" sz="2300" dirty="0" smtClean="0"/>
                <a:t>5</a:t>
              </a:r>
              <a:endParaRPr lang="en-US" sz="2300" dirty="0"/>
            </a:p>
          </p:txBody>
        </p:sp>
        <p:sp>
          <p:nvSpPr>
            <p:cNvPr id="34" name="TextBox 33"/>
            <p:cNvSpPr txBox="1"/>
            <p:nvPr/>
          </p:nvSpPr>
          <p:spPr>
            <a:xfrm>
              <a:off x="7905194" y="5178299"/>
              <a:ext cx="389216" cy="446276"/>
            </a:xfrm>
            <a:prstGeom prst="rect">
              <a:avLst/>
            </a:prstGeom>
            <a:noFill/>
          </p:spPr>
          <p:txBody>
            <a:bodyPr wrap="square" rtlCol="0">
              <a:spAutoFit/>
            </a:bodyPr>
            <a:lstStyle/>
            <a:p>
              <a:r>
                <a:rPr lang="en-US" sz="2300" dirty="0"/>
                <a:t>4</a:t>
              </a:r>
            </a:p>
          </p:txBody>
        </p:sp>
        <p:sp>
          <p:nvSpPr>
            <p:cNvPr id="35" name="TextBox 34"/>
            <p:cNvSpPr txBox="1"/>
            <p:nvPr/>
          </p:nvSpPr>
          <p:spPr>
            <a:xfrm>
              <a:off x="5095624" y="3938448"/>
              <a:ext cx="389216" cy="446276"/>
            </a:xfrm>
            <a:prstGeom prst="rect">
              <a:avLst/>
            </a:prstGeom>
            <a:noFill/>
          </p:spPr>
          <p:txBody>
            <a:bodyPr wrap="square" rtlCol="0">
              <a:spAutoFit/>
            </a:bodyPr>
            <a:lstStyle/>
            <a:p>
              <a:r>
                <a:rPr lang="en-US" sz="2300" dirty="0"/>
                <a:t>3</a:t>
              </a:r>
            </a:p>
          </p:txBody>
        </p:sp>
        <p:sp>
          <p:nvSpPr>
            <p:cNvPr id="36" name="TextBox 35"/>
            <p:cNvSpPr txBox="1"/>
            <p:nvPr/>
          </p:nvSpPr>
          <p:spPr>
            <a:xfrm>
              <a:off x="6636362" y="4009422"/>
              <a:ext cx="389216" cy="446276"/>
            </a:xfrm>
            <a:prstGeom prst="rect">
              <a:avLst/>
            </a:prstGeom>
            <a:noFill/>
          </p:spPr>
          <p:txBody>
            <a:bodyPr wrap="square" rtlCol="0">
              <a:spAutoFit/>
            </a:bodyPr>
            <a:lstStyle/>
            <a:p>
              <a:r>
                <a:rPr lang="en-US" sz="2300" dirty="0" smtClean="0"/>
                <a:t>6</a:t>
              </a:r>
              <a:endParaRPr lang="en-US" sz="2300" dirty="0"/>
            </a:p>
          </p:txBody>
        </p:sp>
        <p:sp>
          <p:nvSpPr>
            <p:cNvPr id="37" name="TextBox 36"/>
            <p:cNvSpPr txBox="1"/>
            <p:nvPr/>
          </p:nvSpPr>
          <p:spPr>
            <a:xfrm>
              <a:off x="6481487" y="3198933"/>
              <a:ext cx="389216" cy="446276"/>
            </a:xfrm>
            <a:prstGeom prst="rect">
              <a:avLst/>
            </a:prstGeom>
            <a:noFill/>
          </p:spPr>
          <p:txBody>
            <a:bodyPr wrap="square" rtlCol="0">
              <a:spAutoFit/>
            </a:bodyPr>
            <a:lstStyle/>
            <a:p>
              <a:r>
                <a:rPr lang="en-US" sz="2300" dirty="0"/>
                <a:t>7</a:t>
              </a:r>
            </a:p>
          </p:txBody>
        </p:sp>
        <p:sp>
          <p:nvSpPr>
            <p:cNvPr id="38" name="TextBox 37"/>
            <p:cNvSpPr txBox="1"/>
            <p:nvPr/>
          </p:nvSpPr>
          <p:spPr>
            <a:xfrm>
              <a:off x="8006382" y="3351333"/>
              <a:ext cx="389216" cy="446276"/>
            </a:xfrm>
            <a:prstGeom prst="rect">
              <a:avLst/>
            </a:prstGeom>
            <a:noFill/>
          </p:spPr>
          <p:txBody>
            <a:bodyPr wrap="square" rtlCol="0">
              <a:spAutoFit/>
            </a:bodyPr>
            <a:lstStyle/>
            <a:p>
              <a:r>
                <a:rPr lang="en-US" sz="2300" dirty="0" smtClean="0"/>
                <a:t>8</a:t>
              </a:r>
              <a:endParaRPr lang="en-US" sz="2300" dirty="0"/>
            </a:p>
          </p:txBody>
        </p:sp>
        <p:sp>
          <p:nvSpPr>
            <p:cNvPr id="39" name="TextBox 38"/>
            <p:cNvSpPr txBox="1"/>
            <p:nvPr/>
          </p:nvSpPr>
          <p:spPr>
            <a:xfrm>
              <a:off x="7688863" y="6088718"/>
              <a:ext cx="1140179" cy="446276"/>
            </a:xfrm>
            <a:prstGeom prst="rect">
              <a:avLst/>
            </a:prstGeom>
            <a:noFill/>
          </p:spPr>
          <p:txBody>
            <a:bodyPr wrap="square" rtlCol="0">
              <a:spAutoFit/>
            </a:bodyPr>
            <a:lstStyle/>
            <a:p>
              <a:r>
                <a:rPr lang="en-US" sz="2300" i="1" dirty="0" smtClean="0"/>
                <a:t>Time</a:t>
              </a:r>
              <a:endParaRPr lang="en-US" sz="2300" i="1" dirty="0"/>
            </a:p>
          </p:txBody>
        </p:sp>
        <p:sp>
          <p:nvSpPr>
            <p:cNvPr id="40" name="TextBox 39"/>
            <p:cNvSpPr txBox="1"/>
            <p:nvPr/>
          </p:nvSpPr>
          <p:spPr>
            <a:xfrm>
              <a:off x="3670308" y="2708841"/>
              <a:ext cx="1140179" cy="446276"/>
            </a:xfrm>
            <a:prstGeom prst="rect">
              <a:avLst/>
            </a:prstGeom>
            <a:noFill/>
          </p:spPr>
          <p:txBody>
            <a:bodyPr wrap="square" rtlCol="0">
              <a:spAutoFit/>
            </a:bodyPr>
            <a:lstStyle/>
            <a:p>
              <a:r>
                <a:rPr lang="en-US" sz="2300" i="1" dirty="0" smtClean="0"/>
                <a:t>Scale</a:t>
              </a:r>
              <a:endParaRPr lang="en-US" sz="2300" i="1" dirty="0"/>
            </a:p>
          </p:txBody>
        </p:sp>
      </p:grpSp>
      <p:sp>
        <p:nvSpPr>
          <p:cNvPr id="4" name="TextBox 3"/>
          <p:cNvSpPr txBox="1"/>
          <p:nvPr/>
        </p:nvSpPr>
        <p:spPr>
          <a:xfrm>
            <a:off x="4544182" y="5961358"/>
            <a:ext cx="4018556" cy="954107"/>
          </a:xfrm>
          <a:prstGeom prst="rect">
            <a:avLst/>
          </a:prstGeom>
          <a:noFill/>
        </p:spPr>
        <p:txBody>
          <a:bodyPr wrap="square" rtlCol="0">
            <a:spAutoFit/>
          </a:bodyPr>
          <a:lstStyle/>
          <a:p>
            <a:pPr marL="365760" lvl="1" indent="0">
              <a:buNone/>
            </a:pPr>
            <a:r>
              <a:rPr lang="en-US" sz="1900" dirty="0" smtClean="0"/>
              <a:t>[Larger – reflects </a:t>
            </a:r>
            <a:r>
              <a:rPr lang="en-US" sz="1900" b="1" dirty="0" smtClean="0"/>
              <a:t>access</a:t>
            </a:r>
            <a:r>
              <a:rPr lang="en-US" sz="1900" dirty="0" smtClean="0"/>
              <a:t>; </a:t>
            </a:r>
          </a:p>
          <a:p>
            <a:pPr marL="365760" lvl="1" indent="0">
              <a:buNone/>
            </a:pPr>
            <a:r>
              <a:rPr lang="en-US" sz="1900" dirty="0" smtClean="0"/>
              <a:t>Darker – reflects </a:t>
            </a:r>
            <a:r>
              <a:rPr lang="en-US" sz="1900" b="1" dirty="0" smtClean="0"/>
              <a:t>outcomes</a:t>
            </a:r>
            <a:r>
              <a:rPr lang="en-US" sz="1900" dirty="0" smtClean="0"/>
              <a:t>]</a:t>
            </a:r>
            <a:endParaRPr lang="en-US" sz="1900" dirty="0"/>
          </a:p>
          <a:p>
            <a:endParaRPr lang="en-US" dirty="0"/>
          </a:p>
        </p:txBody>
      </p:sp>
    </p:spTree>
    <p:extLst>
      <p:ext uri="{BB962C8B-B14F-4D97-AF65-F5344CB8AC3E}">
        <p14:creationId xmlns:p14="http://schemas.microsoft.com/office/powerpoint/2010/main" val="519154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 indent="0">
              <a:buNone/>
            </a:pPr>
            <a:r>
              <a:rPr lang="en-US" sz="2500" dirty="0" smtClean="0">
                <a:latin typeface="Franklin Gothic Medium (Body)"/>
                <a:cs typeface="Franklin Gothic Medium (Body)"/>
              </a:rPr>
              <a:t>As </a:t>
            </a:r>
            <a:r>
              <a:rPr lang="en-US" sz="2500" dirty="0" smtClean="0">
                <a:latin typeface="Franklin Gothic Medium (Body)"/>
                <a:cs typeface="Franklin Gothic Medium (Body)"/>
              </a:rPr>
              <a:t>applied to humans, development r</a:t>
            </a:r>
            <a:r>
              <a:rPr lang="en-US" sz="2500" dirty="0" smtClean="0">
                <a:latin typeface="Franklin Gothic Medium (Body)"/>
                <a:cs typeface="Franklin Gothic Medium (Body)"/>
              </a:rPr>
              <a:t>esilience </a:t>
            </a:r>
            <a:r>
              <a:rPr lang="en-US" sz="2500" dirty="0" smtClean="0">
                <a:latin typeface="Franklin Gothic Medium (Body)"/>
                <a:cs typeface="Franklin Gothic Medium (Body)"/>
              </a:rPr>
              <a:t>is both a capacity and a </a:t>
            </a:r>
            <a:r>
              <a:rPr lang="en-US" sz="2500" dirty="0" smtClean="0">
                <a:latin typeface="Franklin Gothic Medium (Body)"/>
                <a:cs typeface="Franklin Gothic Medium (Body)"/>
              </a:rPr>
              <a:t>state </a:t>
            </a:r>
            <a:r>
              <a:rPr lang="en-US" sz="2500" dirty="0">
                <a:latin typeface="Franklin Gothic Medium (Body)"/>
                <a:cs typeface="Franklin Gothic Medium (Body)"/>
              </a:rPr>
              <a:t>(Barrett and </a:t>
            </a:r>
            <a:r>
              <a:rPr lang="en-US" sz="2500" dirty="0" err="1">
                <a:latin typeface="Franklin Gothic Medium (Body)"/>
                <a:cs typeface="Franklin Gothic Medium (Body)"/>
              </a:rPr>
              <a:t>Constas</a:t>
            </a:r>
            <a:r>
              <a:rPr lang="en-US" sz="2500" dirty="0">
                <a:latin typeface="Franklin Gothic Medium (Body)"/>
                <a:cs typeface="Franklin Gothic Medium (Body)"/>
              </a:rPr>
              <a:t> </a:t>
            </a:r>
            <a:r>
              <a:rPr lang="en-US" sz="2500" i="1" dirty="0" smtClean="0">
                <a:latin typeface="Franklin Gothic Medium (Body)"/>
                <a:cs typeface="Franklin Gothic Medium (Body)"/>
              </a:rPr>
              <a:t>PNAS</a:t>
            </a:r>
            <a:r>
              <a:rPr lang="en-US" sz="2500" dirty="0" smtClean="0">
                <a:latin typeface="Franklin Gothic Medium (Body)"/>
                <a:cs typeface="Franklin Gothic Medium (Body)"/>
              </a:rPr>
              <a:t> 2014</a:t>
            </a:r>
            <a:r>
              <a:rPr lang="en-US" sz="2500" dirty="0">
                <a:latin typeface="Franklin Gothic Medium (Body)"/>
                <a:cs typeface="Franklin Gothic Medium (Body)"/>
              </a:rPr>
              <a:t>):</a:t>
            </a:r>
            <a:endParaRPr lang="en-US" sz="2500" dirty="0">
              <a:latin typeface="Franklin Gothic Medium (Body)"/>
              <a:cs typeface="Franklin Gothic Medium (Body)"/>
            </a:endParaRPr>
          </a:p>
          <a:p>
            <a:r>
              <a:rPr lang="en-US" sz="2500" i="1" dirty="0" smtClean="0">
                <a:latin typeface="Franklin Gothic Medium (Body)"/>
                <a:cs typeface="Franklin Gothic Medium (Body)"/>
              </a:rPr>
              <a:t>Capacity</a:t>
            </a:r>
            <a:r>
              <a:rPr lang="en-US" sz="2500" dirty="0" smtClean="0">
                <a:latin typeface="Franklin Gothic Medium (Body)"/>
                <a:cs typeface="Franklin Gothic Medium (Body)"/>
              </a:rPr>
              <a:t>: The </a:t>
            </a:r>
            <a:r>
              <a:rPr lang="en-US" sz="2500" dirty="0">
                <a:latin typeface="Franklin Gothic Medium (Body)"/>
                <a:cs typeface="Franklin Gothic Medium (Body)"/>
              </a:rPr>
              <a:t>likelihood over time of a person, household or other aggregate unit being </a:t>
            </a:r>
            <a:r>
              <a:rPr lang="en-US" sz="2500" b="1" u="sng" dirty="0" smtClean="0">
                <a:latin typeface="Franklin Gothic Medium (Body)"/>
                <a:cs typeface="Franklin Gothic Medium (Body)"/>
              </a:rPr>
              <a:t>non-poor</a:t>
            </a:r>
            <a:r>
              <a:rPr lang="en-US" sz="2500" dirty="0" smtClean="0">
                <a:latin typeface="Franklin Gothic Medium (Body)"/>
                <a:cs typeface="Franklin Gothic Medium (Body)"/>
              </a:rPr>
              <a:t> </a:t>
            </a:r>
            <a:r>
              <a:rPr lang="en-US" sz="2500" dirty="0">
                <a:latin typeface="Franklin Gothic Medium (Body)"/>
                <a:cs typeface="Franklin Gothic Medium (Body)"/>
              </a:rPr>
              <a:t>in the face of various stressors and in the wake of myriad </a:t>
            </a:r>
            <a:r>
              <a:rPr lang="en-US" sz="2500" dirty="0" smtClean="0">
                <a:latin typeface="Franklin Gothic Medium (Body)"/>
                <a:cs typeface="Franklin Gothic Medium (Body)"/>
              </a:rPr>
              <a:t>shocks. </a:t>
            </a:r>
          </a:p>
          <a:p>
            <a:r>
              <a:rPr lang="en-US" sz="2500" i="1" dirty="0" smtClean="0">
                <a:latin typeface="Franklin Gothic Medium (Body)"/>
                <a:cs typeface="Franklin Gothic Medium (Body)"/>
              </a:rPr>
              <a:t>State: </a:t>
            </a:r>
            <a:r>
              <a:rPr lang="en-US" sz="2500" dirty="0" smtClean="0">
                <a:latin typeface="Franklin Gothic Medium (Body)"/>
                <a:cs typeface="Franklin Gothic Medium (Body)"/>
              </a:rPr>
              <a:t>If </a:t>
            </a:r>
            <a:r>
              <a:rPr lang="en-US" sz="2500" dirty="0">
                <a:latin typeface="Franklin Gothic Medium (Body)"/>
                <a:cs typeface="Franklin Gothic Medium (Body)"/>
              </a:rPr>
              <a:t>and only if that likelihood is and remains high, then </a:t>
            </a:r>
            <a:r>
              <a:rPr lang="en-US" sz="2500" dirty="0" smtClean="0">
                <a:latin typeface="Franklin Gothic Medium (Body)"/>
                <a:cs typeface="Franklin Gothic Medium (Body)"/>
              </a:rPr>
              <a:t>the </a:t>
            </a:r>
            <a:r>
              <a:rPr lang="en-US" sz="2500" dirty="0">
                <a:latin typeface="Franklin Gothic Medium (Body)"/>
                <a:cs typeface="Franklin Gothic Medium (Body)"/>
              </a:rPr>
              <a:t>unit is </a:t>
            </a:r>
            <a:r>
              <a:rPr lang="en-US" sz="2500" dirty="0" smtClean="0">
                <a:latin typeface="Franklin Gothic Medium (Body)"/>
                <a:cs typeface="Franklin Gothic Medium (Body)"/>
              </a:rPr>
              <a:t>resilient</a:t>
            </a:r>
            <a:r>
              <a:rPr lang="en-US" sz="2500" dirty="0" smtClean="0">
                <a:latin typeface="Franklin Gothic Medium (Body)"/>
                <a:cs typeface="Franklin Gothic Medium (Body)"/>
              </a:rPr>
              <a:t>.</a:t>
            </a:r>
          </a:p>
          <a:p>
            <a:endParaRPr lang="en-US" sz="2500" dirty="0">
              <a:latin typeface="Franklin Gothic Medium (Body)"/>
              <a:cs typeface="Franklin Gothic Medium (Body)"/>
            </a:endParaRPr>
          </a:p>
          <a:p>
            <a:pPr marL="45720" indent="0">
              <a:buNone/>
            </a:pPr>
            <a:r>
              <a:rPr lang="en-US" sz="2500" dirty="0" smtClean="0">
                <a:latin typeface="Franklin Gothic Medium (Body)"/>
                <a:cs typeface="Franklin Gothic Medium (Body)"/>
              </a:rPr>
              <a:t>Potential to adapt this using FS-related indicators</a:t>
            </a:r>
            <a:endParaRPr lang="en-US" sz="2500" dirty="0" smtClean="0">
              <a:latin typeface="Franklin Gothic Medium (Body)"/>
              <a:cs typeface="Franklin Gothic Medium (Body)"/>
            </a:endParaRPr>
          </a:p>
        </p:txBody>
      </p:sp>
      <p:sp>
        <p:nvSpPr>
          <p:cNvPr id="2" name="Title 1"/>
          <p:cNvSpPr>
            <a:spLocks noGrp="1"/>
          </p:cNvSpPr>
          <p:nvPr>
            <p:ph type="title"/>
          </p:nvPr>
        </p:nvSpPr>
        <p:spPr>
          <a:xfrm>
            <a:off x="3851183" y="355847"/>
            <a:ext cx="5100770" cy="1054394"/>
          </a:xfrm>
        </p:spPr>
        <p:txBody>
          <a:bodyPr/>
          <a:lstStyle/>
          <a:p>
            <a:pPr algn="l"/>
            <a:r>
              <a:rPr lang="en-US" cap="none" dirty="0" smtClean="0"/>
              <a:t>Development Resilience</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34512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816260"/>
          </a:xfrm>
        </p:spPr>
        <p:txBody>
          <a:bodyPr>
            <a:normAutofit/>
          </a:bodyPr>
          <a:lstStyle/>
          <a:p>
            <a:pPr marL="45720" indent="0">
              <a:buNone/>
            </a:pPr>
            <a:r>
              <a:rPr lang="en-US" sz="2700" dirty="0" smtClean="0">
                <a:latin typeface="Franklin Gothic Book (Body)"/>
                <a:cs typeface="Franklin Gothic Book (Body)"/>
              </a:rPr>
              <a:t>Describe stochastic </a:t>
            </a:r>
            <a:r>
              <a:rPr lang="en-US" sz="2700" dirty="0">
                <a:latin typeface="Franklin Gothic Book (Body)"/>
                <a:cs typeface="Franklin Gothic Book (Body)"/>
              </a:rPr>
              <a:t>well-being dynamics </a:t>
            </a:r>
            <a:r>
              <a:rPr lang="en-US" sz="2700" dirty="0" smtClean="0">
                <a:latin typeface="Franklin Gothic Book (Body)"/>
                <a:cs typeface="Franklin Gothic Book (Body)"/>
              </a:rPr>
              <a:t>(</a:t>
            </a:r>
            <a:r>
              <a:rPr lang="en-US" sz="2700" dirty="0">
                <a:latin typeface="Franklin Gothic Book (Body)"/>
                <a:cs typeface="Franklin Gothic Book (Body)"/>
              </a:rPr>
              <a:t>in reduced form) with </a:t>
            </a:r>
            <a:r>
              <a:rPr lang="en-US" sz="2700" dirty="0" smtClean="0">
                <a:latin typeface="Franklin Gothic Book (Body)"/>
                <a:cs typeface="Franklin Gothic Book (Body)"/>
              </a:rPr>
              <a:t>moment functions:</a:t>
            </a:r>
            <a:endParaRPr lang="en-US" sz="2700" dirty="0">
              <a:latin typeface="Franklin Gothic Book (Body)"/>
              <a:cs typeface="Franklin Gothic Book (Body)"/>
            </a:endParaRPr>
          </a:p>
          <a:p>
            <a:pPr marL="114300" indent="0" algn="ctr">
              <a:spcAft>
                <a:spcPts val="600"/>
              </a:spcAft>
              <a:buNone/>
            </a:pPr>
            <a:r>
              <a:rPr lang="en-US" sz="2700" i="1" dirty="0" err="1">
                <a:latin typeface="Franklin Gothic Book (Body)"/>
                <a:cs typeface="Franklin Gothic Book (Body)"/>
              </a:rPr>
              <a:t>m</a:t>
            </a:r>
            <a:r>
              <a:rPr lang="en-US" sz="2700" i="1" baseline="30000" dirty="0" err="1">
                <a:latin typeface="Franklin Gothic Book (Body)"/>
                <a:cs typeface="Franklin Gothic Book (Body)"/>
              </a:rPr>
              <a:t>k</a:t>
            </a:r>
            <a:r>
              <a:rPr lang="en-US" sz="2700" i="1" dirty="0">
                <a:latin typeface="Franklin Gothic Book (Body)"/>
                <a:cs typeface="Franklin Gothic Book (Body)"/>
              </a:rPr>
              <a:t>(</a:t>
            </a:r>
            <a:r>
              <a:rPr lang="en-US" sz="2700" i="1" dirty="0" err="1">
                <a:latin typeface="Franklin Gothic Book (Body)"/>
                <a:cs typeface="Franklin Gothic Book (Body)"/>
              </a:rPr>
              <a:t>W</a:t>
            </a:r>
            <a:r>
              <a:rPr lang="en-US" sz="2700" i="1" baseline="-25000" dirty="0" err="1">
                <a:latin typeface="Franklin Gothic Book (Body)"/>
                <a:cs typeface="Franklin Gothic Book (Body)"/>
              </a:rPr>
              <a:t>t+s</a:t>
            </a:r>
            <a:r>
              <a:rPr lang="en-US" sz="2700" i="1" dirty="0">
                <a:latin typeface="Franklin Gothic Book (Body)"/>
                <a:cs typeface="Franklin Gothic Book (Body)"/>
              </a:rPr>
              <a:t> | </a:t>
            </a:r>
            <a:r>
              <a:rPr lang="en-US" sz="2700" i="1" dirty="0" err="1">
                <a:latin typeface="Franklin Gothic Book (Body)"/>
                <a:cs typeface="Franklin Gothic Book (Body)"/>
              </a:rPr>
              <a:t>W</a:t>
            </a:r>
            <a:r>
              <a:rPr lang="en-US" sz="2700" i="1" baseline="-25000" dirty="0" err="1">
                <a:latin typeface="Franklin Gothic Book (Body)"/>
                <a:cs typeface="Franklin Gothic Book (Body)"/>
              </a:rPr>
              <a:t>t</a:t>
            </a:r>
            <a:r>
              <a:rPr lang="en-US" sz="2700" i="1" dirty="0">
                <a:latin typeface="Franklin Gothic Book (Body)"/>
                <a:cs typeface="Franklin Gothic Book (Body)"/>
              </a:rPr>
              <a:t>, </a:t>
            </a:r>
            <a:r>
              <a:rPr lang="en-US" sz="2700" i="1" dirty="0" err="1" smtClean="0">
                <a:latin typeface="Franklin Gothic Book (Body)"/>
                <a:cs typeface="Franklin Gothic Book (Body)"/>
              </a:rPr>
              <a:t>X</a:t>
            </a:r>
            <a:r>
              <a:rPr lang="en-US" sz="2700" i="1" baseline="-25000" dirty="0" err="1" smtClean="0">
                <a:latin typeface="Franklin Gothic Book (Body)"/>
                <a:cs typeface="Franklin Gothic Book (Body)"/>
              </a:rPr>
              <a:t>t</a:t>
            </a:r>
            <a:r>
              <a:rPr lang="en-US" sz="2700" i="1" dirty="0">
                <a:latin typeface="Franklin Gothic Book (Body)"/>
                <a:cs typeface="Franklin Gothic Book (Body)"/>
              </a:rPr>
              <a:t>, </a:t>
            </a:r>
            <a:r>
              <a:rPr lang="en-US" sz="2700" i="1" dirty="0" err="1">
                <a:latin typeface="Franklin Gothic Book (Body)"/>
                <a:cs typeface="Franklin Gothic Book (Body)"/>
              </a:rPr>
              <a:t>ε</a:t>
            </a:r>
            <a:r>
              <a:rPr lang="en-US" sz="2700" i="1" baseline="-25000" dirty="0" err="1">
                <a:latin typeface="Franklin Gothic Book (Body)"/>
                <a:cs typeface="Franklin Gothic Book (Body)"/>
              </a:rPr>
              <a:t>t</a:t>
            </a:r>
            <a:r>
              <a:rPr lang="en-US" sz="2700" i="1" dirty="0">
                <a:latin typeface="Franklin Gothic Book (Body)"/>
                <a:cs typeface="Franklin Gothic Book (Body)"/>
              </a:rPr>
              <a:t>)</a:t>
            </a:r>
            <a:endParaRPr lang="en-US" sz="2700" dirty="0">
              <a:latin typeface="Franklin Gothic Book (Body)"/>
              <a:cs typeface="Franklin Gothic Book (Body)"/>
            </a:endParaRPr>
          </a:p>
          <a:p>
            <a:pPr marL="114300" indent="0">
              <a:buNone/>
            </a:pPr>
            <a:r>
              <a:rPr lang="en-US" sz="2700" dirty="0">
                <a:latin typeface="Franklin Gothic Book (Body)"/>
                <a:cs typeface="Franklin Gothic Book (Body)"/>
              </a:rPr>
              <a:t>  where </a:t>
            </a:r>
            <a:r>
              <a:rPr lang="en-US" sz="2700" i="1" dirty="0" err="1">
                <a:latin typeface="Franklin Gothic Book (Body)"/>
                <a:cs typeface="Franklin Gothic Book (Body)"/>
              </a:rPr>
              <a:t>m</a:t>
            </a:r>
            <a:r>
              <a:rPr lang="en-US" sz="2700" i="1" baseline="30000" dirty="0" err="1">
                <a:latin typeface="Franklin Gothic Book (Body)"/>
                <a:cs typeface="Franklin Gothic Book (Body)"/>
              </a:rPr>
              <a:t>k</a:t>
            </a:r>
            <a:r>
              <a:rPr lang="en-US" sz="2700" dirty="0">
                <a:latin typeface="Franklin Gothic Book (Body)"/>
                <a:cs typeface="Franklin Gothic Book (Body)"/>
              </a:rPr>
              <a:t> represents the </a:t>
            </a:r>
            <a:r>
              <a:rPr lang="en-US" sz="2700" i="1" dirty="0">
                <a:latin typeface="Franklin Gothic Book (Body)"/>
                <a:cs typeface="Franklin Gothic Book (Body)"/>
              </a:rPr>
              <a:t>k</a:t>
            </a:r>
            <a:r>
              <a:rPr lang="en-US" sz="2700" baseline="30000" dirty="0">
                <a:latin typeface="Franklin Gothic Book (Body)"/>
                <a:cs typeface="Franklin Gothic Book (Body)"/>
              </a:rPr>
              <a:t>th</a:t>
            </a:r>
            <a:r>
              <a:rPr lang="en-US" sz="2700" dirty="0">
                <a:latin typeface="Franklin Gothic Book (Body)"/>
                <a:cs typeface="Franklin Gothic Book (Body)"/>
              </a:rPr>
              <a:t> moment (e.g</a:t>
            </a:r>
            <a:r>
              <a:rPr lang="en-US" sz="2700" dirty="0" smtClean="0">
                <a:latin typeface="Franklin Gothic Book (Body)"/>
                <a:cs typeface="Franklin Gothic Book (Body)"/>
              </a:rPr>
              <a:t>., </a:t>
            </a:r>
            <a:endParaRPr lang="en-US" sz="2700" dirty="0" smtClean="0">
              <a:latin typeface="Franklin Gothic Book (Body)"/>
              <a:cs typeface="Franklin Gothic Book (Body)"/>
            </a:endParaRPr>
          </a:p>
          <a:p>
            <a:pPr marL="114300" indent="0">
              <a:buNone/>
            </a:pPr>
            <a:r>
              <a:rPr lang="en-US" sz="2700" dirty="0">
                <a:latin typeface="Franklin Gothic Book (Body)"/>
                <a:cs typeface="Franklin Gothic Book (Body)"/>
              </a:rPr>
              <a:t>	</a:t>
            </a:r>
            <a:r>
              <a:rPr lang="en-US" sz="2700" dirty="0" smtClean="0">
                <a:latin typeface="Franklin Gothic Book (Body)"/>
                <a:cs typeface="Franklin Gothic Book (Body)"/>
              </a:rPr>
              <a:t>mean (</a:t>
            </a:r>
            <a:r>
              <a:rPr lang="en-US" sz="2700" i="1" dirty="0">
                <a:latin typeface="Franklin Gothic Book (Body)"/>
                <a:cs typeface="Franklin Gothic Book (Body)"/>
              </a:rPr>
              <a:t>k</a:t>
            </a:r>
            <a:r>
              <a:rPr lang="en-US" sz="2700" dirty="0">
                <a:latin typeface="Franklin Gothic Book (Body)"/>
                <a:cs typeface="Franklin Gothic Book (Body)"/>
              </a:rPr>
              <a:t>=1)</a:t>
            </a:r>
            <a:r>
              <a:rPr lang="en-US" sz="2700" dirty="0" smtClean="0">
                <a:latin typeface="Franklin Gothic Book (Body)"/>
                <a:cs typeface="Franklin Gothic Book (Body)"/>
              </a:rPr>
              <a:t>, variance </a:t>
            </a:r>
            <a:r>
              <a:rPr lang="en-US" sz="2700" dirty="0">
                <a:latin typeface="Franklin Gothic Book (Body)"/>
                <a:cs typeface="Franklin Gothic Book (Body)"/>
              </a:rPr>
              <a:t>(</a:t>
            </a:r>
            <a:r>
              <a:rPr lang="en-US" sz="2700" i="1" dirty="0">
                <a:latin typeface="Franklin Gothic Book (Body)"/>
                <a:cs typeface="Franklin Gothic Book (Body)"/>
              </a:rPr>
              <a:t>k</a:t>
            </a:r>
            <a:r>
              <a:rPr lang="en-US" sz="2700" dirty="0">
                <a:latin typeface="Franklin Gothic Book (Body)"/>
                <a:cs typeface="Franklin Gothic Book (Body)"/>
              </a:rPr>
              <a:t>=2))</a:t>
            </a:r>
          </a:p>
          <a:p>
            <a:pPr marL="114300" indent="0">
              <a:buNone/>
            </a:pPr>
            <a:r>
              <a:rPr lang="en-US" sz="2700" i="1" dirty="0">
                <a:latin typeface="Franklin Gothic Book (Body)"/>
                <a:cs typeface="Franklin Gothic Book (Body)"/>
              </a:rPr>
              <a:t>  </a:t>
            </a:r>
            <a:r>
              <a:rPr lang="en-US" sz="2700" i="1" dirty="0" err="1">
                <a:latin typeface="Franklin Gothic Book (Body)"/>
                <a:cs typeface="Franklin Gothic Book (Body)"/>
              </a:rPr>
              <a:t>W</a:t>
            </a:r>
            <a:r>
              <a:rPr lang="en-US" sz="2700" i="1" baseline="-25000" dirty="0" err="1">
                <a:latin typeface="Franklin Gothic Book (Body)"/>
                <a:cs typeface="Franklin Gothic Book (Body)"/>
              </a:rPr>
              <a:t>t</a:t>
            </a:r>
            <a:r>
              <a:rPr lang="en-US" sz="2700" dirty="0">
                <a:latin typeface="Franklin Gothic Book (Body)"/>
                <a:cs typeface="Franklin Gothic Book (Body)"/>
              </a:rPr>
              <a:t> is well-being at time </a:t>
            </a:r>
            <a:r>
              <a:rPr lang="en-US" sz="2700" dirty="0" smtClean="0">
                <a:latin typeface="Franklin Gothic Book (Body)"/>
                <a:cs typeface="Franklin Gothic Book (Body)"/>
              </a:rPr>
              <a:t>t</a:t>
            </a:r>
          </a:p>
          <a:p>
            <a:pPr marL="114300" indent="0">
              <a:buNone/>
            </a:pPr>
            <a:r>
              <a:rPr lang="en-US" sz="2700" i="1" dirty="0" smtClean="0">
                <a:latin typeface="Franklin Gothic Book (Body)"/>
                <a:cs typeface="Franklin Gothic Book (Body)"/>
              </a:rPr>
              <a:t>  </a:t>
            </a:r>
            <a:r>
              <a:rPr lang="en-US" sz="2700" i="1" dirty="0" err="1" smtClean="0">
                <a:latin typeface="Franklin Gothic Book (Body)"/>
                <a:cs typeface="Franklin Gothic Book (Body)"/>
              </a:rPr>
              <a:t>X</a:t>
            </a:r>
            <a:r>
              <a:rPr lang="en-US" sz="2700" i="1" baseline="-25000" dirty="0" err="1" smtClean="0">
                <a:latin typeface="Franklin Gothic Book (Body)"/>
                <a:cs typeface="Franklin Gothic Book (Body)"/>
              </a:rPr>
              <a:t>t</a:t>
            </a:r>
            <a:r>
              <a:rPr lang="en-US" sz="2700" dirty="0" smtClean="0">
                <a:latin typeface="Franklin Gothic Book (Body)"/>
                <a:cs typeface="Franklin Gothic Book (Body)"/>
              </a:rPr>
              <a:t> is vector of conditioning variables at </a:t>
            </a:r>
            <a:r>
              <a:rPr lang="en-US" sz="2700" dirty="0">
                <a:latin typeface="Franklin Gothic Book (Body)"/>
                <a:cs typeface="Franklin Gothic Book (Body)"/>
              </a:rPr>
              <a:t>time t</a:t>
            </a:r>
          </a:p>
          <a:p>
            <a:pPr marL="114300" indent="0">
              <a:buNone/>
            </a:pPr>
            <a:r>
              <a:rPr lang="en-US" sz="2700" i="1" dirty="0" smtClean="0">
                <a:latin typeface="Franklin Gothic Book (Body)"/>
                <a:cs typeface="Franklin Gothic Book (Body)"/>
              </a:rPr>
              <a:t>  </a:t>
            </a:r>
            <a:r>
              <a:rPr lang="en-US" sz="2700" i="1" dirty="0" err="1" smtClean="0">
                <a:latin typeface="Franklin Gothic Book (Body)"/>
                <a:cs typeface="Franklin Gothic Book (Body)"/>
              </a:rPr>
              <a:t>ε</a:t>
            </a:r>
            <a:r>
              <a:rPr lang="en-US" sz="2700" i="1" baseline="-25000" dirty="0" err="1" smtClean="0">
                <a:latin typeface="Franklin Gothic Book (Body)"/>
                <a:cs typeface="Franklin Gothic Book (Body)"/>
              </a:rPr>
              <a:t>t</a:t>
            </a:r>
            <a:r>
              <a:rPr lang="en-US" sz="2700" i="1" baseline="-25000" dirty="0" smtClean="0">
                <a:latin typeface="Franklin Gothic Book (Body)"/>
                <a:cs typeface="Franklin Gothic Book (Body)"/>
              </a:rPr>
              <a:t> </a:t>
            </a:r>
            <a:r>
              <a:rPr lang="en-US" sz="2700" dirty="0" smtClean="0">
                <a:latin typeface="Franklin Gothic Book (Body)"/>
                <a:cs typeface="Franklin Gothic Book (Body)"/>
              </a:rPr>
              <a:t> </a:t>
            </a:r>
            <a:r>
              <a:rPr lang="en-US" sz="2700" dirty="0">
                <a:latin typeface="Franklin Gothic Book (Body)"/>
                <a:cs typeface="Franklin Gothic Book (Body)"/>
              </a:rPr>
              <a:t>is an exogenous disturbance (scalar or </a:t>
            </a:r>
            <a:endParaRPr lang="en-US" sz="2700" dirty="0" smtClean="0">
              <a:latin typeface="Franklin Gothic Book (Body)"/>
              <a:cs typeface="Franklin Gothic Book (Body)"/>
            </a:endParaRPr>
          </a:p>
          <a:p>
            <a:pPr marL="114300" indent="0">
              <a:buNone/>
            </a:pPr>
            <a:r>
              <a:rPr lang="en-US" sz="2700" dirty="0">
                <a:latin typeface="Franklin Gothic Book (Body)"/>
                <a:cs typeface="Franklin Gothic Book (Body)"/>
              </a:rPr>
              <a:t>	</a:t>
            </a:r>
            <a:r>
              <a:rPr lang="en-US" sz="2700" dirty="0" smtClean="0">
                <a:latin typeface="Franklin Gothic Book (Body)"/>
                <a:cs typeface="Franklin Gothic Book (Body)"/>
              </a:rPr>
              <a:t>vector</a:t>
            </a:r>
            <a:r>
              <a:rPr lang="en-US" sz="2700" dirty="0">
                <a:latin typeface="Franklin Gothic Book (Body)"/>
                <a:cs typeface="Franklin Gothic Book (Body)"/>
              </a:rPr>
              <a:t>) at </a:t>
            </a:r>
            <a:r>
              <a:rPr lang="en-US" sz="2700" dirty="0" smtClean="0">
                <a:latin typeface="Franklin Gothic Book (Body)"/>
                <a:cs typeface="Franklin Gothic Book (Body)"/>
              </a:rPr>
              <a:t>time t</a:t>
            </a:r>
            <a:endParaRPr lang="en-US" sz="2700" dirty="0" smtClean="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
        <p:nvSpPr>
          <p:cNvPr id="6" name="Title 1"/>
          <p:cNvSpPr txBox="1">
            <a:spLocks/>
          </p:cNvSpPr>
          <p:nvPr/>
        </p:nvSpPr>
        <p:spPr>
          <a:xfrm>
            <a:off x="3851183" y="355847"/>
            <a:ext cx="5100770" cy="10543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l"/>
            <a:r>
              <a:rPr lang="en-US" cap="none" smtClean="0"/>
              <a:t>Development Resilience</a:t>
            </a:r>
            <a:endParaRPr lang="en-US" cap="none" dirty="0"/>
          </a:p>
        </p:txBody>
      </p:sp>
    </p:spTree>
    <p:extLst>
      <p:ext uri="{BB962C8B-B14F-4D97-AF65-F5344CB8AC3E}">
        <p14:creationId xmlns:p14="http://schemas.microsoft.com/office/powerpoint/2010/main" val="1254205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5138930"/>
          </a:xfrm>
        </p:spPr>
        <p:txBody>
          <a:bodyPr>
            <a:normAutofit fontScale="77500" lnSpcReduction="20000"/>
          </a:bodyPr>
          <a:lstStyle/>
          <a:p>
            <a:pPr marL="114300" indent="0">
              <a:buFont typeface="Arial" pitchFamily="34" charset="0"/>
              <a:buNone/>
            </a:pPr>
            <a:r>
              <a:rPr lang="en-US" sz="2700" dirty="0" smtClean="0">
                <a:latin typeface="Calibri"/>
                <a:cs typeface="Calibri"/>
              </a:rPr>
              <a:t>Nonlinear </a:t>
            </a:r>
            <a:r>
              <a:rPr lang="en-US" sz="2700" dirty="0">
                <a:latin typeface="Calibri"/>
                <a:cs typeface="Calibri"/>
              </a:rPr>
              <a:t>expected well-being dynamics with multiple stable states (</a:t>
            </a:r>
            <a:r>
              <a:rPr lang="en-US" sz="2700" i="1" dirty="0">
                <a:latin typeface="Calibri"/>
                <a:cs typeface="Calibri"/>
              </a:rPr>
              <a:t>m</a:t>
            </a:r>
            <a:r>
              <a:rPr lang="en-US" sz="2700" i="1" baseline="30000" dirty="0">
                <a:latin typeface="Calibri"/>
                <a:cs typeface="Calibri"/>
              </a:rPr>
              <a:t>1</a:t>
            </a:r>
            <a:r>
              <a:rPr lang="en-US" sz="2700" i="1" dirty="0">
                <a:latin typeface="Calibri"/>
                <a:cs typeface="Calibri"/>
              </a:rPr>
              <a:t>(</a:t>
            </a:r>
            <a:r>
              <a:rPr lang="en-US" sz="2700" i="1" dirty="0" err="1">
                <a:latin typeface="Calibri"/>
                <a:cs typeface="Calibri"/>
              </a:rPr>
              <a:t>W</a:t>
            </a:r>
            <a:r>
              <a:rPr lang="en-US" sz="2700" i="1" baseline="-25000" dirty="0" err="1">
                <a:latin typeface="Calibri"/>
                <a:cs typeface="Calibri"/>
              </a:rPr>
              <a:t>t+s</a:t>
            </a:r>
            <a:r>
              <a:rPr lang="en-US" sz="2700" i="1" dirty="0">
                <a:latin typeface="Calibri"/>
                <a:cs typeface="Calibri"/>
              </a:rPr>
              <a:t> | </a:t>
            </a:r>
            <a:r>
              <a:rPr lang="en-US" sz="2700" i="1" dirty="0" err="1">
                <a:latin typeface="Calibri"/>
                <a:cs typeface="Calibri"/>
              </a:rPr>
              <a:t>W</a:t>
            </a:r>
            <a:r>
              <a:rPr lang="en-US" sz="2700" i="1" baseline="-25000" dirty="0" err="1">
                <a:latin typeface="Calibri"/>
                <a:cs typeface="Calibri"/>
              </a:rPr>
              <a:t>t</a:t>
            </a:r>
            <a:r>
              <a:rPr lang="en-US" sz="2700" i="1" dirty="0">
                <a:latin typeface="Calibri"/>
                <a:cs typeface="Calibri"/>
              </a:rPr>
              <a:t>, </a:t>
            </a:r>
            <a:r>
              <a:rPr lang="en-US" sz="2700" i="1" dirty="0" err="1" smtClean="0">
                <a:latin typeface="Calibri"/>
                <a:cs typeface="Calibri"/>
              </a:rPr>
              <a:t>X</a:t>
            </a:r>
            <a:r>
              <a:rPr lang="en-US" sz="2700" i="1" baseline="-25000" dirty="0" err="1" smtClean="0">
                <a:latin typeface="Calibri"/>
                <a:cs typeface="Calibri"/>
              </a:rPr>
              <a:t>t</a:t>
            </a:r>
            <a:r>
              <a:rPr lang="en-US" sz="2700" i="1" dirty="0">
                <a:latin typeface="Calibri"/>
                <a:cs typeface="Calibri"/>
              </a:rPr>
              <a:t>, </a:t>
            </a:r>
            <a:r>
              <a:rPr lang="en-US" sz="2700" i="1" dirty="0" err="1">
                <a:latin typeface="Calibri"/>
                <a:cs typeface="Calibri"/>
              </a:rPr>
              <a:t>ε</a:t>
            </a:r>
            <a:r>
              <a:rPr lang="en-US" sz="2700" i="1" baseline="-25000" dirty="0" err="1" smtClean="0">
                <a:latin typeface="Calibri"/>
                <a:cs typeface="Calibri"/>
              </a:rPr>
              <a:t>t</a:t>
            </a:r>
            <a:r>
              <a:rPr lang="en-US" sz="2700" i="1" dirty="0">
                <a:latin typeface="Calibri"/>
                <a:cs typeface="Calibri"/>
              </a:rPr>
              <a:t>) ):</a:t>
            </a:r>
          </a:p>
          <a:p>
            <a:endParaRPr lang="en-US" sz="2600" i="1" dirty="0">
              <a:latin typeface="Calibri"/>
              <a:cs typeface="Calibri"/>
            </a:endParaRPr>
          </a:p>
          <a:p>
            <a:endParaRPr lang="en-US" sz="2600" i="1" dirty="0">
              <a:latin typeface="Calibri"/>
              <a:cs typeface="Calibri"/>
            </a:endParaRPr>
          </a:p>
          <a:p>
            <a:endParaRPr lang="en-US" sz="2600" i="1" dirty="0">
              <a:latin typeface="Calibri"/>
              <a:cs typeface="Calibri"/>
            </a:endParaRPr>
          </a:p>
          <a:p>
            <a:endParaRPr lang="en-US" sz="2600" i="1" dirty="0">
              <a:latin typeface="Calibri"/>
              <a:cs typeface="Calibri"/>
            </a:endParaRPr>
          </a:p>
          <a:p>
            <a:endParaRPr lang="en-US" sz="2600" i="1" dirty="0">
              <a:latin typeface="Calibri"/>
              <a:cs typeface="Calibri"/>
            </a:endParaRPr>
          </a:p>
          <a:p>
            <a:pPr marL="114300" indent="0">
              <a:buFont typeface="Arial" pitchFamily="34" charset="0"/>
              <a:buNone/>
            </a:pPr>
            <a:endParaRPr lang="en-US" sz="2600" i="1" dirty="0" smtClean="0">
              <a:latin typeface="Calibri"/>
              <a:cs typeface="Calibri"/>
            </a:endParaRPr>
          </a:p>
          <a:p>
            <a:pPr marL="114300" indent="0">
              <a:buFont typeface="Arial" pitchFamily="34" charset="0"/>
              <a:buNone/>
            </a:pPr>
            <a:endParaRPr lang="en-US" sz="2600" i="1" dirty="0">
              <a:latin typeface="Calibri"/>
              <a:cs typeface="Calibri"/>
            </a:endParaRPr>
          </a:p>
          <a:p>
            <a:endParaRPr lang="en-US" sz="2600" dirty="0">
              <a:latin typeface="Calibri"/>
              <a:cs typeface="Calibri"/>
            </a:endParaRPr>
          </a:p>
          <a:p>
            <a:endParaRPr lang="en-US" sz="2600" dirty="0">
              <a:latin typeface="Calibri"/>
              <a:cs typeface="Calibri"/>
            </a:endParaRPr>
          </a:p>
          <a:p>
            <a:endParaRPr lang="en-US" sz="2700" dirty="0" smtClean="0">
              <a:latin typeface="Calibri"/>
              <a:cs typeface="Calibri"/>
            </a:endParaRPr>
          </a:p>
          <a:p>
            <a:endParaRPr lang="en-US" sz="2700" dirty="0" smtClean="0">
              <a:latin typeface="Calibri"/>
              <a:cs typeface="Calibri"/>
            </a:endParaRPr>
          </a:p>
          <a:p>
            <a:r>
              <a:rPr lang="en-US" sz="2700" dirty="0" smtClean="0">
                <a:latin typeface="Calibri"/>
                <a:cs typeface="Calibri"/>
              </a:rPr>
              <a:t>Clear </a:t>
            </a:r>
            <a:r>
              <a:rPr lang="en-US" sz="2700" dirty="0">
                <a:latin typeface="Calibri"/>
                <a:cs typeface="Calibri"/>
              </a:rPr>
              <a:t>hierarchy between </a:t>
            </a:r>
            <a:r>
              <a:rPr lang="en-US" sz="2700" dirty="0" smtClean="0">
                <a:latin typeface="Calibri"/>
                <a:cs typeface="Calibri"/>
              </a:rPr>
              <a:t>basins of attraction (NPZ&gt;&gt;CPZ&gt;&gt;HEZ)</a:t>
            </a:r>
            <a:endParaRPr lang="en-US" sz="2700" dirty="0">
              <a:latin typeface="Calibri"/>
              <a:cs typeface="Calibri"/>
            </a:endParaRPr>
          </a:p>
          <a:p>
            <a:r>
              <a:rPr lang="en-US" sz="2700" dirty="0" smtClean="0">
                <a:latin typeface="Calibri"/>
                <a:cs typeface="Calibri"/>
              </a:rPr>
              <a:t>The </a:t>
            </a:r>
            <a:r>
              <a:rPr lang="en-US" sz="2700" dirty="0" smtClean="0">
                <a:latin typeface="Calibri"/>
                <a:cs typeface="Calibri"/>
              </a:rPr>
              <a:t>path dynamics </a:t>
            </a:r>
            <a:r>
              <a:rPr lang="en-US" sz="2700" dirty="0" smtClean="0">
                <a:latin typeface="Calibri"/>
                <a:cs typeface="Calibri"/>
              </a:rPr>
              <a:t>(nature </a:t>
            </a:r>
            <a:r>
              <a:rPr lang="en-US" sz="2700" dirty="0">
                <a:latin typeface="Calibri"/>
                <a:cs typeface="Calibri"/>
              </a:rPr>
              <a:t>of equilibria) </a:t>
            </a:r>
            <a:r>
              <a:rPr lang="en-US" sz="2700" dirty="0" smtClean="0">
                <a:latin typeface="Calibri"/>
                <a:cs typeface="Calibri"/>
              </a:rPr>
              <a:t>reflect institutional setting and individual/collective </a:t>
            </a:r>
            <a:r>
              <a:rPr lang="en-US" sz="2700" dirty="0" smtClean="0">
                <a:latin typeface="Calibri"/>
                <a:cs typeface="Calibri"/>
              </a:rPr>
              <a:t>behaviors </a:t>
            </a:r>
            <a:r>
              <a:rPr lang="en-US" sz="2700" dirty="0">
                <a:latin typeface="Calibri"/>
                <a:cs typeface="Calibri"/>
              </a:rPr>
              <a:t>within the </a:t>
            </a:r>
            <a:r>
              <a:rPr lang="en-US" sz="2700" dirty="0" smtClean="0">
                <a:latin typeface="Calibri"/>
                <a:cs typeface="Calibri"/>
              </a:rPr>
              <a:t>system</a:t>
            </a:r>
            <a:endParaRPr lang="en-US" sz="2700" dirty="0">
              <a:latin typeface="Calibri"/>
              <a:cs typeface="Calibri"/>
            </a:endParaRPr>
          </a:p>
        </p:txBody>
      </p:sp>
      <p:pic>
        <p:nvPicPr>
          <p:cNvPr id="5" name="Picture 4"/>
          <p:cNvPicPr>
            <a:picLocks noChangeAspect="1"/>
          </p:cNvPicPr>
          <p:nvPr/>
        </p:nvPicPr>
        <p:blipFill>
          <a:blip r:embed="rId3"/>
          <a:stretch>
            <a:fillRect/>
          </a:stretch>
        </p:blipFill>
        <p:spPr>
          <a:xfrm>
            <a:off x="201802" y="207771"/>
            <a:ext cx="2235915" cy="1243336"/>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6253" y="2163274"/>
            <a:ext cx="5730084" cy="347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flipH="1">
            <a:off x="7599260" y="2835538"/>
            <a:ext cx="298808" cy="31745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flipH="1">
            <a:off x="5413889" y="4441899"/>
            <a:ext cx="298808" cy="31745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6274872" y="4143782"/>
            <a:ext cx="184078" cy="2981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028290" y="5105982"/>
            <a:ext cx="184078" cy="2981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flipH="1">
            <a:off x="4386500" y="5119367"/>
            <a:ext cx="298808" cy="31745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3851183" y="355847"/>
            <a:ext cx="5100770" cy="1054394"/>
          </a:xfrm>
        </p:spPr>
        <p:txBody>
          <a:bodyPr/>
          <a:lstStyle/>
          <a:p>
            <a:pPr algn="l"/>
            <a:r>
              <a:rPr lang="en-US" cap="none" dirty="0" smtClean="0"/>
              <a:t>Development Resilience</a:t>
            </a:r>
            <a:endParaRPr lang="en-US" cap="none" dirty="0"/>
          </a:p>
        </p:txBody>
      </p:sp>
    </p:spTree>
    <p:extLst>
      <p:ext uri="{BB962C8B-B14F-4D97-AF65-F5344CB8AC3E}">
        <p14:creationId xmlns:p14="http://schemas.microsoft.com/office/powerpoint/2010/main" val="3427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5138930"/>
          </a:xfrm>
        </p:spPr>
        <p:txBody>
          <a:bodyPr>
            <a:normAutofit fontScale="77500" lnSpcReduction="20000"/>
          </a:bodyPr>
          <a:lstStyle/>
          <a:p>
            <a:pPr marL="114300" indent="0">
              <a:buNone/>
            </a:pPr>
            <a:r>
              <a:rPr lang="en-US" sz="2700" dirty="0">
                <a:latin typeface="Franklin Gothic Book"/>
                <a:cs typeface="Franklin Gothic Book"/>
              </a:rPr>
              <a:t>Explicitly incorporate risk by integrating broader set of moment functions; </a:t>
            </a:r>
            <a:r>
              <a:rPr lang="en-US" sz="2700" dirty="0" smtClean="0">
                <a:latin typeface="Franklin Gothic Book"/>
                <a:cs typeface="Franklin Gothic Book"/>
              </a:rPr>
              <a:t>expand </a:t>
            </a:r>
            <a:r>
              <a:rPr lang="en-US" sz="2700" dirty="0">
                <a:latin typeface="Franklin Gothic Book"/>
                <a:cs typeface="Franklin Gothic Book"/>
              </a:rPr>
              <a:t>from </a:t>
            </a:r>
            <a:r>
              <a:rPr lang="en-US" sz="2700" i="1" dirty="0" smtClean="0">
                <a:latin typeface="Franklin Gothic Book"/>
                <a:cs typeface="Franklin Gothic Book"/>
              </a:rPr>
              <a:t>conditional mean </a:t>
            </a:r>
            <a:r>
              <a:rPr lang="en-US" sz="2700" dirty="0">
                <a:latin typeface="Franklin Gothic Book"/>
                <a:cs typeface="Franklin Gothic Book"/>
              </a:rPr>
              <a:t>to </a:t>
            </a:r>
            <a:r>
              <a:rPr lang="en-US" sz="2700" i="1" dirty="0">
                <a:latin typeface="Franklin Gothic Book"/>
                <a:cs typeface="Franklin Gothic Book"/>
              </a:rPr>
              <a:t>conditional transition distribution</a:t>
            </a:r>
            <a:r>
              <a:rPr lang="en-US" sz="2700" dirty="0">
                <a:latin typeface="Franklin Gothic Book"/>
                <a:cs typeface="Franklin Gothic Book"/>
              </a:rPr>
              <a:t> of </a:t>
            </a:r>
            <a:r>
              <a:rPr lang="en-US" sz="2700" dirty="0" smtClean="0">
                <a:latin typeface="Franklin Gothic Book"/>
                <a:cs typeface="Franklin Gothic Book"/>
              </a:rPr>
              <a:t>outcomes:</a:t>
            </a:r>
            <a:endParaRPr lang="en-US" sz="2700" i="1" dirty="0">
              <a:latin typeface="Franklin Gothic Book"/>
              <a:cs typeface="Franklin Gothic Book"/>
            </a:endParaRPr>
          </a:p>
          <a:p>
            <a:endParaRPr lang="en-US" sz="2600" i="1" dirty="0">
              <a:latin typeface="Calibri"/>
              <a:cs typeface="Calibri"/>
            </a:endParaRPr>
          </a:p>
          <a:p>
            <a:endParaRPr lang="en-US" sz="2600" i="1" dirty="0">
              <a:latin typeface="Calibri"/>
              <a:cs typeface="Calibri"/>
            </a:endParaRPr>
          </a:p>
          <a:p>
            <a:endParaRPr lang="en-US" sz="2700" i="1" dirty="0">
              <a:latin typeface="Calibri"/>
              <a:cs typeface="Calibri"/>
            </a:endParaRPr>
          </a:p>
          <a:p>
            <a:endParaRPr lang="en-US" sz="2700" i="1" dirty="0" smtClean="0">
              <a:latin typeface="Calibri"/>
              <a:cs typeface="Calibri"/>
            </a:endParaRPr>
          </a:p>
          <a:p>
            <a:endParaRPr lang="en-US" sz="2700" i="1" dirty="0">
              <a:latin typeface="Calibri"/>
              <a:cs typeface="Calibri"/>
            </a:endParaRPr>
          </a:p>
          <a:p>
            <a:endParaRPr lang="en-US" sz="2700" i="1" dirty="0">
              <a:latin typeface="Calibri"/>
              <a:cs typeface="Calibri"/>
            </a:endParaRPr>
          </a:p>
          <a:p>
            <a:pPr marL="114300" indent="0">
              <a:buFont typeface="Arial" pitchFamily="34" charset="0"/>
              <a:buNone/>
            </a:pPr>
            <a:endParaRPr lang="en-US" sz="2700" i="1" dirty="0" smtClean="0">
              <a:latin typeface="Calibri"/>
              <a:cs typeface="Calibri"/>
            </a:endParaRPr>
          </a:p>
          <a:p>
            <a:pPr marL="114300" indent="0">
              <a:buFont typeface="Arial" pitchFamily="34" charset="0"/>
              <a:buNone/>
            </a:pPr>
            <a:endParaRPr lang="en-US" sz="2700" i="1" dirty="0">
              <a:latin typeface="Calibri"/>
              <a:cs typeface="Calibri"/>
            </a:endParaRPr>
          </a:p>
          <a:p>
            <a:endParaRPr lang="en-US" sz="2700" dirty="0">
              <a:latin typeface="Calibri"/>
              <a:cs typeface="Calibri"/>
            </a:endParaRPr>
          </a:p>
          <a:p>
            <a:endParaRPr lang="en-US" sz="2600" dirty="0">
              <a:latin typeface="Calibri"/>
              <a:cs typeface="Calibri"/>
            </a:endParaRPr>
          </a:p>
          <a:p>
            <a:endParaRPr lang="en-US" sz="2700" dirty="0" smtClean="0">
              <a:latin typeface="Calibri"/>
              <a:cs typeface="Calibri"/>
            </a:endParaRPr>
          </a:p>
          <a:p>
            <a:r>
              <a:rPr lang="en-US" sz="2400" dirty="0">
                <a:cs typeface="Calibri"/>
              </a:rPr>
              <a:t>Transitory shocks (+ or -) can have persistent </a:t>
            </a:r>
            <a:r>
              <a:rPr lang="en-US" sz="2400" dirty="0" smtClean="0">
                <a:cs typeface="Calibri"/>
              </a:rPr>
              <a:t>effects (…</a:t>
            </a:r>
            <a:r>
              <a:rPr lang="en-US" sz="2400" dirty="0">
                <a:cs typeface="Calibri"/>
              </a:rPr>
              <a:t>and so can </a:t>
            </a:r>
            <a:r>
              <a:rPr lang="en-US" sz="2400" dirty="0" smtClean="0">
                <a:cs typeface="Calibri"/>
              </a:rPr>
              <a:t>interventions)</a:t>
            </a:r>
            <a:endParaRPr lang="en-US" sz="2400" dirty="0">
              <a:cs typeface="Calibri"/>
            </a:endParaRPr>
          </a:p>
        </p:txBody>
      </p:sp>
      <p:pic>
        <p:nvPicPr>
          <p:cNvPr id="5" name="Picture 4"/>
          <p:cNvPicPr>
            <a:picLocks noChangeAspect="1"/>
          </p:cNvPicPr>
          <p:nvPr/>
        </p:nvPicPr>
        <p:blipFill>
          <a:blip r:embed="rId3"/>
          <a:stretch>
            <a:fillRect/>
          </a:stretch>
        </p:blipFill>
        <p:spPr>
          <a:xfrm>
            <a:off x="201802" y="207771"/>
            <a:ext cx="2235915" cy="1243336"/>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9917" y="2277650"/>
            <a:ext cx="5814467" cy="393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851183" y="355847"/>
            <a:ext cx="5100770" cy="1054394"/>
          </a:xfrm>
        </p:spPr>
        <p:txBody>
          <a:bodyPr/>
          <a:lstStyle/>
          <a:p>
            <a:pPr algn="l"/>
            <a:r>
              <a:rPr lang="en-US" cap="none" dirty="0" smtClean="0"/>
              <a:t>Development Resilience</a:t>
            </a:r>
            <a:endParaRPr lang="en-US" cap="none" dirty="0"/>
          </a:p>
        </p:txBody>
      </p:sp>
    </p:spTree>
    <p:extLst>
      <p:ext uri="{BB962C8B-B14F-4D97-AF65-F5344CB8AC3E}">
        <p14:creationId xmlns:p14="http://schemas.microsoft.com/office/powerpoint/2010/main" val="35391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570954" cy="4407408"/>
          </a:xfrm>
        </p:spPr>
        <p:txBody>
          <a:bodyPr>
            <a:normAutofit/>
          </a:bodyPr>
          <a:lstStyle/>
          <a:p>
            <a:pPr marL="45720" indent="0">
              <a:buNone/>
            </a:pPr>
            <a:r>
              <a:rPr lang="en-US" sz="2400" dirty="0" smtClean="0">
                <a:latin typeface="Franklin Gothic Book (Body)"/>
                <a:cs typeface="Franklin Gothic Book (Body)"/>
              </a:rPr>
              <a:t>Key Elements:</a:t>
            </a:r>
          </a:p>
          <a:p>
            <a:r>
              <a:rPr lang="en-US" sz="2400" dirty="0" smtClean="0">
                <a:latin typeface="Franklin Gothic Book (Body)"/>
                <a:cs typeface="Franklin Gothic Book (Body)"/>
              </a:rPr>
              <a:t>Focus </a:t>
            </a:r>
            <a:r>
              <a:rPr lang="en-US" sz="2400" dirty="0">
                <a:latin typeface="Franklin Gothic Book (Body)"/>
                <a:cs typeface="Franklin Gothic Book (Body)"/>
              </a:rPr>
              <a:t>on the time </a:t>
            </a:r>
            <a:r>
              <a:rPr lang="en-US" sz="2400" dirty="0" smtClean="0">
                <a:latin typeface="Franklin Gothic Book (Body)"/>
                <a:cs typeface="Franklin Gothic Book (Body)"/>
              </a:rPr>
              <a:t>path </a:t>
            </a:r>
            <a:r>
              <a:rPr lang="en-US" sz="2400" dirty="0">
                <a:latin typeface="Franklin Gothic Book (Body)"/>
                <a:cs typeface="Franklin Gothic Book (Body)"/>
              </a:rPr>
              <a:t>of individual standards of living (</a:t>
            </a:r>
            <a:r>
              <a:rPr lang="en-US" sz="2400" dirty="0" err="1">
                <a:latin typeface="Franklin Gothic Book (Body)"/>
                <a:cs typeface="Franklin Gothic Book (Body)"/>
              </a:rPr>
              <a:t>aggregable</a:t>
            </a:r>
            <a:r>
              <a:rPr lang="en-US" sz="2400" dirty="0">
                <a:latin typeface="Franklin Gothic Book (Body)"/>
                <a:cs typeface="Franklin Gothic Book (Body)"/>
              </a:rPr>
              <a:t> to larger groups</a:t>
            </a:r>
            <a:r>
              <a:rPr lang="en-US" sz="2400" dirty="0" smtClean="0">
                <a:latin typeface="Franklin Gothic Book (Body)"/>
                <a:cs typeface="Franklin Gothic Book (Body)"/>
              </a:rPr>
              <a:t>)</a:t>
            </a:r>
          </a:p>
          <a:p>
            <a:r>
              <a:rPr lang="en-US" sz="2400" dirty="0" smtClean="0">
                <a:latin typeface="Franklin Gothic Book (Body)"/>
                <a:cs typeface="Franklin Gothic Book (Body)"/>
              </a:rPr>
              <a:t>Allows </a:t>
            </a:r>
            <a:r>
              <a:rPr lang="en-US" sz="2400" dirty="0">
                <a:latin typeface="Franklin Gothic Book (Body)"/>
                <a:cs typeface="Franklin Gothic Book (Body)"/>
              </a:rPr>
              <a:t>for (but does not require) multiple </a:t>
            </a:r>
            <a:r>
              <a:rPr lang="en-US" sz="2400" dirty="0" err="1" smtClean="0">
                <a:latin typeface="Franklin Gothic Book (Body)"/>
                <a:cs typeface="Franklin Gothic Book (Body)"/>
              </a:rPr>
              <a:t>equilibria</a:t>
            </a:r>
            <a:endParaRPr lang="en-US" sz="2400" dirty="0" smtClean="0">
              <a:latin typeface="Franklin Gothic Book (Body)"/>
              <a:cs typeface="Franklin Gothic Book (Body)"/>
            </a:endParaRPr>
          </a:p>
          <a:p>
            <a:r>
              <a:rPr lang="en-US" sz="2400" dirty="0" smtClean="0">
                <a:latin typeface="Franklin Gothic Book (Body)"/>
                <a:cs typeface="Franklin Gothic Book (Body)"/>
              </a:rPr>
              <a:t>If there exist thresholds, then </a:t>
            </a:r>
            <a:r>
              <a:rPr lang="en-US" sz="2400" dirty="0">
                <a:latin typeface="Franklin Gothic Book (Body)"/>
                <a:cs typeface="Franklin Gothic Book (Body)"/>
              </a:rPr>
              <a:t>normative </a:t>
            </a:r>
            <a:r>
              <a:rPr lang="en-US" sz="2400" dirty="0" smtClean="0">
                <a:latin typeface="Franklin Gothic Book (Body)"/>
                <a:cs typeface="Franklin Gothic Book (Body)"/>
              </a:rPr>
              <a:t>implications </a:t>
            </a:r>
            <a:endParaRPr lang="en-US" sz="2400" dirty="0" smtClean="0">
              <a:latin typeface="Franklin Gothic Book (Body)"/>
              <a:cs typeface="Franklin Gothic Book (Body)"/>
            </a:endParaRPr>
          </a:p>
          <a:p>
            <a:pPr lvl="2"/>
            <a:r>
              <a:rPr lang="en-US" sz="2000" i="1" dirty="0">
                <a:latin typeface="Franklin Gothic Book (Body)"/>
                <a:cs typeface="Franklin Gothic Book (Body)"/>
              </a:rPr>
              <a:t>Escape from </a:t>
            </a:r>
            <a:r>
              <a:rPr lang="en-US" sz="2000" dirty="0">
                <a:latin typeface="Franklin Gothic Book (Body)"/>
                <a:cs typeface="Franklin Gothic Book (Body)"/>
              </a:rPr>
              <a:t>chronic poverty (development ambition) and/or </a:t>
            </a:r>
          </a:p>
          <a:p>
            <a:pPr lvl="2"/>
            <a:r>
              <a:rPr lang="en-US" sz="2000" i="1" dirty="0">
                <a:latin typeface="Franklin Gothic Book (Body)"/>
                <a:cs typeface="Franklin Gothic Book (Body)"/>
              </a:rPr>
              <a:t>Avoidance </a:t>
            </a:r>
            <a:r>
              <a:rPr lang="en-US" sz="2000" dirty="0">
                <a:latin typeface="Franklin Gothic Book (Body)"/>
                <a:cs typeface="Franklin Gothic Book (Body)"/>
              </a:rPr>
              <a:t>of emergency states (humanitarian ambition</a:t>
            </a:r>
            <a:r>
              <a:rPr lang="en-US" sz="2000" dirty="0" smtClean="0">
                <a:latin typeface="Franklin Gothic Book (Body)"/>
                <a:cs typeface="Franklin Gothic Book (Body)"/>
              </a:rPr>
              <a:t>)</a:t>
            </a:r>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
        <p:nvSpPr>
          <p:cNvPr id="6" name="Title 1"/>
          <p:cNvSpPr>
            <a:spLocks noGrp="1"/>
          </p:cNvSpPr>
          <p:nvPr>
            <p:ph type="title"/>
          </p:nvPr>
        </p:nvSpPr>
        <p:spPr>
          <a:xfrm>
            <a:off x="3851183" y="355847"/>
            <a:ext cx="5100770" cy="1054394"/>
          </a:xfrm>
        </p:spPr>
        <p:txBody>
          <a:bodyPr/>
          <a:lstStyle/>
          <a:p>
            <a:pPr algn="l"/>
            <a:r>
              <a:rPr lang="en-US" cap="none" dirty="0" smtClean="0"/>
              <a:t>Development Resilience</a:t>
            </a:r>
            <a:endParaRPr lang="en-US" cap="none" dirty="0"/>
          </a:p>
        </p:txBody>
      </p:sp>
    </p:spTree>
    <p:extLst>
      <p:ext uri="{BB962C8B-B14F-4D97-AF65-F5344CB8AC3E}">
        <p14:creationId xmlns:p14="http://schemas.microsoft.com/office/powerpoint/2010/main" val="3334440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r>
              <a:rPr lang="en-US" sz="2500" dirty="0" smtClean="0">
                <a:latin typeface="Franklin Gothic Medium (Body)"/>
                <a:cs typeface="Franklin Gothic Medium (Body)"/>
              </a:rPr>
              <a:t>We can adapt the concept </a:t>
            </a:r>
            <a:r>
              <a:rPr lang="en-US" sz="2500" dirty="0">
                <a:latin typeface="Franklin Gothic Medium (Body)"/>
                <a:cs typeface="Franklin Gothic Medium (Body)"/>
              </a:rPr>
              <a:t>of </a:t>
            </a:r>
            <a:r>
              <a:rPr lang="en-US" sz="2500" dirty="0" smtClean="0">
                <a:latin typeface="Franklin Gothic Medium (Body)"/>
                <a:cs typeface="Franklin Gothic Medium (Body)"/>
              </a:rPr>
              <a:t>development resilience </a:t>
            </a:r>
            <a:r>
              <a:rPr lang="en-US" sz="2500" dirty="0">
                <a:latin typeface="Franklin Gothic Medium (Body)"/>
                <a:cs typeface="Franklin Gothic Medium (Body)"/>
              </a:rPr>
              <a:t>for </a:t>
            </a:r>
            <a:r>
              <a:rPr lang="en-US" sz="2500" dirty="0" smtClean="0">
                <a:latin typeface="Franklin Gothic Medium (Body)"/>
                <a:cs typeface="Franklin Gothic Medium (Body)"/>
              </a:rPr>
              <a:t>food security:</a:t>
            </a:r>
            <a:endParaRPr lang="en-US" sz="2500" dirty="0">
              <a:latin typeface="Franklin Gothic Medium (Body)"/>
              <a:cs typeface="Franklin Gothic Medium (Body)"/>
            </a:endParaRPr>
          </a:p>
          <a:p>
            <a:r>
              <a:rPr lang="en-US" sz="2500" i="1" dirty="0" smtClean="0">
                <a:latin typeface="Franklin Gothic Medium (Body)"/>
                <a:cs typeface="Franklin Gothic Medium (Body)"/>
              </a:rPr>
              <a:t>Capacity: Food security resilience </a:t>
            </a:r>
            <a:r>
              <a:rPr lang="en-US" sz="2500" i="1" dirty="0">
                <a:latin typeface="Franklin Gothic Medium (Body)"/>
                <a:cs typeface="Franklin Gothic Medium (Body)"/>
              </a:rPr>
              <a:t>represents the likelihood over time of a person, household or other aggregate unit being </a:t>
            </a:r>
            <a:r>
              <a:rPr lang="en-US" sz="2500" i="1" dirty="0" smtClean="0">
                <a:latin typeface="Franklin Gothic Medium (Body)"/>
                <a:cs typeface="Franklin Gothic Medium (Body)"/>
              </a:rPr>
              <a:t>food secure </a:t>
            </a:r>
            <a:r>
              <a:rPr lang="en-US" sz="2500" i="1" dirty="0">
                <a:latin typeface="Franklin Gothic Medium (Body)"/>
                <a:cs typeface="Franklin Gothic Medium (Body)"/>
              </a:rPr>
              <a:t>in the face of various stressors and in the wake of myriad </a:t>
            </a:r>
            <a:r>
              <a:rPr lang="en-US" sz="2500" i="1" dirty="0" smtClean="0">
                <a:latin typeface="Franklin Gothic Medium (Body)"/>
                <a:cs typeface="Franklin Gothic Medium (Body)"/>
              </a:rPr>
              <a:t>shocks.</a:t>
            </a:r>
            <a:r>
              <a:rPr lang="en-US" sz="2500" dirty="0" smtClean="0">
                <a:latin typeface="Franklin Gothic Medium (Body)"/>
                <a:cs typeface="Franklin Gothic Medium (Body)"/>
              </a:rPr>
              <a:t> </a:t>
            </a:r>
          </a:p>
          <a:p>
            <a:r>
              <a:rPr lang="en-US" sz="2500" i="1" dirty="0" smtClean="0">
                <a:latin typeface="Franklin Gothic Medium (Body)"/>
                <a:cs typeface="Franklin Gothic Medium (Body)"/>
              </a:rPr>
              <a:t>State: If </a:t>
            </a:r>
            <a:r>
              <a:rPr lang="en-US" sz="2500" i="1" dirty="0">
                <a:latin typeface="Franklin Gothic Medium (Body)"/>
                <a:cs typeface="Franklin Gothic Medium (Body)"/>
              </a:rPr>
              <a:t>and only if that likelihood is and remains high, then the unit is </a:t>
            </a:r>
            <a:r>
              <a:rPr lang="en-US" sz="2500" i="1" dirty="0" smtClean="0">
                <a:latin typeface="Franklin Gothic Medium (Body)"/>
                <a:cs typeface="Franklin Gothic Medium (Body)"/>
              </a:rPr>
              <a:t>food secure.</a:t>
            </a:r>
          </a:p>
          <a:p>
            <a:pPr marL="45720" indent="0">
              <a:buNone/>
            </a:pPr>
            <a:endParaRPr lang="en-US" sz="2500" dirty="0">
              <a:latin typeface="Franklin Gothic Medium (Body)"/>
              <a:cs typeface="Franklin Gothic Medium (Body)"/>
            </a:endParaRPr>
          </a:p>
        </p:txBody>
      </p:sp>
      <p:sp>
        <p:nvSpPr>
          <p:cNvPr id="2" name="Title 1"/>
          <p:cNvSpPr>
            <a:spLocks noGrp="1"/>
          </p:cNvSpPr>
          <p:nvPr>
            <p:ph type="title"/>
          </p:nvPr>
        </p:nvSpPr>
        <p:spPr>
          <a:xfrm>
            <a:off x="3851183" y="355847"/>
            <a:ext cx="5100770" cy="1054394"/>
          </a:xfrm>
        </p:spPr>
        <p:txBody>
          <a:bodyPr/>
          <a:lstStyle/>
          <a:p>
            <a:pPr algn="l"/>
            <a:r>
              <a:rPr lang="en-US" cap="none" dirty="0" smtClean="0"/>
              <a:t>Food Security </a:t>
            </a:r>
            <a:r>
              <a:rPr lang="en-US" cap="none" dirty="0" smtClean="0"/>
              <a:t>as Resilience?</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374571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816260"/>
          </a:xfrm>
        </p:spPr>
        <p:txBody>
          <a:bodyPr>
            <a:normAutofit/>
          </a:bodyPr>
          <a:lstStyle/>
          <a:p>
            <a:pPr marL="45720" indent="0">
              <a:buNone/>
            </a:pPr>
            <a:r>
              <a:rPr lang="en-US" sz="2400" dirty="0" smtClean="0">
                <a:latin typeface="Franklin Gothic Book (Body)"/>
                <a:cs typeface="Franklin Gothic Book (Body)"/>
              </a:rPr>
              <a:t>Fares better in addressing all 4 food security axioms:</a:t>
            </a:r>
          </a:p>
          <a:p>
            <a:r>
              <a:rPr lang="en-US" sz="2400" dirty="0" smtClean="0">
                <a:latin typeface="Franklin Gothic Book (Body)"/>
                <a:cs typeface="Franklin Gothic Book (Body)"/>
              </a:rPr>
              <a:t>Satisfies </a:t>
            </a:r>
            <a:r>
              <a:rPr lang="en-US" sz="2400" dirty="0" smtClean="0">
                <a:latin typeface="Franklin Gothic Book (Body)"/>
                <a:cs typeface="Franklin Gothic Book (Body)"/>
              </a:rPr>
              <a:t>the </a:t>
            </a:r>
            <a:r>
              <a:rPr lang="en-US" sz="2400" b="1" dirty="0" smtClean="0">
                <a:latin typeface="Franklin Gothic Book (Body)"/>
                <a:cs typeface="Franklin Gothic Book (Body)"/>
              </a:rPr>
              <a:t>time </a:t>
            </a:r>
            <a:r>
              <a:rPr lang="en-US" sz="2400" dirty="0" smtClean="0">
                <a:latin typeface="Franklin Gothic Book (Body)"/>
                <a:cs typeface="Franklin Gothic Book (Body)"/>
              </a:rPr>
              <a:t>and </a:t>
            </a:r>
            <a:r>
              <a:rPr lang="en-US" sz="2400" b="1" dirty="0" smtClean="0">
                <a:latin typeface="Franklin Gothic Book (Body)"/>
                <a:cs typeface="Franklin Gothic Book (Body)"/>
              </a:rPr>
              <a:t>scale </a:t>
            </a:r>
            <a:r>
              <a:rPr lang="en-US" sz="2400" dirty="0" smtClean="0">
                <a:latin typeface="Franklin Gothic Book (Body)"/>
                <a:cs typeface="Franklin Gothic Book (Body)"/>
              </a:rPr>
              <a:t>axioms </a:t>
            </a:r>
            <a:r>
              <a:rPr lang="en-US" sz="2400" dirty="0" smtClean="0">
                <a:latin typeface="Franklin Gothic Book (Body)"/>
                <a:cs typeface="Franklin Gothic Book (Body)"/>
              </a:rPr>
              <a:t>(short and long term time trends; </a:t>
            </a:r>
            <a:r>
              <a:rPr lang="en-US" sz="2400" dirty="0" smtClean="0">
                <a:latin typeface="Franklin Gothic Book (Body)"/>
                <a:cs typeface="Franklin Gothic Book (Body)"/>
              </a:rPr>
              <a:t>estimate for individuals/ </a:t>
            </a:r>
            <a:r>
              <a:rPr lang="en-US" sz="2400" dirty="0" smtClean="0">
                <a:latin typeface="Franklin Gothic Book (Body)"/>
                <a:cs typeface="Franklin Gothic Book (Body)"/>
              </a:rPr>
              <a:t>households </a:t>
            </a:r>
            <a:r>
              <a:rPr lang="en-US" sz="2400" dirty="0" smtClean="0">
                <a:latin typeface="Franklin Gothic Book (Body)"/>
                <a:cs typeface="Franklin Gothic Book (Body)"/>
              </a:rPr>
              <a:t>but </a:t>
            </a:r>
            <a:r>
              <a:rPr lang="en-US" sz="2400" dirty="0" err="1" smtClean="0">
                <a:latin typeface="Franklin Gothic Book (Body)"/>
                <a:cs typeface="Franklin Gothic Book (Body)"/>
              </a:rPr>
              <a:t>aggregable</a:t>
            </a:r>
            <a:r>
              <a:rPr lang="en-US" sz="2400" dirty="0" smtClean="0">
                <a:latin typeface="Franklin Gothic Book (Body)"/>
                <a:cs typeface="Franklin Gothic Book (Body)"/>
              </a:rPr>
              <a:t> to larger groups)</a:t>
            </a:r>
          </a:p>
          <a:p>
            <a:r>
              <a:rPr lang="en-US" sz="2400" dirty="0" smtClean="0">
                <a:latin typeface="Franklin Gothic Book (Body)"/>
                <a:cs typeface="Franklin Gothic Book (Body)"/>
              </a:rPr>
              <a:t>The </a:t>
            </a:r>
            <a:r>
              <a:rPr lang="en-US" sz="2400" b="1" dirty="0" smtClean="0">
                <a:latin typeface="Franklin Gothic Book (Body)"/>
                <a:cs typeface="Franklin Gothic Book (Body)"/>
              </a:rPr>
              <a:t>access </a:t>
            </a:r>
            <a:r>
              <a:rPr lang="en-US" sz="2400" dirty="0" smtClean="0">
                <a:latin typeface="Franklin Gothic Book (Body)"/>
                <a:cs typeface="Franklin Gothic Book (Body)"/>
              </a:rPr>
              <a:t>outcome can be addressed by conditioning the moments on any host of economic, physical, or social characteristics</a:t>
            </a:r>
            <a:endParaRPr lang="en-US" sz="2400" dirty="0" smtClean="0"/>
          </a:p>
          <a:p>
            <a:r>
              <a:rPr lang="en-US" sz="2400" dirty="0">
                <a:latin typeface="Franklin Gothic Book (Body)"/>
                <a:cs typeface="Franklin Gothic Book (Body)"/>
              </a:rPr>
              <a:t>W</a:t>
            </a:r>
            <a:r>
              <a:rPr lang="en-US" sz="2400" dirty="0" smtClean="0">
                <a:latin typeface="Franklin Gothic Book (Body)"/>
                <a:cs typeface="Franklin Gothic Book (Body)"/>
              </a:rPr>
              <a:t>e </a:t>
            </a:r>
            <a:r>
              <a:rPr lang="en-US" sz="2400" dirty="0">
                <a:latin typeface="Franklin Gothic Book (Body)"/>
                <a:cs typeface="Franklin Gothic Book (Body)"/>
              </a:rPr>
              <a:t>take as </a:t>
            </a:r>
            <a:r>
              <a:rPr lang="en-US" sz="2400" b="1" dirty="0">
                <a:latin typeface="Franklin Gothic Book (Body)"/>
                <a:cs typeface="Franklin Gothic Book (Body)"/>
              </a:rPr>
              <a:t>outcomes</a:t>
            </a:r>
            <a:r>
              <a:rPr lang="en-US" sz="2400" dirty="0">
                <a:latin typeface="Franklin Gothic Book (Body)"/>
                <a:cs typeface="Franklin Gothic Book (Body)"/>
              </a:rPr>
              <a:t> either proxy or direct indicators of </a:t>
            </a:r>
            <a:r>
              <a:rPr lang="en-US" sz="2400" dirty="0" smtClean="0">
                <a:latin typeface="Franklin Gothic Book (Body)"/>
                <a:cs typeface="Franklin Gothic Book (Body)"/>
              </a:rPr>
              <a:t>health/nutrition status</a:t>
            </a:r>
            <a:endParaRPr lang="en-US" sz="2400" dirty="0" smtClean="0">
              <a:latin typeface="Franklin Gothic Book (Body)"/>
              <a:cs typeface="Franklin Gothic Book (Body)"/>
            </a:endParaRPr>
          </a:p>
        </p:txBody>
      </p:sp>
      <p:sp>
        <p:nvSpPr>
          <p:cNvPr id="2" name="Title 1"/>
          <p:cNvSpPr>
            <a:spLocks noGrp="1"/>
          </p:cNvSpPr>
          <p:nvPr>
            <p:ph type="title"/>
          </p:nvPr>
        </p:nvSpPr>
        <p:spPr>
          <a:xfrm>
            <a:off x="3851183" y="355847"/>
            <a:ext cx="5100770" cy="1054394"/>
          </a:xfrm>
        </p:spPr>
        <p:txBody>
          <a:bodyPr/>
          <a:lstStyle/>
          <a:p>
            <a:pPr algn="l"/>
            <a:r>
              <a:rPr lang="en-US" cap="none" dirty="0" smtClean="0"/>
              <a:t>Food </a:t>
            </a:r>
            <a:r>
              <a:rPr lang="en-US" cap="none" dirty="0" smtClean="0"/>
              <a:t>Security as Resilience?</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34069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500" dirty="0" smtClean="0"/>
              <a:t>Key </a:t>
            </a:r>
            <a:r>
              <a:rPr lang="en-US" sz="2500" dirty="0" smtClean="0"/>
              <a:t>limitation remains data</a:t>
            </a:r>
          </a:p>
          <a:p>
            <a:pPr lvl="1"/>
            <a:r>
              <a:rPr lang="en-US" sz="2300" dirty="0" smtClean="0"/>
              <a:t>Some possibilities, and proposals for easing this constraint (see Barrett &amp; Headey </a:t>
            </a:r>
            <a:r>
              <a:rPr lang="en-US" sz="2300" dirty="0" smtClean="0"/>
              <a:t>2014 on sentinel sites)</a:t>
            </a:r>
            <a:endParaRPr lang="en-US" sz="2300" dirty="0" smtClean="0"/>
          </a:p>
          <a:p>
            <a:r>
              <a:rPr lang="en-US" sz="2500" dirty="0" smtClean="0"/>
              <a:t>Data on shocks not previously systematically considered…but increasingly possible (satellite imagery, etc.)</a:t>
            </a:r>
          </a:p>
          <a:p>
            <a:r>
              <a:rPr lang="en-US" sz="2500" dirty="0" smtClean="0"/>
              <a:t>We </a:t>
            </a:r>
            <a:r>
              <a:rPr lang="en-US" sz="2500" dirty="0" smtClean="0"/>
              <a:t>have illustrative applications of the metric </a:t>
            </a:r>
            <a:r>
              <a:rPr lang="en-US" sz="2500" dirty="0" smtClean="0"/>
              <a:t>to </a:t>
            </a:r>
            <a:r>
              <a:rPr lang="en-US" sz="2500" dirty="0" smtClean="0"/>
              <a:t>evaluate food insecurity among rural households in northern Kenya </a:t>
            </a:r>
            <a:r>
              <a:rPr lang="en-US" sz="2500" dirty="0" smtClean="0"/>
              <a:t>(Joanna Upton to discuss in panel)</a:t>
            </a:r>
            <a:endParaRPr lang="en-US" sz="2500" dirty="0"/>
          </a:p>
        </p:txBody>
      </p:sp>
      <p:sp>
        <p:nvSpPr>
          <p:cNvPr id="2" name="Title 1"/>
          <p:cNvSpPr>
            <a:spLocks noGrp="1"/>
          </p:cNvSpPr>
          <p:nvPr>
            <p:ph type="title"/>
          </p:nvPr>
        </p:nvSpPr>
        <p:spPr>
          <a:xfrm>
            <a:off x="3851183" y="355847"/>
            <a:ext cx="5100770" cy="1054394"/>
          </a:xfrm>
        </p:spPr>
        <p:txBody>
          <a:bodyPr/>
          <a:lstStyle/>
          <a:p>
            <a:pPr algn="l"/>
            <a:r>
              <a:rPr lang="en-US" cap="none" dirty="0" smtClean="0"/>
              <a:t>Summary &amp; Next Steps</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14529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500" dirty="0" smtClean="0"/>
              <a:t>Food security measurement is important. </a:t>
            </a:r>
            <a:endParaRPr lang="en-US" sz="2500" dirty="0"/>
          </a:p>
          <a:p>
            <a:r>
              <a:rPr lang="en-US" sz="2500" dirty="0" smtClean="0"/>
              <a:t>The world is making slow but steady progress in improving these measures.</a:t>
            </a:r>
          </a:p>
          <a:p>
            <a:r>
              <a:rPr lang="en-US" sz="2500" dirty="0" smtClean="0"/>
              <a:t>But need to maintain fidelity to agreed definitions and the axioms they imply.</a:t>
            </a:r>
          </a:p>
          <a:p>
            <a:r>
              <a:rPr lang="en-US" sz="2500" dirty="0" smtClean="0"/>
              <a:t>An adaptation of emergent development resilience measures show real promise as a next-generation food security measure.</a:t>
            </a:r>
            <a:endParaRPr lang="en-US" sz="2500" dirty="0"/>
          </a:p>
        </p:txBody>
      </p:sp>
      <p:sp>
        <p:nvSpPr>
          <p:cNvPr id="2" name="Title 1"/>
          <p:cNvSpPr>
            <a:spLocks noGrp="1"/>
          </p:cNvSpPr>
          <p:nvPr>
            <p:ph type="title"/>
          </p:nvPr>
        </p:nvSpPr>
        <p:spPr>
          <a:xfrm>
            <a:off x="3851183" y="355847"/>
            <a:ext cx="5100770" cy="1054394"/>
          </a:xfrm>
        </p:spPr>
        <p:txBody>
          <a:bodyPr/>
          <a:lstStyle/>
          <a:p>
            <a:pPr algn="l"/>
            <a:r>
              <a:rPr lang="en-US" cap="none" dirty="0" smtClean="0"/>
              <a:t>Summary &amp; Next Steps</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28382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803" y="1719071"/>
            <a:ext cx="8587090" cy="4407408"/>
          </a:xfrm>
        </p:spPr>
        <p:txBody>
          <a:bodyPr>
            <a:normAutofit/>
          </a:bodyPr>
          <a:lstStyle/>
          <a:p>
            <a:r>
              <a:rPr lang="en-US" sz="2500" dirty="0" smtClean="0"/>
              <a:t>Decades </a:t>
            </a:r>
            <a:r>
              <a:rPr lang="en-US" sz="2500" dirty="0" smtClean="0"/>
              <a:t>of grappling with measurement…</a:t>
            </a:r>
          </a:p>
          <a:p>
            <a:pPr lvl="1"/>
            <a:r>
              <a:rPr lang="en-US" sz="2300" dirty="0" smtClean="0"/>
              <a:t>Different metrics have different goals (to meet different needs)</a:t>
            </a:r>
          </a:p>
          <a:p>
            <a:pPr lvl="1"/>
            <a:r>
              <a:rPr lang="en-US" sz="2300" dirty="0" smtClean="0"/>
              <a:t>Metrics each reflect one or more </a:t>
            </a:r>
            <a:r>
              <a:rPr lang="en-US" sz="2300" dirty="0" smtClean="0"/>
              <a:t>observable dimension </a:t>
            </a:r>
            <a:r>
              <a:rPr lang="en-US" sz="2300" dirty="0" smtClean="0"/>
              <a:t>of food </a:t>
            </a:r>
            <a:r>
              <a:rPr lang="en-US" sz="2300" dirty="0" smtClean="0"/>
              <a:t>security</a:t>
            </a:r>
          </a:p>
          <a:p>
            <a:pPr lvl="1"/>
            <a:r>
              <a:rPr lang="en-US" sz="2300" dirty="0" smtClean="0"/>
              <a:t>Sometimes try to combine dimensions uses indices, with their many, well-known problems</a:t>
            </a:r>
            <a:endParaRPr lang="en-US" sz="2300" dirty="0" smtClean="0"/>
          </a:p>
          <a:p>
            <a:pPr lvl="1"/>
            <a:r>
              <a:rPr lang="en-US" sz="2300" dirty="0" smtClean="0"/>
              <a:t>But, </a:t>
            </a:r>
            <a:r>
              <a:rPr lang="en-US" sz="2300" dirty="0" smtClean="0"/>
              <a:t>no existing measure well captures </a:t>
            </a:r>
            <a:r>
              <a:rPr lang="en-US" sz="2300" dirty="0" smtClean="0"/>
              <a:t>“food insecurity” </a:t>
            </a:r>
            <a:r>
              <a:rPr lang="en-US" sz="2300" dirty="0" smtClean="0"/>
              <a:t>per internationally agreed definition and derivative axioms</a:t>
            </a:r>
            <a:endParaRPr lang="en-US" sz="2300" dirty="0" smtClean="0"/>
          </a:p>
        </p:txBody>
      </p:sp>
      <p:sp>
        <p:nvSpPr>
          <p:cNvPr id="2" name="Title 1"/>
          <p:cNvSpPr>
            <a:spLocks noGrp="1"/>
          </p:cNvSpPr>
          <p:nvPr>
            <p:ph type="title"/>
          </p:nvPr>
        </p:nvSpPr>
        <p:spPr>
          <a:xfrm>
            <a:off x="3851183" y="355847"/>
            <a:ext cx="4911076" cy="1054394"/>
          </a:xfrm>
        </p:spPr>
        <p:txBody>
          <a:bodyPr/>
          <a:lstStyle/>
          <a:p>
            <a:pPr algn="l"/>
            <a:r>
              <a:rPr lang="en-US" cap="none" dirty="0" smtClean="0"/>
              <a:t>Motivation</a:t>
            </a:r>
            <a:endParaRPr lang="en-US" cap="none" dirty="0"/>
          </a:p>
        </p:txBody>
      </p:sp>
      <p:pic>
        <p:nvPicPr>
          <p:cNvPr id="5" name="Picture 4"/>
          <p:cNvPicPr>
            <a:picLocks noChangeAspect="1"/>
          </p:cNvPicPr>
          <p:nvPr/>
        </p:nvPicPr>
        <p:blipFill>
          <a:blip r:embed="rId3"/>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11145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endParaRPr lang="en-US" sz="2500" dirty="0" smtClean="0"/>
          </a:p>
          <a:p>
            <a:pPr marL="45720" indent="0">
              <a:buNone/>
            </a:pPr>
            <a:endParaRPr lang="en-US" sz="2500" dirty="0"/>
          </a:p>
          <a:p>
            <a:pPr marL="45720" indent="0" algn="ctr">
              <a:buNone/>
            </a:pPr>
            <a:r>
              <a:rPr lang="en-US" sz="2500" dirty="0" smtClean="0"/>
              <a:t>Thank you for your time and attention.  </a:t>
            </a:r>
          </a:p>
          <a:p>
            <a:pPr marL="45720" indent="0" algn="ctr">
              <a:buNone/>
            </a:pPr>
            <a:endParaRPr lang="en-US" sz="2500" dirty="0"/>
          </a:p>
          <a:p>
            <a:pPr marL="45720" indent="0" algn="ctr">
              <a:buNone/>
            </a:pPr>
            <a:r>
              <a:rPr lang="en-US" sz="2500" dirty="0" smtClean="0"/>
              <a:t>This is a first draft. We greatly welcome comments!</a:t>
            </a:r>
            <a:endParaRPr lang="en-US" sz="2500" dirty="0"/>
          </a:p>
        </p:txBody>
      </p:sp>
      <p:sp>
        <p:nvSpPr>
          <p:cNvPr id="2" name="Title 1"/>
          <p:cNvSpPr>
            <a:spLocks noGrp="1"/>
          </p:cNvSpPr>
          <p:nvPr>
            <p:ph type="title"/>
          </p:nvPr>
        </p:nvSpPr>
        <p:spPr>
          <a:xfrm>
            <a:off x="4733365" y="355847"/>
            <a:ext cx="4218588" cy="1054394"/>
          </a:xfrm>
        </p:spPr>
        <p:txBody>
          <a:bodyPr/>
          <a:lstStyle/>
          <a:p>
            <a:pPr algn="l"/>
            <a:r>
              <a:rPr lang="en-US" cap="none" dirty="0" smtClean="0"/>
              <a:t>Thank you!</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144165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The emergent concept of resilience may offer a way forward (in time, not immediately) ….</a:t>
            </a:r>
            <a:endParaRPr lang="en-US" sz="2800" dirty="0" smtClean="0"/>
          </a:p>
          <a:p>
            <a:endParaRPr lang="en-US" sz="2500" dirty="0" smtClean="0"/>
          </a:p>
          <a:p>
            <a:pPr lvl="1"/>
            <a:r>
              <a:rPr lang="en-US" sz="2400" dirty="0" smtClean="0"/>
              <a:t>Barrett </a:t>
            </a:r>
            <a:r>
              <a:rPr lang="en-US" sz="2400" dirty="0" smtClean="0"/>
              <a:t>and </a:t>
            </a:r>
            <a:r>
              <a:rPr lang="en-US" sz="2400" dirty="0" err="1" smtClean="0"/>
              <a:t>Constas</a:t>
            </a:r>
            <a:r>
              <a:rPr lang="en-US" sz="2400" dirty="0" smtClean="0"/>
              <a:t> (</a:t>
            </a:r>
            <a:r>
              <a:rPr lang="en-US" sz="2400" i="1" dirty="0" smtClean="0"/>
              <a:t>PNAS</a:t>
            </a:r>
            <a:r>
              <a:rPr lang="en-US" sz="2400" dirty="0" smtClean="0"/>
              <a:t> </a:t>
            </a:r>
            <a:r>
              <a:rPr lang="en-US" sz="2400" dirty="0" smtClean="0"/>
              <a:t>2014</a:t>
            </a:r>
            <a:r>
              <a:rPr lang="en-US" sz="2400" dirty="0" smtClean="0"/>
              <a:t>) offer a theoretical foundation for development resilience that fits the 1996 definition of food security.</a:t>
            </a:r>
            <a:endParaRPr lang="en-US" sz="2400" dirty="0" smtClean="0"/>
          </a:p>
          <a:p>
            <a:pPr lvl="1"/>
            <a:r>
              <a:rPr lang="en-US" sz="2400" dirty="0" smtClean="0"/>
              <a:t>Current efforts to measure resilience might be harnessed for food security measurement. This approach seems to come closer to satisfying 4 axioms</a:t>
            </a:r>
            <a:endParaRPr lang="en-US" sz="2400" dirty="0" smtClean="0"/>
          </a:p>
          <a:p>
            <a:pPr lvl="1"/>
            <a:endParaRPr lang="en-US" sz="2300" dirty="0"/>
          </a:p>
          <a:p>
            <a:endParaRPr lang="en-US" sz="2500" dirty="0" smtClean="0"/>
          </a:p>
        </p:txBody>
      </p:sp>
      <p:sp>
        <p:nvSpPr>
          <p:cNvPr id="2" name="Title 1"/>
          <p:cNvSpPr>
            <a:spLocks noGrp="1"/>
          </p:cNvSpPr>
          <p:nvPr>
            <p:ph type="title"/>
          </p:nvPr>
        </p:nvSpPr>
        <p:spPr>
          <a:xfrm>
            <a:off x="5325035" y="355847"/>
            <a:ext cx="3437224" cy="1054394"/>
          </a:xfrm>
        </p:spPr>
        <p:txBody>
          <a:bodyPr/>
          <a:lstStyle/>
          <a:p>
            <a:pPr algn="l"/>
            <a:r>
              <a:rPr lang="en-US" cap="none" dirty="0" smtClean="0"/>
              <a:t>Punchline</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25668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29647"/>
          </a:xfrm>
        </p:spPr>
        <p:txBody>
          <a:bodyPr>
            <a:normAutofit fontScale="92500" lnSpcReduction="10000"/>
          </a:bodyPr>
          <a:lstStyle/>
          <a:p>
            <a:r>
              <a:rPr lang="en-US" sz="2600" dirty="0" smtClean="0"/>
              <a:t>1943-96: a sequence of international declarations that steadily evolve the definition of food security </a:t>
            </a:r>
          </a:p>
          <a:p>
            <a:pPr lvl="1"/>
            <a:endParaRPr lang="en-US" sz="2600" dirty="0" smtClean="0"/>
          </a:p>
          <a:p>
            <a:pPr lvl="1"/>
            <a:r>
              <a:rPr lang="en-US" sz="2600" dirty="0" smtClean="0"/>
              <a:t>Examples: 19</a:t>
            </a:r>
            <a:r>
              <a:rPr lang="en-US" sz="2600" dirty="0" smtClean="0"/>
              <a:t>74 </a:t>
            </a:r>
            <a:r>
              <a:rPr lang="en-US" sz="2600" dirty="0" smtClean="0"/>
              <a:t>World Food </a:t>
            </a:r>
            <a:r>
              <a:rPr lang="en-US" sz="2600" dirty="0" smtClean="0"/>
              <a:t>Conference</a:t>
            </a:r>
            <a:r>
              <a:rPr lang="en-US" sz="2600" dirty="0" smtClean="0"/>
              <a:t>:</a:t>
            </a:r>
            <a:endParaRPr lang="en-US" sz="2600" dirty="0"/>
          </a:p>
          <a:p>
            <a:pPr marL="45720" indent="0" algn="ctr">
              <a:buNone/>
            </a:pPr>
            <a:r>
              <a:rPr lang="en-US" sz="2200" i="1" dirty="0"/>
              <a:t>“Availability at all times of adequate world food supplies of basic foodstuffs to sustain a steady expansion of food consumption and to offset fluctuation in production and prices”</a:t>
            </a:r>
          </a:p>
          <a:p>
            <a:pPr lvl="1"/>
            <a:endParaRPr lang="en-US" sz="2300" dirty="0" smtClean="0"/>
          </a:p>
          <a:p>
            <a:pPr lvl="1"/>
            <a:r>
              <a:rPr lang="en-US" sz="2600" dirty="0" smtClean="0"/>
              <a:t>1983 FAO definition: </a:t>
            </a:r>
          </a:p>
          <a:p>
            <a:pPr marL="365760" lvl="1" indent="0">
              <a:buNone/>
            </a:pPr>
            <a:r>
              <a:rPr lang="en-US" sz="2200" i="1" dirty="0" smtClean="0"/>
              <a:t>“Ensuring </a:t>
            </a:r>
            <a:r>
              <a:rPr lang="en-US" sz="2200" i="1" dirty="0"/>
              <a:t>that all people at all times have both physical and economic access to the basic food stuff that they need</a:t>
            </a:r>
            <a:r>
              <a:rPr lang="en-US" sz="2200" i="1" dirty="0" smtClean="0"/>
              <a:t>.”</a:t>
            </a:r>
          </a:p>
          <a:p>
            <a:pPr marL="365760" lvl="1" indent="0">
              <a:buNone/>
            </a:pPr>
            <a:endParaRPr lang="en-US" sz="2200" i="1" dirty="0"/>
          </a:p>
          <a:p>
            <a:pPr marL="365760" lvl="1" indent="0">
              <a:buNone/>
            </a:pPr>
            <a:r>
              <a:rPr lang="en-US" sz="2600" dirty="0" smtClean="0"/>
              <a:t>Roughly, moved from supply-side to demand focus</a:t>
            </a:r>
            <a:endParaRPr lang="en-US" sz="2600" dirty="0"/>
          </a:p>
          <a:p>
            <a:pPr marL="45720" indent="0" algn="ctr">
              <a:buNone/>
            </a:pPr>
            <a:endParaRPr lang="en-US" sz="2600" dirty="0"/>
          </a:p>
        </p:txBody>
      </p:sp>
      <p:sp>
        <p:nvSpPr>
          <p:cNvPr id="2" name="Title 1"/>
          <p:cNvSpPr>
            <a:spLocks noGrp="1"/>
          </p:cNvSpPr>
          <p:nvPr>
            <p:ph type="title"/>
          </p:nvPr>
        </p:nvSpPr>
        <p:spPr>
          <a:xfrm>
            <a:off x="4329953" y="355847"/>
            <a:ext cx="4432306" cy="1054394"/>
          </a:xfrm>
        </p:spPr>
        <p:txBody>
          <a:bodyPr/>
          <a:lstStyle/>
          <a:p>
            <a:pPr algn="l"/>
            <a:r>
              <a:rPr lang="en-US" cap="none" dirty="0" smtClean="0"/>
              <a:t>Evolving Definition of </a:t>
            </a:r>
            <a:r>
              <a:rPr lang="en-US" cap="none" dirty="0" smtClean="0"/>
              <a:t>Food Security</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336048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816260"/>
          </a:xfrm>
        </p:spPr>
        <p:txBody>
          <a:bodyPr>
            <a:normAutofit/>
          </a:bodyPr>
          <a:lstStyle/>
          <a:p>
            <a:r>
              <a:rPr lang="en-US" sz="2500" dirty="0" smtClean="0"/>
              <a:t>1996, FAO Food Summit definition integrated these various threads:</a:t>
            </a:r>
          </a:p>
          <a:p>
            <a:pPr marL="45720" indent="0" algn="ctr">
              <a:buNone/>
            </a:pPr>
            <a:r>
              <a:rPr lang="en-US" sz="2300" i="1" dirty="0" smtClean="0"/>
              <a:t>“Food security exists when all people at all times have physical, social, and economic access to sufficient, safe and nutritious food that meet their dietary needs and food preferences for an active and healthy life.”</a:t>
            </a:r>
          </a:p>
          <a:p>
            <a:r>
              <a:rPr lang="en-US" sz="2500" dirty="0" smtClean="0"/>
              <a:t>Widely recognized four dimensions </a:t>
            </a:r>
            <a:r>
              <a:rPr lang="en-US" sz="2500" dirty="0" smtClean="0"/>
              <a:t>of:</a:t>
            </a:r>
          </a:p>
          <a:p>
            <a:pPr lvl="1"/>
            <a:r>
              <a:rPr lang="en-US" sz="2300" dirty="0" smtClean="0"/>
              <a:t>Availability</a:t>
            </a:r>
          </a:p>
          <a:p>
            <a:pPr lvl="1"/>
            <a:r>
              <a:rPr lang="en-US" sz="2300" dirty="0" smtClean="0"/>
              <a:t>Access</a:t>
            </a:r>
          </a:p>
          <a:p>
            <a:pPr lvl="1"/>
            <a:r>
              <a:rPr lang="en-US" sz="2300" dirty="0" smtClean="0"/>
              <a:t>Utilization</a:t>
            </a:r>
          </a:p>
          <a:p>
            <a:pPr lvl="1"/>
            <a:r>
              <a:rPr lang="en-US" sz="2300" dirty="0" smtClean="0"/>
              <a:t>Stability</a:t>
            </a:r>
          </a:p>
        </p:txBody>
      </p:sp>
      <p:sp>
        <p:nvSpPr>
          <p:cNvPr id="2" name="Title 1"/>
          <p:cNvSpPr>
            <a:spLocks noGrp="1"/>
          </p:cNvSpPr>
          <p:nvPr>
            <p:ph type="title"/>
          </p:nvPr>
        </p:nvSpPr>
        <p:spPr>
          <a:xfrm>
            <a:off x="3851183" y="355847"/>
            <a:ext cx="4911076" cy="1054394"/>
          </a:xfrm>
        </p:spPr>
        <p:txBody>
          <a:bodyPr/>
          <a:lstStyle/>
          <a:p>
            <a:pPr algn="l"/>
            <a:r>
              <a:rPr lang="en-US" cap="none" dirty="0" smtClean="0"/>
              <a:t>Defining Food Security</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24456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39181"/>
          </a:xfrm>
        </p:spPr>
        <p:txBody>
          <a:bodyPr>
            <a:normAutofit fontScale="92500"/>
          </a:bodyPr>
          <a:lstStyle/>
          <a:p>
            <a:r>
              <a:rPr lang="en-US" sz="2500" dirty="0" smtClean="0"/>
              <a:t>This definition implies 4 </a:t>
            </a:r>
            <a:r>
              <a:rPr lang="en-US" sz="2500" dirty="0" smtClean="0"/>
              <a:t>core axioms for measurement:</a:t>
            </a:r>
          </a:p>
          <a:p>
            <a:pPr marL="45720" indent="0">
              <a:buNone/>
            </a:pPr>
            <a:endParaRPr lang="en-US" sz="1000" dirty="0"/>
          </a:p>
          <a:p>
            <a:pPr marL="45720" indent="0">
              <a:buNone/>
            </a:pPr>
            <a:r>
              <a:rPr lang="en-US" sz="2500" i="1" dirty="0" smtClean="0"/>
              <a:t>“all people” – </a:t>
            </a:r>
            <a:r>
              <a:rPr lang="en-US" sz="2500" dirty="0" smtClean="0"/>
              <a:t>the </a:t>
            </a:r>
            <a:r>
              <a:rPr lang="en-US" sz="2500" b="1" i="1" u="sng" dirty="0" smtClean="0"/>
              <a:t>scale axiom </a:t>
            </a:r>
            <a:r>
              <a:rPr lang="en-US" sz="2500" dirty="0" smtClean="0"/>
              <a:t>(must address both 	individuals and </a:t>
            </a:r>
            <a:r>
              <a:rPr lang="en-US" sz="2500" dirty="0" smtClean="0"/>
              <a:t>groups </a:t>
            </a:r>
            <a:r>
              <a:rPr lang="en-US" sz="2500" dirty="0" smtClean="0"/>
              <a:t>at various scales of 	aggregation)</a:t>
            </a:r>
          </a:p>
          <a:p>
            <a:pPr marL="45720" indent="0">
              <a:buNone/>
            </a:pPr>
            <a:r>
              <a:rPr lang="en-US" sz="2500" i="1" dirty="0" smtClean="0"/>
              <a:t>“at all times” – </a:t>
            </a:r>
            <a:r>
              <a:rPr lang="en-US" sz="2500" dirty="0" smtClean="0"/>
              <a:t>the </a:t>
            </a:r>
            <a:r>
              <a:rPr lang="en-US" sz="2500" b="1" i="1" u="sng" dirty="0" smtClean="0"/>
              <a:t>time axiom </a:t>
            </a:r>
            <a:r>
              <a:rPr lang="en-US" sz="2500" dirty="0" smtClean="0"/>
              <a:t>(assess stability, given 	both predictable and unpredictable </a:t>
            </a:r>
            <a:r>
              <a:rPr lang="en-US" sz="2500" dirty="0" smtClean="0"/>
              <a:t>variation)</a:t>
            </a:r>
            <a:endParaRPr lang="en-US" sz="2500" dirty="0" smtClean="0"/>
          </a:p>
          <a:p>
            <a:pPr marL="45720" indent="0">
              <a:buNone/>
            </a:pPr>
            <a:r>
              <a:rPr lang="en-US" sz="2500" i="1" dirty="0" smtClean="0"/>
              <a:t>“physical, social, and economic access” – </a:t>
            </a:r>
            <a:r>
              <a:rPr lang="en-US" sz="2500" dirty="0" smtClean="0"/>
              <a:t>the </a:t>
            </a:r>
            <a:r>
              <a:rPr lang="en-US" sz="2500" b="1" i="1" u="sng" dirty="0" smtClean="0"/>
              <a:t>access</a:t>
            </a:r>
            <a:r>
              <a:rPr lang="en-US" sz="2500" dirty="0" smtClean="0"/>
              <a:t> 	</a:t>
            </a:r>
            <a:r>
              <a:rPr lang="en-US" sz="2500" b="1" i="1" u="sng" dirty="0" smtClean="0"/>
              <a:t>axiom</a:t>
            </a:r>
            <a:r>
              <a:rPr lang="en-US" sz="2500" dirty="0" smtClean="0"/>
              <a:t> (poverty, institutions, infrastructure)</a:t>
            </a:r>
          </a:p>
          <a:p>
            <a:pPr marL="45720" indent="0">
              <a:buNone/>
            </a:pPr>
            <a:r>
              <a:rPr lang="en-US" sz="2500" i="1" dirty="0" smtClean="0"/>
              <a:t>“an active and healthy life” – </a:t>
            </a:r>
            <a:r>
              <a:rPr lang="en-US" sz="2500" dirty="0" smtClean="0"/>
              <a:t>the </a:t>
            </a:r>
            <a:r>
              <a:rPr lang="en-US" sz="2500" b="1" i="1" u="sng" dirty="0" smtClean="0"/>
              <a:t>outcomes axiom </a:t>
            </a:r>
            <a:r>
              <a:rPr lang="en-US" sz="2500" dirty="0" smtClean="0"/>
              <a:t>	(that 	nutrition and health are ultimately achieved)</a:t>
            </a:r>
            <a:endParaRPr lang="en-US" sz="2500" i="1" dirty="0" smtClean="0"/>
          </a:p>
        </p:txBody>
      </p:sp>
      <p:sp>
        <p:nvSpPr>
          <p:cNvPr id="2" name="Title 1"/>
          <p:cNvSpPr>
            <a:spLocks noGrp="1"/>
          </p:cNvSpPr>
          <p:nvPr>
            <p:ph type="title"/>
          </p:nvPr>
        </p:nvSpPr>
        <p:spPr>
          <a:xfrm>
            <a:off x="3851183" y="355847"/>
            <a:ext cx="5100770" cy="1054394"/>
          </a:xfrm>
        </p:spPr>
        <p:txBody>
          <a:bodyPr/>
          <a:lstStyle/>
          <a:p>
            <a:pPr algn="l"/>
            <a:r>
              <a:rPr lang="en-US" cap="none" dirty="0" smtClean="0"/>
              <a:t>Axioms of Measurement</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14865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5138929"/>
          </a:xfrm>
        </p:spPr>
        <p:txBody>
          <a:bodyPr>
            <a:normAutofit/>
          </a:bodyPr>
          <a:lstStyle/>
          <a:p>
            <a:pPr marL="45720" indent="0">
              <a:buNone/>
            </a:pPr>
            <a:r>
              <a:rPr lang="en-US" sz="2500" dirty="0" smtClean="0"/>
              <a:t>Measures necessarily depend on data. And data quality issues abound and must be considered.</a:t>
            </a:r>
          </a:p>
          <a:p>
            <a:pPr marL="45720" indent="0">
              <a:buNone/>
            </a:pPr>
            <a:endParaRPr lang="en-US" sz="2500" dirty="0" smtClean="0"/>
          </a:p>
          <a:p>
            <a:r>
              <a:rPr lang="en-US" sz="2500" dirty="0" smtClean="0"/>
              <a:t>Shortcomings </a:t>
            </a:r>
            <a:r>
              <a:rPr lang="en-US" sz="2500" dirty="0" smtClean="0"/>
              <a:t>in </a:t>
            </a:r>
            <a:r>
              <a:rPr lang="en-US" sz="2500" i="1" dirty="0" smtClean="0"/>
              <a:t>national-level </a:t>
            </a:r>
            <a:r>
              <a:rPr lang="en-US" sz="2500" dirty="0" smtClean="0"/>
              <a:t>data</a:t>
            </a:r>
          </a:p>
          <a:p>
            <a:pPr lvl="1"/>
            <a:r>
              <a:rPr lang="en-US" sz="2300" dirty="0" smtClean="0"/>
              <a:t>Often constrained to rely on national governments</a:t>
            </a:r>
          </a:p>
          <a:p>
            <a:pPr lvl="2"/>
            <a:r>
              <a:rPr lang="en-US" sz="2100" dirty="0" smtClean="0"/>
              <a:t>Disagreement on what to collect, and/or how</a:t>
            </a:r>
          </a:p>
          <a:p>
            <a:pPr lvl="2"/>
            <a:r>
              <a:rPr lang="en-US" sz="2100" dirty="0" smtClean="0"/>
              <a:t>Resource and capacity constraints make for unreliable </a:t>
            </a:r>
            <a:r>
              <a:rPr lang="en-US" sz="2100" dirty="0" smtClean="0"/>
              <a:t>quality</a:t>
            </a:r>
            <a:endParaRPr lang="en-US" sz="2300" dirty="0" smtClean="0"/>
          </a:p>
        </p:txBody>
      </p:sp>
      <p:sp>
        <p:nvSpPr>
          <p:cNvPr id="2" name="Title 1"/>
          <p:cNvSpPr>
            <a:spLocks noGrp="1"/>
          </p:cNvSpPr>
          <p:nvPr>
            <p:ph type="title"/>
          </p:nvPr>
        </p:nvSpPr>
        <p:spPr>
          <a:xfrm>
            <a:off x="3851183" y="355847"/>
            <a:ext cx="5100770" cy="1054394"/>
          </a:xfrm>
        </p:spPr>
        <p:txBody>
          <a:bodyPr/>
          <a:lstStyle/>
          <a:p>
            <a:pPr algn="l"/>
            <a:r>
              <a:rPr lang="en-US" cap="none" dirty="0" smtClean="0"/>
              <a:t>Data Challenges</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25127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5138929"/>
          </a:xfrm>
        </p:spPr>
        <p:txBody>
          <a:bodyPr>
            <a:normAutofit/>
          </a:bodyPr>
          <a:lstStyle/>
          <a:p>
            <a:r>
              <a:rPr lang="en-US" sz="2500" dirty="0" smtClean="0"/>
              <a:t>…</a:t>
            </a:r>
            <a:r>
              <a:rPr lang="en-US" sz="2500" dirty="0" smtClean="0"/>
              <a:t>also shortcomings in </a:t>
            </a:r>
            <a:r>
              <a:rPr lang="en-US" sz="2500" i="1" dirty="0" smtClean="0"/>
              <a:t>household-level </a:t>
            </a:r>
            <a:r>
              <a:rPr lang="en-US" sz="2500" dirty="0" smtClean="0"/>
              <a:t>data</a:t>
            </a:r>
          </a:p>
          <a:p>
            <a:pPr lvl="1"/>
            <a:r>
              <a:rPr lang="en-US" sz="2300" dirty="0" smtClean="0"/>
              <a:t>Analytical challenges (sampling and survey design)</a:t>
            </a:r>
          </a:p>
          <a:p>
            <a:pPr lvl="1"/>
            <a:r>
              <a:rPr lang="en-US" sz="2300" dirty="0" smtClean="0"/>
              <a:t>Data often unreliable (proxy reporting, recall, accounting for income…)</a:t>
            </a:r>
          </a:p>
          <a:p>
            <a:pPr lvl="1"/>
            <a:r>
              <a:rPr lang="en-US" sz="2300" dirty="0" smtClean="0"/>
              <a:t>Nutrient composition tables </a:t>
            </a:r>
            <a:r>
              <a:rPr lang="en-US" sz="2300" i="1" dirty="0" smtClean="0"/>
              <a:t>not </a:t>
            </a:r>
            <a:r>
              <a:rPr lang="en-US" sz="2300" dirty="0" smtClean="0"/>
              <a:t>universal</a:t>
            </a:r>
          </a:p>
          <a:p>
            <a:pPr lvl="1"/>
            <a:r>
              <a:rPr lang="en-US" sz="2300" dirty="0" smtClean="0"/>
              <a:t>Limited comparability between data sets</a:t>
            </a:r>
          </a:p>
          <a:p>
            <a:pPr lvl="1"/>
            <a:r>
              <a:rPr lang="en-US" sz="2300" dirty="0" smtClean="0"/>
              <a:t>Attrition</a:t>
            </a:r>
          </a:p>
          <a:p>
            <a:pPr lvl="1"/>
            <a:r>
              <a:rPr lang="en-US" sz="2300" dirty="0" smtClean="0"/>
              <a:t>And so on…</a:t>
            </a:r>
          </a:p>
        </p:txBody>
      </p:sp>
      <p:sp>
        <p:nvSpPr>
          <p:cNvPr id="2" name="Title 1"/>
          <p:cNvSpPr>
            <a:spLocks noGrp="1"/>
          </p:cNvSpPr>
          <p:nvPr>
            <p:ph type="title"/>
          </p:nvPr>
        </p:nvSpPr>
        <p:spPr>
          <a:xfrm>
            <a:off x="3851183" y="355847"/>
            <a:ext cx="5100770" cy="1054394"/>
          </a:xfrm>
        </p:spPr>
        <p:txBody>
          <a:bodyPr/>
          <a:lstStyle/>
          <a:p>
            <a:pPr algn="l"/>
            <a:r>
              <a:rPr lang="en-US" cap="none" dirty="0" smtClean="0"/>
              <a:t>Data Challenges</a:t>
            </a:r>
            <a:endParaRPr lang="en-US" cap="none" dirty="0"/>
          </a:p>
        </p:txBody>
      </p:sp>
      <p:pic>
        <p:nvPicPr>
          <p:cNvPr id="5" name="Picture 4"/>
          <p:cNvPicPr>
            <a:picLocks noChangeAspect="1"/>
          </p:cNvPicPr>
          <p:nvPr/>
        </p:nvPicPr>
        <p:blipFill>
          <a:blip r:embed="rId2"/>
          <a:stretch>
            <a:fillRect/>
          </a:stretch>
        </p:blipFill>
        <p:spPr>
          <a:xfrm>
            <a:off x="201802" y="207771"/>
            <a:ext cx="2235915" cy="1243336"/>
          </a:xfrm>
          <a:prstGeom prst="rect">
            <a:avLst/>
          </a:prstGeom>
        </p:spPr>
      </p:pic>
    </p:spTree>
    <p:extLst>
      <p:ext uri="{BB962C8B-B14F-4D97-AF65-F5344CB8AC3E}">
        <p14:creationId xmlns:p14="http://schemas.microsoft.com/office/powerpoint/2010/main" val="35365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5">
      <a:dk1>
        <a:sysClr val="windowText" lastClr="000000"/>
      </a:dk1>
      <a:lt1>
        <a:sysClr val="window" lastClr="FFFFFF"/>
      </a:lt1>
      <a:dk2>
        <a:srgbClr val="9F0507"/>
      </a:dk2>
      <a:lt2>
        <a:srgbClr val="F6E0D1"/>
      </a:lt2>
      <a:accent1>
        <a:srgbClr val="714C0B"/>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1376</TotalTime>
  <Words>1898</Words>
  <Application>Microsoft Office PowerPoint</Application>
  <PresentationFormat>On-screen Show (4:3)</PresentationFormat>
  <Paragraphs>257</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Grid</vt:lpstr>
      <vt:lpstr>Food Security As Resilience:  Reconciling Definition And Measurement  Joanna Upton, Jenn Cissé and Chris Barrett Dyson School, Cornell University</vt:lpstr>
      <vt:lpstr>Motivation</vt:lpstr>
      <vt:lpstr>Motivation</vt:lpstr>
      <vt:lpstr>Punchline</vt:lpstr>
      <vt:lpstr>Evolving Definition of Food Security</vt:lpstr>
      <vt:lpstr>Defining Food Security</vt:lpstr>
      <vt:lpstr>Axioms of Measurement</vt:lpstr>
      <vt:lpstr>Data Challenges</vt:lpstr>
      <vt:lpstr>Data Challenges</vt:lpstr>
      <vt:lpstr>Data Challenges</vt:lpstr>
      <vt:lpstr>Existing Metrics…</vt:lpstr>
      <vt:lpstr>Existing Metrics…</vt:lpstr>
      <vt:lpstr>Existing Metrics: Macro</vt:lpstr>
      <vt:lpstr>Existing Metrics: Macro</vt:lpstr>
      <vt:lpstr>Existing Metrics: Macro</vt:lpstr>
      <vt:lpstr>Existing Metrics: Macro</vt:lpstr>
      <vt:lpstr>Existing Metrics: Micro</vt:lpstr>
      <vt:lpstr>Existing Metrics: Micro</vt:lpstr>
      <vt:lpstr>Existing Metrics: Micro</vt:lpstr>
      <vt:lpstr>Visualizing Metrics vs. Food Security Axioms</vt:lpstr>
      <vt:lpstr>Development Resilience</vt:lpstr>
      <vt:lpstr>PowerPoint Presentation</vt:lpstr>
      <vt:lpstr>Development Resilience</vt:lpstr>
      <vt:lpstr>Development Resilience</vt:lpstr>
      <vt:lpstr>Development Resilience</vt:lpstr>
      <vt:lpstr>Food Security as Resilience?</vt:lpstr>
      <vt:lpstr>Food Security as Resilience?</vt:lpstr>
      <vt:lpstr>Summary &amp; Next Steps</vt:lpstr>
      <vt:lpstr>Summary &amp; Next Steps</vt:lpstr>
      <vt:lpstr>Thank you!</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Upton</dc:creator>
  <cp:lastModifiedBy>Chris Barrett</cp:lastModifiedBy>
  <cp:revision>60</cp:revision>
  <cp:lastPrinted>2015-02-06T05:21:11Z</cp:lastPrinted>
  <dcterms:created xsi:type="dcterms:W3CDTF">2015-02-01T14:57:19Z</dcterms:created>
  <dcterms:modified xsi:type="dcterms:W3CDTF">2015-02-07T22:30:46Z</dcterms:modified>
</cp:coreProperties>
</file>