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1"/>
  </p:notesMasterIdLst>
  <p:handoutMasterIdLst>
    <p:handoutMasterId r:id="rId12"/>
  </p:handoutMasterIdLst>
  <p:sldIdLst>
    <p:sldId id="256" r:id="rId4"/>
    <p:sldId id="372" r:id="rId5"/>
    <p:sldId id="399" r:id="rId6"/>
    <p:sldId id="1322" r:id="rId7"/>
    <p:sldId id="361" r:id="rId8"/>
    <p:sldId id="397" r:id="rId9"/>
    <p:sldId id="322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 unknown" initials="un" lastIdx="20" clrIdx="0"/>
  <p:cmAuthor id="1" name="Chris Barrett" initials="CB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0033"/>
    <a:srgbClr val="FF66FF"/>
    <a:srgbClr val="FF6666"/>
    <a:srgbClr val="B00E04"/>
    <a:srgbClr val="9F0E04"/>
    <a:srgbClr val="FF5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4" autoAdjust="0"/>
    <p:restoredTop sz="83205" autoAdjust="0"/>
  </p:normalViewPr>
  <p:slideViewPr>
    <p:cSldViewPr>
      <p:cViewPr varScale="1">
        <p:scale>
          <a:sx n="127" d="100"/>
          <a:sy n="127" d="100"/>
        </p:scale>
        <p:origin x="8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EFF06DC-ABAE-469E-9C2A-400C2B306249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1696874-20AF-477D-9C39-65563CAA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441F709-1019-4B5E-A58B-2717B614BF2E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0874382-BF8E-4DDF-96A0-73C4B7F6E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6DE7-227D-441D-A212-B98C077B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8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5CC4-B367-4478-A1BC-DD481B18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97CD-7F5F-49CC-9EFF-D669730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331-51F2-4B57-B29E-0E046D41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C49-8E1D-43EF-A29A-8F0293BC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C77F-CE4B-411F-8DEC-7796D850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BDA9-8DAF-4A96-A45A-C904E65B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3315-7CB4-49FA-BDC9-2647988B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5C9C-BDE1-4F2B-87D7-D7B8414A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88E-26BF-42CB-9B20-3F245BC6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241-5CFE-4131-8F4C-765668E1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91BA-7238-4992-866A-3F6456D1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12E-2F75-4124-8CF6-6E27E5D4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A925-979D-46BB-B0C8-3B20DE5A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2B4-3E4C-4C49-9DFC-822C9339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7987-5A7C-4D1F-9764-AC62594E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224-FC5C-4FF6-B592-957DB1AA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CCED-BE80-4923-85BC-3A994D1F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5193-FE29-4994-8F0D-48BB119C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461D-004A-462B-B444-A44B43D1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D0B0-0FF7-481A-8C5E-E1C2DD9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1F2D-9577-4D5D-AA0B-292890E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CF60-CC65-408B-85CF-DDCDC9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A39545-C29A-4219-9954-8CBAD17CD477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042F12-B1C6-4FC0-98D0-EC25156C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BB05BFC-9CD9-43B3-8F3E-99C41BBB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copythatco.com/blog-and-free-tips/what-is-greenwashing-avoid-misleading-market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s://www.ers.usda.gov/data-products/chart-gallery/gallery/chart-detail/?chartId=10399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Georgia" pitchFamily="18" charset="0"/>
              </a:rPr>
              <a:t>Christopher B. Barrett</a:t>
            </a:r>
            <a:br>
              <a:rPr lang="en-US" sz="2800" dirty="0">
                <a:latin typeface="Georgia" pitchFamily="18" charset="0"/>
              </a:rPr>
            </a:br>
            <a:r>
              <a:rPr lang="en-US" sz="2800" dirty="0">
                <a:latin typeface="Georgia" pitchFamily="18" charset="0"/>
              </a:rPr>
              <a:t>Cornell University</a:t>
            </a:r>
            <a:br>
              <a:rPr lang="en-US" sz="2800" dirty="0">
                <a:latin typeface="Georgia" pitchFamily="18" charset="0"/>
              </a:rPr>
            </a:b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National Academies Food and Nutrition Board</a:t>
            </a: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Workshop on Maximizing Agriculture to Enhance Nutrient Composition to Better Fulfill Dietary Recommendations</a:t>
            </a: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January 30, 2024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4478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Is Healthy Food Appealing, Accessible, Credible, and Profitable? </a:t>
            </a:r>
          </a:p>
          <a:p>
            <a:pPr algn="ctr"/>
            <a:r>
              <a:rPr lang="en-US" sz="2800" b="1" dirty="0">
                <a:latin typeface="Georgia" pitchFamily="18" charset="0"/>
              </a:rPr>
              <a:t>The Economics of Agrifood Transformation to Promote Nutritious Diets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2743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latin typeface="Georgia" pitchFamily="18" charset="0"/>
                <a:ea typeface="+mj-ea"/>
                <a:cs typeface="+mj-cs"/>
              </a:rPr>
              <a:t>Both human and environmental health depend on the diets we choose. Economics is the scientific study of choices and their consequences. Perhaps useful?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5BB18C-B4BF-4A7A-8188-F42B8856B651}"/>
              </a:ext>
            </a:extLst>
          </p:cNvPr>
          <p:cNvSpPr txBox="1"/>
          <p:nvPr/>
        </p:nvSpPr>
        <p:spPr>
          <a:xfrm>
            <a:off x="304800" y="2622103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What drives food production/consumption choices? </a:t>
            </a:r>
          </a:p>
          <a:p>
            <a:pPr marL="457200" indent="-457200">
              <a:buAutoNum type="arabicParenBoth"/>
            </a:pPr>
            <a:endParaRPr lang="en-US" sz="2400" dirty="0">
              <a:latin typeface="Georgia" panose="02040502050405020303" pitchFamily="18" charset="0"/>
            </a:endParaRPr>
          </a:p>
          <a:p>
            <a:pPr marL="457200" indent="-457200">
              <a:buAutoNum type="arabicParenBoth"/>
            </a:pPr>
            <a:r>
              <a:rPr lang="en-US" sz="2400" b="1" dirty="0">
                <a:latin typeface="Georgia" panose="02040502050405020303" pitchFamily="18" charset="0"/>
              </a:rPr>
              <a:t>Preferences: </a:t>
            </a:r>
            <a:r>
              <a:rPr lang="en-US" sz="2400" dirty="0">
                <a:latin typeface="Georgia" panose="02040502050405020303" pitchFamily="18" charset="0"/>
              </a:rPr>
              <a:t>does it appeal (sensorily, </a:t>
            </a:r>
            <a:r>
              <a:rPr lang="en-US" sz="2400" dirty="0" err="1">
                <a:latin typeface="Georgia" panose="02040502050405020303" pitchFamily="18" charset="0"/>
              </a:rPr>
              <a:t>socioculturally</a:t>
            </a:r>
            <a:r>
              <a:rPr lang="en-US" sz="2400" dirty="0">
                <a:latin typeface="Georgia" panose="02040502050405020303" pitchFamily="18" charset="0"/>
              </a:rPr>
              <a:t>)?</a:t>
            </a:r>
          </a:p>
          <a:p>
            <a:pPr marL="457200" indent="-457200">
              <a:buAutoNum type="arabicParenBoth"/>
            </a:pPr>
            <a:endParaRPr lang="en-US" sz="2400" dirty="0">
              <a:latin typeface="Georgia" panose="02040502050405020303" pitchFamily="18" charset="0"/>
            </a:endParaRPr>
          </a:p>
          <a:p>
            <a:pPr marL="457200" indent="-457200">
              <a:buAutoNum type="arabicParenBoth"/>
            </a:pPr>
            <a:r>
              <a:rPr lang="en-US" sz="2400" b="1" dirty="0">
                <a:latin typeface="Georgia" panose="02040502050405020303" pitchFamily="18" charset="0"/>
              </a:rPr>
              <a:t>Constraints: </a:t>
            </a:r>
            <a:r>
              <a:rPr lang="en-US" sz="2400" dirty="0">
                <a:latin typeface="Georgia" panose="02040502050405020303" pitchFamily="18" charset="0"/>
              </a:rPr>
              <a:t>is it accessible (money, time)? </a:t>
            </a:r>
          </a:p>
          <a:p>
            <a:pPr marL="457200" indent="-457200">
              <a:buAutoNum type="arabicParenBoth"/>
            </a:pPr>
            <a:endParaRPr lang="en-US" sz="2400" dirty="0">
              <a:latin typeface="Georgia" panose="02040502050405020303" pitchFamily="18" charset="0"/>
            </a:endParaRPr>
          </a:p>
          <a:p>
            <a:pPr marL="457200" indent="-457200">
              <a:buFontTx/>
              <a:buAutoNum type="arabicParenBoth"/>
            </a:pPr>
            <a:r>
              <a:rPr lang="en-US" sz="2400" b="1" dirty="0">
                <a:latin typeface="Georgia" panose="02040502050405020303" pitchFamily="18" charset="0"/>
              </a:rPr>
              <a:t>Information: </a:t>
            </a:r>
            <a:r>
              <a:rPr lang="en-US" sz="2400" dirty="0">
                <a:latin typeface="Georgia" panose="02040502050405020303" pitchFamily="18" charset="0"/>
              </a:rPr>
              <a:t>Are claims about a food’s desirable attributes known and credible (to consumers/producers)?</a:t>
            </a:r>
          </a:p>
          <a:p>
            <a:pPr marL="457200" indent="-457200">
              <a:buAutoNum type="arabicParenBoth"/>
            </a:pPr>
            <a:endParaRPr lang="en-US" sz="2400" dirty="0">
              <a:latin typeface="Georgia" panose="02040502050405020303" pitchFamily="18" charset="0"/>
            </a:endParaRPr>
          </a:p>
          <a:p>
            <a:pPr marL="457200" indent="-457200">
              <a:buAutoNum type="arabicParenBoth"/>
            </a:pPr>
            <a:r>
              <a:rPr lang="en-US" sz="2400" b="1" dirty="0">
                <a:latin typeface="Georgia" panose="02040502050405020303" pitchFamily="18" charset="0"/>
              </a:rPr>
              <a:t>Incentives: </a:t>
            </a:r>
            <a:r>
              <a:rPr lang="en-US" sz="2400" dirty="0">
                <a:latin typeface="Georgia" panose="02040502050405020303" pitchFamily="18" charset="0"/>
              </a:rPr>
              <a:t>does it pay (productivity, prices, risk)?</a:t>
            </a:r>
          </a:p>
          <a:p>
            <a:pPr marL="457200" indent="-457200">
              <a:buAutoNum type="arabicParenBoth"/>
            </a:pP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526189BD-7394-4F5E-80CB-D3FB36BA0B86}"/>
              </a:ext>
            </a:extLst>
          </p:cNvPr>
          <p:cNvSpPr txBox="1">
            <a:spLocks/>
          </p:cNvSpPr>
          <p:nvPr/>
        </p:nvSpPr>
        <p:spPr bwMode="auto">
          <a:xfrm>
            <a:off x="3886200" y="-45110"/>
            <a:ext cx="525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Economics</a:t>
            </a:r>
          </a:p>
        </p:txBody>
      </p:sp>
    </p:spTree>
    <p:extLst>
      <p:ext uri="{BB962C8B-B14F-4D97-AF65-F5344CB8AC3E}">
        <p14:creationId xmlns:p14="http://schemas.microsoft.com/office/powerpoint/2010/main" val="80165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4469" y="1175484"/>
            <a:ext cx="59032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Georgia" pitchFamily="18" charset="0"/>
              </a:rPr>
              <a:t>Consumer demand drives economic phenomena, including (especially?) around food.</a:t>
            </a:r>
          </a:p>
          <a:p>
            <a:endParaRPr lang="en-US" altLang="en-US" sz="2000" dirty="0">
              <a:latin typeface="Georgia" pitchFamily="18" charset="0"/>
            </a:endParaRPr>
          </a:p>
          <a:p>
            <a:r>
              <a:rPr lang="en-US" altLang="en-US" sz="2000" dirty="0">
                <a:latin typeface="Georgia" pitchFamily="18" charset="0"/>
              </a:rPr>
              <a:t>Foods bring joy and are central to culture, not just a means to producing good health. </a:t>
            </a:r>
          </a:p>
          <a:p>
            <a:endParaRPr lang="en-US" altLang="en-US" sz="2000" dirty="0">
              <a:latin typeface="Georgia" pitchFamily="18" charset="0"/>
            </a:endParaRPr>
          </a:p>
          <a:p>
            <a:r>
              <a:rPr lang="en-US" altLang="en-US" sz="2000" dirty="0">
                <a:latin typeface="Georgia" pitchFamily="18" charset="0"/>
              </a:rPr>
              <a:t>People therefore seek foods that yield immediate sensory and social satisfaction. Especially in ‘fast thinking’ mode around the &gt;200 food decisions we make each day. </a:t>
            </a:r>
          </a:p>
          <a:p>
            <a:endParaRPr lang="en-US" altLang="en-US" sz="2000" dirty="0">
              <a:latin typeface="Georgia" pitchFamily="18" charset="0"/>
            </a:endParaRPr>
          </a:p>
          <a:p>
            <a:r>
              <a:rPr lang="en-US" altLang="en-US" sz="2000" dirty="0">
                <a:latin typeface="Georgia" pitchFamily="18" charset="0"/>
              </a:rPr>
              <a:t>Tastes can be cultivated, but typically change slowly as culture (and genetics) evolve.</a:t>
            </a:r>
          </a:p>
          <a:p>
            <a:endParaRPr lang="en-US" altLang="en-US" sz="2000" dirty="0">
              <a:latin typeface="Georgia" pitchFamily="18" charset="0"/>
            </a:endParaRPr>
          </a:p>
          <a:p>
            <a:r>
              <a:rPr lang="en-US" altLang="en-US" sz="2000" dirty="0">
                <a:latin typeface="Georgia" pitchFamily="18" charset="0"/>
              </a:rPr>
              <a:t>An improved food product only gains acceptance if </a:t>
            </a:r>
            <a:r>
              <a:rPr lang="en-US" altLang="en-US" sz="2400" b="1" dirty="0">
                <a:latin typeface="Georgia" pitchFamily="18" charset="0"/>
              </a:rPr>
              <a:t>it appeals to consumers on a basic sensory and sociocultural level</a:t>
            </a:r>
            <a:r>
              <a:rPr lang="en-US" altLang="en-US" sz="2400" dirty="0">
                <a:latin typeface="Georgia" pitchFamily="18" charset="0"/>
              </a:rPr>
              <a:t>. </a:t>
            </a:r>
          </a:p>
          <a:p>
            <a:endParaRPr lang="en-US" altLang="en-US" sz="2400" dirty="0">
              <a:latin typeface="Georgia" pitchFamily="18" charset="0"/>
            </a:endParaRPr>
          </a:p>
          <a:p>
            <a:endParaRPr lang="en-US" altLang="en-US" sz="2000" dirty="0">
              <a:latin typeface="Georgia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4DD76-0004-469D-B75E-CE7FD66D0382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Preferences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A01776-F3F1-6305-97AD-CC0708D96803}"/>
              </a:ext>
            </a:extLst>
          </p:cNvPr>
          <p:cNvGrpSpPr/>
          <p:nvPr/>
        </p:nvGrpSpPr>
        <p:grpSpPr>
          <a:xfrm>
            <a:off x="6095999" y="1600200"/>
            <a:ext cx="2979351" cy="4224010"/>
            <a:chOff x="5486400" y="1447800"/>
            <a:chExt cx="3367882" cy="4452610"/>
          </a:xfrm>
        </p:grpSpPr>
        <p:pic>
          <p:nvPicPr>
            <p:cNvPr id="4" name="Picture 3" descr="A person and person holding a turkey&#10;&#10;Description automatically generated">
              <a:extLst>
                <a:ext uri="{FF2B5EF4-FFF2-40B4-BE49-F238E27FC236}">
                  <a16:creationId xmlns:a16="http://schemas.microsoft.com/office/drawing/2014/main" id="{FBD04023-5F48-26FD-CA50-791387608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447800"/>
              <a:ext cx="3291682" cy="4191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EDF072-9562-BA7D-3CCF-4723B7BC0BFB}"/>
                </a:ext>
              </a:extLst>
            </p:cNvPr>
            <p:cNvSpPr txBox="1"/>
            <p:nvPr/>
          </p:nvSpPr>
          <p:spPr>
            <a:xfrm>
              <a:off x="5486400" y="5638800"/>
              <a:ext cx="32916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Georgia" panose="02040502050405020303" pitchFamily="18" charset="0"/>
                </a:rPr>
                <a:t>Norman Rockwell, Freedom from Want (1943)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813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" y="1133475"/>
            <a:ext cx="541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Georgia" pitchFamily="18" charset="0"/>
              </a:rPr>
              <a:t>Choice is limited by time/money (which resolve physical access limitations). </a:t>
            </a:r>
          </a:p>
          <a:p>
            <a:endParaRPr lang="en-US" altLang="en-US" sz="2000" dirty="0">
              <a:latin typeface="Georgia" pitchFamily="18" charset="0"/>
            </a:endParaRPr>
          </a:p>
          <a:p>
            <a:r>
              <a:rPr lang="en-US" altLang="en-US" sz="2000" b="1" dirty="0">
                <a:latin typeface="Georgia" pitchFamily="18" charset="0"/>
              </a:rPr>
              <a:t>Cost</a:t>
            </a:r>
            <a:r>
              <a:rPr lang="en-US" altLang="en-US" sz="2000" dirty="0">
                <a:latin typeface="Georgia" pitchFamily="18" charset="0"/>
              </a:rPr>
              <a:t> – &gt;3.1 bn people worldwide cannot afford a healthy diet. More nutrient rich foods are typically more expensive. Healthy foods that aren’t affordable for the poor and working class, won’t get eaten at scale. </a:t>
            </a:r>
          </a:p>
          <a:p>
            <a:endParaRPr lang="en-US" altLang="en-US" sz="2000" dirty="0">
              <a:latin typeface="Georgia" pitchFamily="18" charset="0"/>
            </a:endParaRPr>
          </a:p>
          <a:p>
            <a:endParaRPr lang="en-US" altLang="en-US" sz="2000" dirty="0">
              <a:latin typeface="Georgia" pitchFamily="18" charset="0"/>
            </a:endParaRPr>
          </a:p>
          <a:p>
            <a:r>
              <a:rPr lang="en-US" altLang="en-US" sz="2000" b="1" dirty="0">
                <a:latin typeface="Georgia" pitchFamily="18" charset="0"/>
              </a:rPr>
              <a:t>Convenience </a:t>
            </a:r>
            <a:r>
              <a:rPr lang="en-US" altLang="en-US" sz="2000" dirty="0">
                <a:latin typeface="Georgia" pitchFamily="18" charset="0"/>
              </a:rPr>
              <a:t>– Time is scarce. As wages rise, so does the opportunity cost of time spent on meals. In US, $ spent on food </a:t>
            </a:r>
            <a:r>
              <a:rPr lang="en-US" altLang="en-US" sz="2000" i="1" u="sng" dirty="0">
                <a:latin typeface="Georgia" pitchFamily="18" charset="0"/>
              </a:rPr>
              <a:t>away from </a:t>
            </a:r>
            <a:r>
              <a:rPr lang="en-US" altLang="en-US" sz="2000" dirty="0">
                <a:latin typeface="Georgia" pitchFamily="18" charset="0"/>
              </a:rPr>
              <a:t>home &gt; food </a:t>
            </a:r>
            <a:r>
              <a:rPr lang="en-US" altLang="en-US" sz="2000" i="1" u="sng" dirty="0">
                <a:latin typeface="Georgia" pitchFamily="18" charset="0"/>
              </a:rPr>
              <a:t>at</a:t>
            </a:r>
            <a:r>
              <a:rPr lang="en-US" altLang="en-US" sz="2000" dirty="0">
                <a:latin typeface="Georgia" pitchFamily="18" charset="0"/>
              </a:rPr>
              <a:t> home. FS is fastest growing. </a:t>
            </a:r>
          </a:p>
          <a:p>
            <a:endParaRPr lang="en-US" altLang="en-US" sz="2000" dirty="0">
              <a:latin typeface="Georgia" pitchFamily="18" charset="0"/>
            </a:endParaRPr>
          </a:p>
          <a:p>
            <a:endParaRPr lang="en-US" altLang="en-US" sz="2000" dirty="0">
              <a:latin typeface="Georgia" pitchFamily="18" charset="0"/>
            </a:endParaRPr>
          </a:p>
          <a:p>
            <a:r>
              <a:rPr lang="en-US" altLang="en-US" sz="2000" b="1" dirty="0">
                <a:latin typeface="Georgia" pitchFamily="18" charset="0"/>
              </a:rPr>
              <a:t>More nutritious foods only get eaten if affordable/convenient for consumers.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4DD76-0004-469D-B75E-CE7FD66D0382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Constraints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D68ED2-E299-4E7C-FA80-F7F4B3657DA2}"/>
              </a:ext>
            </a:extLst>
          </p:cNvPr>
          <p:cNvGrpSpPr/>
          <p:nvPr/>
        </p:nvGrpSpPr>
        <p:grpSpPr>
          <a:xfrm>
            <a:off x="5378083" y="4428722"/>
            <a:ext cx="3758360" cy="2429278"/>
            <a:chOff x="5257800" y="4042152"/>
            <a:chExt cx="3850304" cy="25038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CD0D469-EADA-FBFB-44FA-82F8BED35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845" r="4167" b="2595"/>
            <a:stretch/>
          </p:blipFill>
          <p:spPr>
            <a:xfrm>
              <a:off x="5257800" y="4042152"/>
              <a:ext cx="3850304" cy="220974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A90EEE-D126-FEC2-DDB0-F6DFD25FF079}"/>
                </a:ext>
              </a:extLst>
            </p:cNvPr>
            <p:cNvSpPr txBox="1"/>
            <p:nvPr/>
          </p:nvSpPr>
          <p:spPr>
            <a:xfrm>
              <a:off x="5257800" y="6284353"/>
              <a:ext cx="32916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Georgia" panose="02040502050405020303" pitchFamily="18" charset="0"/>
                </a:rPr>
                <a:t>Barrett et al., </a:t>
              </a:r>
              <a:r>
                <a:rPr lang="en-US" sz="1100" i="1" dirty="0">
                  <a:latin typeface="Georgia" panose="02040502050405020303" pitchFamily="18" charset="0"/>
                </a:rPr>
                <a:t>J. Econ. Literature </a:t>
              </a:r>
              <a:r>
                <a:rPr lang="en-US" sz="1100" dirty="0">
                  <a:latin typeface="Georgia" panose="02040502050405020303" pitchFamily="18" charset="0"/>
                </a:rPr>
                <a:t>(2022)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F9EE413-3715-34F3-1CD6-7EAEB6F7D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497" y="1082637"/>
            <a:ext cx="1686249" cy="32445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DF9F7A-E8CF-F47A-5DD2-3EDAF60C0BBA}"/>
              </a:ext>
            </a:extLst>
          </p:cNvPr>
          <p:cNvSpPr txBox="1"/>
          <p:nvPr/>
        </p:nvSpPr>
        <p:spPr>
          <a:xfrm>
            <a:off x="7772400" y="2298473"/>
            <a:ext cx="1066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FAO, </a:t>
            </a:r>
            <a:r>
              <a:rPr lang="en-US" sz="1100" i="1" dirty="0">
                <a:latin typeface="Georgia" panose="02040502050405020303" pitchFamily="18" charset="0"/>
              </a:rPr>
              <a:t>Cost and Affordability of a Healthy Diet </a:t>
            </a:r>
            <a:r>
              <a:rPr lang="en-US" sz="1100" dirty="0">
                <a:latin typeface="Georgia" panose="02040502050405020303" pitchFamily="18" charset="0"/>
              </a:rPr>
              <a:t>(2023)</a:t>
            </a:r>
          </a:p>
        </p:txBody>
      </p:sp>
    </p:spTree>
    <p:extLst>
      <p:ext uri="{BB962C8B-B14F-4D97-AF65-F5344CB8AC3E}">
        <p14:creationId xmlns:p14="http://schemas.microsoft.com/office/powerpoint/2010/main" val="10813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882" y="1066800"/>
            <a:ext cx="5897118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Georgia" pitchFamily="18" charset="0"/>
              </a:rPr>
              <a:t>People will pay a (small) premium for products or processes good/safe for them, others, or the planet if claimed benefits are credible (hopefully true!). Fundamental problems of ‘credence goods’, noisy signals and misinformation. </a:t>
            </a:r>
          </a:p>
          <a:p>
            <a:pPr marL="0" indent="0">
              <a:buNone/>
            </a:pPr>
            <a:endParaRPr lang="en-US" sz="20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Georgia" pitchFamily="18" charset="0"/>
              </a:rPr>
              <a:t>But if the cost to provide/communicate that benefit &gt; consumers’ WTP, then need gov’t or industry to set/enforce standards (e.g., mineral/vitamin fortification).</a:t>
            </a:r>
          </a:p>
          <a:p>
            <a:pPr marL="0" indent="0">
              <a:buNone/>
            </a:pPr>
            <a:endParaRPr lang="en-US" sz="2000" dirty="0">
              <a:latin typeface="Georgia" pitchFamily="18" charset="0"/>
            </a:endParaRPr>
          </a:p>
          <a:p>
            <a:pPr marL="0" indent="0">
              <a:buNone/>
            </a:pPr>
            <a:endParaRPr lang="en-US" sz="20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Georgia" pitchFamily="18" charset="0"/>
              </a:rPr>
              <a:t>Producers must know the production process that yields the benefits (extension).</a:t>
            </a:r>
          </a:p>
          <a:p>
            <a:pPr marL="457200" lvl="1" indent="0">
              <a:buNone/>
            </a:pPr>
            <a:endParaRPr lang="en-US" sz="2400" dirty="0">
              <a:latin typeface="Georgia" pitchFamily="18" charset="0"/>
            </a:endParaRPr>
          </a:p>
        </p:txBody>
      </p:sp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5724446" y="-9525"/>
            <a:ext cx="342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Information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D88C65-C73B-20D4-B9AA-0D9D7EF13746}"/>
              </a:ext>
            </a:extLst>
          </p:cNvPr>
          <p:cNvGrpSpPr/>
          <p:nvPr/>
        </p:nvGrpSpPr>
        <p:grpSpPr>
          <a:xfrm>
            <a:off x="5943600" y="1219199"/>
            <a:ext cx="3136878" cy="2806456"/>
            <a:chOff x="5867400" y="1219199"/>
            <a:chExt cx="3213078" cy="2761855"/>
          </a:xfrm>
        </p:grpSpPr>
        <p:pic>
          <p:nvPicPr>
            <p:cNvPr id="5" name="Picture 4" descr="A close-up of different labels&#10;&#10;Description automatically generated">
              <a:extLst>
                <a:ext uri="{FF2B5EF4-FFF2-40B4-BE49-F238E27FC236}">
                  <a16:creationId xmlns:a16="http://schemas.microsoft.com/office/drawing/2014/main" id="{0FAA8115-E34D-86A5-8803-4886FC42A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136" y="1219199"/>
              <a:ext cx="3154664" cy="252373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1F387B-3BBC-A832-806E-B4C11D850DF8}"/>
                </a:ext>
              </a:extLst>
            </p:cNvPr>
            <p:cNvSpPr txBox="1"/>
            <p:nvPr/>
          </p:nvSpPr>
          <p:spPr>
            <a:xfrm>
              <a:off x="5867400" y="3719444"/>
              <a:ext cx="32130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Georgia" panose="02040502050405020303" pitchFamily="18" charset="0"/>
                </a:rPr>
                <a:t>Source: </a:t>
              </a:r>
              <a:r>
                <a:rPr lang="en-US" sz="1100" dirty="0">
                  <a:latin typeface="Georgia" panose="02040502050405020303" pitchFamily="18" charset="0"/>
                  <a:hlinkClick r:id="rId4"/>
                </a:rPr>
                <a:t>copythatco.com</a:t>
              </a:r>
              <a:endParaRPr lang="en-US" sz="1100" dirty="0">
                <a:latin typeface="Georgia" panose="02040502050405020303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B25DDD9-213D-1D06-4DBF-79444FCD79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889" t="57407" r="37777" b="11481"/>
          <a:stretch/>
        </p:blipFill>
        <p:spPr>
          <a:xfrm>
            <a:off x="6673839" y="4276330"/>
            <a:ext cx="1600200" cy="160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CCB734-46F6-C635-EF65-512B82819413}"/>
              </a:ext>
            </a:extLst>
          </p:cNvPr>
          <p:cNvSpPr txBox="1"/>
          <p:nvPr/>
        </p:nvSpPr>
        <p:spPr>
          <a:xfrm>
            <a:off x="208328" y="611807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Georgia" pitchFamily="18" charset="0"/>
              </a:rPr>
              <a:t>Need extension and credible/cost-effective labeling .</a:t>
            </a:r>
          </a:p>
        </p:txBody>
      </p:sp>
    </p:spTree>
    <p:extLst>
      <p:ext uri="{BB962C8B-B14F-4D97-AF65-F5344CB8AC3E}">
        <p14:creationId xmlns:p14="http://schemas.microsoft.com/office/powerpoint/2010/main" val="118390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724" y="1295400"/>
            <a:ext cx="6172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Producers must profit w/acceptable risk exposure.</a:t>
            </a:r>
          </a:p>
          <a:p>
            <a:r>
              <a:rPr lang="en-US" sz="2000" dirty="0">
                <a:latin typeface="Georgia" panose="02040502050405020303" pitchFamily="18" charset="0"/>
              </a:rPr>
              <a:t>No producer can sustain losses indefinitely. Many can’t withstand one catastrophic loss. 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Ag productivity turns on pests, soils and weather.   So need to accelerate R&amp;D to adapt and produce      more food off-farm. (Yet it’s falling in the US!!!)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Productivity and prices drive profits. Farm prices driven by mid-stream actors who get &gt;70% consumer $ and influence consumer preferences.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b="1" dirty="0">
                <a:latin typeface="Georgia" panose="02040502050405020303" pitchFamily="18" charset="0"/>
              </a:rPr>
              <a:t>Need R&amp;D for novel, healthy foods and processes, as well as extension and insurance for farmers and standards for processors/retailers. </a:t>
            </a:r>
            <a:endParaRPr lang="en-US" sz="36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3E4AD8-CEA2-4C89-9967-48959953E4E7}"/>
              </a:ext>
            </a:extLst>
          </p:cNvPr>
          <p:cNvSpPr txBox="1"/>
          <p:nvPr/>
        </p:nvSpPr>
        <p:spPr>
          <a:xfrm>
            <a:off x="535898" y="13483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Incentives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546147-B24C-1341-36F7-54DCCAEF29B8}"/>
              </a:ext>
            </a:extLst>
          </p:cNvPr>
          <p:cNvGrpSpPr/>
          <p:nvPr/>
        </p:nvGrpSpPr>
        <p:grpSpPr>
          <a:xfrm>
            <a:off x="6007122" y="1143000"/>
            <a:ext cx="3136878" cy="2399206"/>
            <a:chOff x="6080722" y="2618270"/>
            <a:chExt cx="3136878" cy="23992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99F827-04BA-D5F7-3107-0D2BB6B1D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72" b="26667"/>
            <a:stretch/>
          </p:blipFill>
          <p:spPr>
            <a:xfrm>
              <a:off x="6091428" y="2618270"/>
              <a:ext cx="3052572" cy="221200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3B8903-3758-A208-A840-E7B571A6F3EF}"/>
                </a:ext>
              </a:extLst>
            </p:cNvPr>
            <p:cNvSpPr txBox="1"/>
            <p:nvPr/>
          </p:nvSpPr>
          <p:spPr>
            <a:xfrm>
              <a:off x="6080722" y="4751641"/>
              <a:ext cx="3136878" cy="26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Georgia" panose="02040502050405020303" pitchFamily="18" charset="0"/>
                </a:rPr>
                <a:t>Source: </a:t>
              </a:r>
              <a:r>
                <a:rPr lang="en-US" sz="1100" dirty="0">
                  <a:latin typeface="Georgia" panose="02040502050405020303" pitchFamily="18" charset="0"/>
                  <a:hlinkClick r:id="rId4"/>
                </a:rPr>
                <a:t>USDA ERS</a:t>
              </a:r>
              <a:endParaRPr lang="en-US" sz="1100" dirty="0">
                <a:latin typeface="Georgia" panose="02040502050405020303" pitchFamily="18" charset="0"/>
              </a:endParaRPr>
            </a:p>
          </p:txBody>
        </p:sp>
      </p:grpSp>
      <p:pic>
        <p:nvPicPr>
          <p:cNvPr id="10" name="Picture 9" descr="A book cover with flags&#10;&#10;Description automatically generated">
            <a:extLst>
              <a:ext uri="{FF2B5EF4-FFF2-40B4-BE49-F238E27FC236}">
                <a16:creationId xmlns:a16="http://schemas.microsoft.com/office/drawing/2014/main" id="{C2B0C798-3113-83AD-CB44-0676C2BBF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79" y="3657600"/>
            <a:ext cx="2171763" cy="306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486400" y="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Summary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132423"/>
            <a:ext cx="6172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eorgia" pitchFamily="18" charset="0"/>
              </a:rPr>
              <a:t>Agrifood systems innovations can advance health, equity, resilience and sustainability goals. 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Requires foods that are affordable, convenient, sensorily and socio-culturally appealing to consumers and profitable for producers and distributors. 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Any non-obvious benefits must be credibly/cheaply communicable or enforced via science-based standards.</a:t>
            </a:r>
          </a:p>
          <a:p>
            <a:endParaRPr lang="en-US" sz="2400" dirty="0">
              <a:latin typeface="Georgia" pitchFamily="18" charset="0"/>
            </a:endParaRP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Thank you for your interest!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6FADA6-CA74-CFCD-74C9-87B63F50C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51" r="2145" b="15880"/>
          <a:stretch/>
        </p:blipFill>
        <p:spPr>
          <a:xfrm>
            <a:off x="6019800" y="4648200"/>
            <a:ext cx="2796092" cy="1962170"/>
          </a:xfrm>
          <a:prstGeom prst="rect">
            <a:avLst/>
          </a:prstGeom>
        </p:spPr>
      </p:pic>
      <p:pic>
        <p:nvPicPr>
          <p:cNvPr id="12" name="Picture 11" descr="A book cover with flags&#10;&#10;Description automatically generated">
            <a:extLst>
              <a:ext uri="{FF2B5EF4-FFF2-40B4-BE49-F238E27FC236}">
                <a16:creationId xmlns:a16="http://schemas.microsoft.com/office/drawing/2014/main" id="{23BCA5AC-94A6-DCA3-2ADC-081ECD9E27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73805"/>
            <a:ext cx="2171763" cy="30659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pportunity104October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Opportunity104October2008</Template>
  <TotalTime>18132</TotalTime>
  <Words>659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Opportunity104October2008</vt:lpstr>
      <vt:lpstr>Custom Design</vt:lpstr>
      <vt:lpstr>1_Custom Design</vt:lpstr>
      <vt:lpstr> Christopher B. Barrett Cornell University  National Academies Food and Nutrition Board Workshop on Maximizing Agriculture to Enhance Nutrient Composition to Better Fulfill Dietary Recommendations January 30, 2024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CALS</dc:creator>
  <cp:lastModifiedBy>Chris Barrett</cp:lastModifiedBy>
  <cp:revision>597</cp:revision>
  <dcterms:created xsi:type="dcterms:W3CDTF">2010-06-02T17:17:22Z</dcterms:created>
  <dcterms:modified xsi:type="dcterms:W3CDTF">2024-01-27T15:57:55Z</dcterms:modified>
</cp:coreProperties>
</file>