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7" d="100"/>
          <a:sy n="57" d="100"/>
        </p:scale>
        <p:origin x="-1075" y="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Catch to Consumption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Chris Barrett and Teevrat Garg, Cornell University</a:t>
            </a:r>
          </a:p>
          <a:p>
            <a:endParaRPr lang="en-US" dirty="0"/>
          </a:p>
          <a:p>
            <a:r>
              <a:rPr lang="en-US" dirty="0" smtClean="0"/>
              <a:t>Sept. </a:t>
            </a:r>
            <a:r>
              <a:rPr lang="en-US" dirty="0" smtClean="0"/>
              <a:t>4, 2014, Harvard University Center for the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548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6965577" cy="3916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Adapt </a:t>
            </a:r>
            <a:r>
              <a:rPr lang="en-US" dirty="0" smtClean="0"/>
              <a:t>an existing </a:t>
            </a:r>
            <a:r>
              <a:rPr lang="en-US" dirty="0" smtClean="0"/>
              <a:t>model </a:t>
            </a:r>
            <a:r>
              <a:rPr lang="en-US" dirty="0" smtClean="0"/>
              <a:t>that couples exogenous climate drivers, wildlife </a:t>
            </a:r>
            <a:r>
              <a:rPr lang="en-US" dirty="0" smtClean="0"/>
              <a:t>population dynamics </a:t>
            </a:r>
            <a:r>
              <a:rPr lang="en-US" dirty="0" smtClean="0"/>
              <a:t>and endogenous </a:t>
            </a:r>
            <a:r>
              <a:rPr lang="en-US" dirty="0" smtClean="0"/>
              <a:t>human </a:t>
            </a:r>
            <a:r>
              <a:rPr lang="en-US" dirty="0" smtClean="0"/>
              <a:t>food consumption and resource use behaviors </a:t>
            </a:r>
            <a:r>
              <a:rPr lang="en-US" dirty="0" smtClean="0"/>
              <a:t>[Barrett &amp; </a:t>
            </a:r>
            <a:r>
              <a:rPr lang="en-US" dirty="0" err="1" smtClean="0"/>
              <a:t>Arcese</a:t>
            </a:r>
            <a:r>
              <a:rPr lang="en-US" dirty="0" smtClean="0"/>
              <a:t>, </a:t>
            </a:r>
            <a:r>
              <a:rPr lang="en-US" dirty="0" smtClean="0"/>
              <a:t>1998]</a:t>
            </a: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 smtClean="0"/>
              <a:t>own-, cross-price and income elasticity of demand estimates and budget shares from </a:t>
            </a:r>
            <a:r>
              <a:rPr lang="en-US" dirty="0" smtClean="0"/>
              <a:t>existing </a:t>
            </a:r>
            <a:r>
              <a:rPr lang="en-US" dirty="0" smtClean="0"/>
              <a:t>literature and </a:t>
            </a:r>
            <a:r>
              <a:rPr lang="en-US" dirty="0" smtClean="0"/>
              <a:t>secondary </a:t>
            </a:r>
            <a:r>
              <a:rPr lang="en-US" dirty="0" smtClean="0"/>
              <a:t>dietary data </a:t>
            </a:r>
            <a:r>
              <a:rPr lang="en-US" dirty="0" smtClean="0"/>
              <a:t>to estimate shocks to fish stock on consumption, labor </a:t>
            </a:r>
            <a:r>
              <a:rPr lang="en-US" dirty="0" smtClean="0"/>
              <a:t>effort, </a:t>
            </a:r>
            <a:r>
              <a:rPr lang="en-US" dirty="0" smtClean="0"/>
              <a:t>etc.</a:t>
            </a:r>
          </a:p>
          <a:p>
            <a:r>
              <a:rPr lang="en-US" dirty="0" smtClean="0"/>
              <a:t>Simulate on a global </a:t>
            </a:r>
            <a:r>
              <a:rPr lang="en-US" dirty="0" smtClean="0"/>
              <a:t>scale to identify places </a:t>
            </a:r>
            <a:r>
              <a:rPr lang="en-US" dirty="0" smtClean="0"/>
              <a:t>most vulnerable to </a:t>
            </a:r>
            <a:r>
              <a:rPr lang="en-US" dirty="0" smtClean="0"/>
              <a:t>major food consumption shifts – and </a:t>
            </a:r>
            <a:r>
              <a:rPr lang="en-US" dirty="0"/>
              <a:t>malnutrition – in </a:t>
            </a:r>
            <a:r>
              <a:rPr lang="en-US" dirty="0" smtClean="0"/>
              <a:t>response to shocks to fish </a:t>
            </a:r>
            <a:r>
              <a:rPr lang="en-US" dirty="0" smtClean="0"/>
              <a:t>stocks</a:t>
            </a:r>
          </a:p>
          <a:p>
            <a:pPr marL="228600" lvl="1" indent="0">
              <a:buNone/>
            </a:pPr>
            <a:r>
              <a:rPr lang="en-US" dirty="0" smtClean="0"/>
              <a:t>	…  or other shocks (e.g., crop productivity, prices, jobs)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30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498697"/>
            <a:ext cx="3657600" cy="2967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 smtClean="0"/>
              <a:t>Barrett &amp; </a:t>
            </a:r>
            <a:r>
              <a:rPr lang="en-US" dirty="0" err="1" smtClean="0"/>
              <a:t>Arcese</a:t>
            </a:r>
            <a:r>
              <a:rPr lang="en-US" dirty="0" smtClean="0"/>
              <a:t> (</a:t>
            </a:r>
            <a:r>
              <a:rPr lang="en-US" dirty="0" smtClean="0"/>
              <a:t>1998 </a:t>
            </a:r>
            <a:r>
              <a:rPr lang="en-US" i="1" dirty="0" smtClean="0"/>
              <a:t>LE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57618"/>
            <a:ext cx="6508377" cy="3916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Dynamic </a:t>
            </a:r>
            <a:r>
              <a:rPr lang="en-US" dirty="0" smtClean="0"/>
              <a:t>model of farmer effort allocation coupled to wildlife population dynamics and exogenous weather shocks</a:t>
            </a:r>
            <a:endParaRPr lang="en-US" dirty="0" smtClean="0"/>
          </a:p>
          <a:p>
            <a:r>
              <a:rPr lang="en-US" dirty="0" smtClean="0"/>
              <a:t>Endogenous, time-varying </a:t>
            </a:r>
            <a:r>
              <a:rPr lang="en-US" dirty="0" smtClean="0"/>
              <a:t>demand for </a:t>
            </a:r>
            <a:r>
              <a:rPr lang="en-US" dirty="0" smtClean="0"/>
              <a:t>game meat, farm foods, non-food goods, and leisure, labor </a:t>
            </a:r>
            <a:r>
              <a:rPr lang="en-US" dirty="0" smtClean="0"/>
              <a:t>allocation between poaching and farming</a:t>
            </a:r>
          </a:p>
          <a:p>
            <a:r>
              <a:rPr lang="en-US" dirty="0" smtClean="0"/>
              <a:t>Simulate w/ and w/o trade</a:t>
            </a:r>
            <a:endParaRPr lang="en-US" dirty="0" smtClean="0"/>
          </a:p>
          <a:p>
            <a:r>
              <a:rPr lang="en-US" dirty="0" smtClean="0"/>
              <a:t>Simulate time to crisis</a:t>
            </a:r>
          </a:p>
          <a:p>
            <a:pPr lvl="1"/>
            <a:r>
              <a:rPr lang="en-US" dirty="0" smtClean="0"/>
              <a:t>Adapt to fisheries and global scale for spatiotemporally specific behavioral and 	 nutrient intake response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453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Elasticity </a:t>
            </a:r>
            <a:r>
              <a:rPr lang="en-US" dirty="0" smtClean="0"/>
              <a:t>Estimates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947213" cy="3916363"/>
          </a:xfrm>
        </p:spPr>
        <p:txBody>
          <a:bodyPr>
            <a:normAutofit/>
          </a:bodyPr>
          <a:lstStyle/>
          <a:p>
            <a:r>
              <a:rPr lang="en-US" dirty="0" smtClean="0"/>
              <a:t>Elasticity = % change in outcome variable in response to 1% change in independent variable</a:t>
            </a:r>
            <a:endParaRPr lang="en-US" dirty="0" smtClean="0"/>
          </a:p>
          <a:p>
            <a:r>
              <a:rPr lang="en-US" dirty="0" smtClean="0"/>
              <a:t>How will prices react to a production shock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will incomes respond to a production shock?</a:t>
            </a:r>
            <a:endParaRPr lang="en-US" dirty="0" smtClean="0"/>
          </a:p>
          <a:p>
            <a:r>
              <a:rPr lang="en-US" dirty="0" smtClean="0"/>
              <a:t>How will households respond to price </a:t>
            </a:r>
            <a:r>
              <a:rPr lang="en-US" dirty="0" smtClean="0"/>
              <a:t>and income changes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Change in consumption of </a:t>
            </a:r>
            <a:r>
              <a:rPr lang="en-US" dirty="0" smtClean="0"/>
              <a:t>good experiencing supply shock?</a:t>
            </a:r>
          </a:p>
          <a:p>
            <a:pPr lvl="1"/>
            <a:r>
              <a:rPr lang="en-US" dirty="0" smtClean="0"/>
              <a:t>Indirect income/cross-price effects on other goods? </a:t>
            </a:r>
          </a:p>
          <a:p>
            <a:pPr lvl="1"/>
            <a:r>
              <a:rPr lang="en-US" dirty="0" smtClean="0"/>
              <a:t>What behavioral responses might feed back on supporting resource base and subsequent periods’ food supplies?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98012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1198</TotalTime>
  <Words>258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Plaza</vt:lpstr>
      <vt:lpstr>Catch to Consumption</vt:lpstr>
      <vt:lpstr>Outline</vt:lpstr>
      <vt:lpstr>Barrett &amp; Arcese (1998 LE)</vt:lpstr>
      <vt:lpstr>Elasticity Estimates</vt:lpstr>
    </vt:vector>
  </TitlesOfParts>
  <Company>Lafayette Forensics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Catch to Consumption</dc:title>
  <dc:creator>Teevrat Garg</dc:creator>
  <cp:lastModifiedBy>Chris Barrett</cp:lastModifiedBy>
  <cp:revision>13</cp:revision>
  <dcterms:created xsi:type="dcterms:W3CDTF">2014-09-03T15:31:42Z</dcterms:created>
  <dcterms:modified xsi:type="dcterms:W3CDTF">2014-09-04T18:57:11Z</dcterms:modified>
</cp:coreProperties>
</file>