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6" r:id="rId3"/>
  </p:sldMasterIdLst>
  <p:notesMasterIdLst>
    <p:notesMasterId r:id="rId22"/>
  </p:notesMasterIdLst>
  <p:handoutMasterIdLst>
    <p:handoutMasterId r:id="rId23"/>
  </p:handoutMasterIdLst>
  <p:sldIdLst>
    <p:sldId id="256" r:id="rId4"/>
    <p:sldId id="311" r:id="rId5"/>
    <p:sldId id="453" r:id="rId6"/>
    <p:sldId id="454" r:id="rId7"/>
    <p:sldId id="438" r:id="rId8"/>
    <p:sldId id="329" r:id="rId9"/>
    <p:sldId id="440" r:id="rId10"/>
    <p:sldId id="455" r:id="rId11"/>
    <p:sldId id="330" r:id="rId12"/>
    <p:sldId id="333" r:id="rId13"/>
    <p:sldId id="334" r:id="rId14"/>
    <p:sldId id="458" r:id="rId15"/>
    <p:sldId id="456" r:id="rId16"/>
    <p:sldId id="341" r:id="rId17"/>
    <p:sldId id="452" r:id="rId18"/>
    <p:sldId id="457" r:id="rId19"/>
    <p:sldId id="322" r:id="rId20"/>
    <p:sldId id="312" r:id="rId21"/>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nknown unknown" initials="un" lastIdx="11" clrIdx="0"/>
  <p:cmAuthor id="1" name="Mark Constas" initials="MC" lastIdx="3" clrIdx="1"/>
  <p:cmAuthor id="2" name="Chris Barrett" initials="CBB"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4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309" autoAdjust="0"/>
    <p:restoredTop sz="80300" autoAdjust="0"/>
  </p:normalViewPr>
  <p:slideViewPr>
    <p:cSldViewPr>
      <p:cViewPr>
        <p:scale>
          <a:sx n="82" d="100"/>
          <a:sy n="82" d="100"/>
        </p:scale>
        <p:origin x="-9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900"/>
    </p:cViewPr>
  </p:sorterViewPr>
  <p:notesViewPr>
    <p:cSldViewPr>
      <p:cViewPr varScale="1">
        <p:scale>
          <a:sx n="82" d="100"/>
          <a:sy n="82" d="100"/>
        </p:scale>
        <p:origin x="-1962" y="-78"/>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27466" cy="46434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55953" y="1"/>
            <a:ext cx="3027466" cy="464345"/>
          </a:xfrm>
          <a:prstGeom prst="rect">
            <a:avLst/>
          </a:prstGeom>
        </p:spPr>
        <p:txBody>
          <a:bodyPr vert="horz" lIns="91440" tIns="45720" rIns="91440" bIns="45720" rtlCol="0"/>
          <a:lstStyle>
            <a:lvl1pPr algn="r">
              <a:defRPr sz="1200"/>
            </a:lvl1pPr>
          </a:lstStyle>
          <a:p>
            <a:fld id="{B05E27A8-4892-4154-B52D-D6DF57E64DF0}" type="datetimeFigureOut">
              <a:rPr lang="en-US" smtClean="0"/>
              <a:pPr/>
              <a:t>6/26/2014</a:t>
            </a:fld>
            <a:endParaRPr lang="en-US"/>
          </a:p>
        </p:txBody>
      </p:sp>
      <p:sp>
        <p:nvSpPr>
          <p:cNvPr id="4" name="Footer Placeholder 3"/>
          <p:cNvSpPr>
            <a:spLocks noGrp="1"/>
          </p:cNvSpPr>
          <p:nvPr>
            <p:ph type="ftr" sz="quarter" idx="2"/>
          </p:nvPr>
        </p:nvSpPr>
        <p:spPr>
          <a:xfrm>
            <a:off x="1" y="8817760"/>
            <a:ext cx="3027466" cy="46434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55953" y="8817760"/>
            <a:ext cx="3027466" cy="464345"/>
          </a:xfrm>
          <a:prstGeom prst="rect">
            <a:avLst/>
          </a:prstGeom>
        </p:spPr>
        <p:txBody>
          <a:bodyPr vert="horz" lIns="91440" tIns="45720" rIns="91440" bIns="45720" rtlCol="0" anchor="b"/>
          <a:lstStyle>
            <a:lvl1pPr algn="r">
              <a:defRPr sz="1200"/>
            </a:lvl1pPr>
          </a:lstStyle>
          <a:p>
            <a:fld id="{6185E82F-0DA1-4CAE-A04F-3CD01576310E}" type="slidenum">
              <a:rPr lang="en-US" smtClean="0"/>
              <a:pPr/>
              <a:t>‹#›</a:t>
            </a:fld>
            <a:endParaRPr lang="en-US"/>
          </a:p>
        </p:txBody>
      </p:sp>
    </p:spTree>
    <p:extLst>
      <p:ext uri="{BB962C8B-B14F-4D97-AF65-F5344CB8AC3E}">
        <p14:creationId xmlns:p14="http://schemas.microsoft.com/office/powerpoint/2010/main" val="41052988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56551" y="0"/>
            <a:ext cx="3026833" cy="464185"/>
          </a:xfrm>
          <a:prstGeom prst="rect">
            <a:avLst/>
          </a:prstGeom>
        </p:spPr>
        <p:txBody>
          <a:bodyPr vert="horz" lIns="91440" tIns="45720" rIns="91440" bIns="45720" rtlCol="0"/>
          <a:lstStyle>
            <a:lvl1pPr algn="r">
              <a:defRPr sz="1200"/>
            </a:lvl1pPr>
          </a:lstStyle>
          <a:p>
            <a:fld id="{7441F709-1019-4B5E-A58B-2717B614BF2E}" type="datetimeFigureOut">
              <a:rPr lang="en-US" smtClean="0"/>
              <a:pPr/>
              <a:t>6/26/2014</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5"/>
            <a:ext cx="3026833" cy="46418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1" y="8817905"/>
            <a:ext cx="3026833" cy="464185"/>
          </a:xfrm>
          <a:prstGeom prst="rect">
            <a:avLst/>
          </a:prstGeom>
        </p:spPr>
        <p:txBody>
          <a:bodyPr vert="horz" lIns="91440" tIns="45720" rIns="91440" bIns="45720" rtlCol="0" anchor="b"/>
          <a:lstStyle>
            <a:lvl1pPr algn="r">
              <a:defRPr sz="1200"/>
            </a:lvl1pPr>
          </a:lstStyle>
          <a:p>
            <a:fld id="{A0874382-BF8E-4DDF-96A0-73C4B7F6E3E2}" type="slidenum">
              <a:rPr lang="en-US" smtClean="0"/>
              <a:pPr/>
              <a:t>‹#›</a:t>
            </a:fld>
            <a:endParaRPr lang="en-US" dirty="0"/>
          </a:p>
        </p:txBody>
      </p:sp>
    </p:spTree>
    <p:extLst>
      <p:ext uri="{BB962C8B-B14F-4D97-AF65-F5344CB8AC3E}">
        <p14:creationId xmlns:p14="http://schemas.microsoft.com/office/powerpoint/2010/main" val="2809566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2</a:t>
            </a:fld>
            <a:endParaRPr lang="en-US" dirty="0"/>
          </a:p>
        </p:txBody>
      </p:sp>
    </p:spTree>
    <p:extLst>
      <p:ext uri="{BB962C8B-B14F-4D97-AF65-F5344CB8AC3E}">
        <p14:creationId xmlns:p14="http://schemas.microsoft.com/office/powerpoint/2010/main" val="3437170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5</a:t>
            </a:fld>
            <a:endParaRPr lang="en-US" dirty="0"/>
          </a:p>
        </p:txBody>
      </p:sp>
    </p:spTree>
    <p:extLst>
      <p:ext uri="{BB962C8B-B14F-4D97-AF65-F5344CB8AC3E}">
        <p14:creationId xmlns:p14="http://schemas.microsoft.com/office/powerpoint/2010/main" val="3437170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6/26/2014</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6/26/2014</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6/26/2014</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6/26/2014</a:t>
            </a:fld>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6/26/2014</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045CC4-B367-4478-A1BC-DD481B18020D}"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5897CD-7F5F-49CC-9EFF-D669730FA6EF}"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7F5331-51F2-4B57-B29E-0E046D414DD3}"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984C49-8E1D-43EF-A29A-8F0293BCD01F}"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E25C77F-CE4B-411F-8DEC-7796D8504C0C}"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DEEBDA9-8DAF-4A96-A45A-C904E65B4CF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6/26/2014</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68E3315-7CB4-49FA-BDC9-2647988B04F5}"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4A5C9C-BDE1-4F2B-87D7-D7B8414A7184}"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60688E-26BF-42CB-9B20-3F245BC68647}"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380241-5CFE-4131-8F4C-765668E11D73}"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6F91BA-7238-4992-866A-3F6456D1EDBB}"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46512E-2F75-4124-8CF6-6E27E5D4E3FA}"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60A925-979D-46BB-B0C8-3B20DE5AB066}"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6A52B4-3E4C-4C49-9DFC-822C9339D8AE}"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397987-5A7C-4D1F-9764-AC62594E5AA8}"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0CFF224-FC5C-4FF6-B592-957DB1AAB25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6/26/2014</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08ECCED-BE80-4923-85BC-3A994D1F7C5C}"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E2E5193-FE29-4994-8F0D-48BB119C34EB}"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73D461D-004A-462B-B444-A44B43D1713E}"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73D0B0-0FF7-481A-8C5E-E1C2DD9F103C}"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EE1F2D-9577-4D5D-AA0B-292890EE52C8}"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45CF60-CC65-408B-85CF-DDCDC96AF82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6/26/2014</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6/26/2014</a:t>
            </a:fld>
            <a:endParaRPr lang="en-US" dirty="0"/>
          </a:p>
        </p:txBody>
      </p:sp>
      <p:sp>
        <p:nvSpPr>
          <p:cNvPr id="8" name="Rectangle 5"/>
          <p:cNvSpPr>
            <a:spLocks noGrp="1" noChangeArrowheads="1"/>
          </p:cNvSpPr>
          <p:nvPr>
            <p:ph type="ftr" sz="quarter" idx="11"/>
          </p:nvPr>
        </p:nvSpPr>
        <p:spPr>
          <a:ln/>
        </p:spPr>
        <p:txBody>
          <a:bodyPr/>
          <a:lstStyle>
            <a:lvl1pPr>
              <a:defRPr/>
            </a:lvl1pPr>
          </a:lstStyle>
          <a:p>
            <a:endParaRPr lang="en-US" dirty="0"/>
          </a:p>
        </p:txBody>
      </p:sp>
      <p:sp>
        <p:nvSpPr>
          <p:cNvPr id="9"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6/26/2014</a:t>
            </a:fld>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6/26/2014</a:t>
            </a:fld>
            <a:endParaRPr lang="en-US" dirty="0"/>
          </a:p>
        </p:txBody>
      </p:sp>
      <p:sp>
        <p:nvSpPr>
          <p:cNvPr id="3" name="Rectangle 5"/>
          <p:cNvSpPr>
            <a:spLocks noGrp="1" noChangeArrowheads="1"/>
          </p:cNvSpPr>
          <p:nvPr>
            <p:ph type="ftr" sz="quarter" idx="11"/>
          </p:nvPr>
        </p:nvSpPr>
        <p:spPr>
          <a:ln/>
        </p:spPr>
        <p:txBody>
          <a:bodyPr/>
          <a:lstStyle>
            <a:lvl1pPr>
              <a:defRPr/>
            </a:lvl1pPr>
          </a:lstStyle>
          <a:p>
            <a:endParaRPr lang="en-US" dirty="0"/>
          </a:p>
        </p:txBody>
      </p:sp>
      <p:sp>
        <p:nvSpPr>
          <p:cNvPr id="4"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6/26/2014</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6/26/2014</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77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D0A39545-C29A-4219-9954-8CBAD17CD477}" type="datetimeFigureOut">
              <a:rPr lang="en-US" smtClean="0"/>
              <a:pPr/>
              <a:t>6/26/2014</a:t>
            </a:fld>
            <a:endParaRPr lang="en-US" dirty="0"/>
          </a:p>
        </p:txBody>
      </p:sp>
      <p:sp>
        <p:nvSpPr>
          <p:cNvPr id="2877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2877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299FDD7-F7E5-4BF5-ACCF-5D1D44779CF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87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defRPr>
            </a:lvl1pPr>
          </a:lstStyle>
          <a:p>
            <a:pPr>
              <a:defRPr/>
            </a:pPr>
            <a:endParaRPr lang="en-US"/>
          </a:p>
        </p:txBody>
      </p:sp>
      <p:sp>
        <p:nvSpPr>
          <p:cNvPr id="2887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defRPr>
            </a:lvl1pPr>
          </a:lstStyle>
          <a:p>
            <a:pPr>
              <a:defRPr/>
            </a:pPr>
            <a:endParaRPr lang="en-US"/>
          </a:p>
        </p:txBody>
      </p:sp>
      <p:sp>
        <p:nvSpPr>
          <p:cNvPr id="2887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pitchFamily="18" charset="0"/>
              </a:defRPr>
            </a:lvl1pPr>
          </a:lstStyle>
          <a:p>
            <a:pPr>
              <a:defRPr/>
            </a:pPr>
            <a:fld id="{09042F12-B1C6-4FC0-98D0-EC25156C451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18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defRPr>
            </a:lvl1pPr>
          </a:lstStyle>
          <a:p>
            <a:pPr>
              <a:defRPr/>
            </a:pPr>
            <a:endParaRPr lang="en-US"/>
          </a:p>
        </p:txBody>
      </p:sp>
      <p:sp>
        <p:nvSpPr>
          <p:cNvPr id="2918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defRPr>
            </a:lvl1pPr>
          </a:lstStyle>
          <a:p>
            <a:pPr>
              <a:defRPr/>
            </a:pPr>
            <a:endParaRPr lang="en-US"/>
          </a:p>
        </p:txBody>
      </p:sp>
      <p:sp>
        <p:nvSpPr>
          <p:cNvPr id="2918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pitchFamily="18" charset="0"/>
              </a:defRPr>
            </a:lvl1pPr>
          </a:lstStyle>
          <a:p>
            <a:pPr>
              <a:defRPr/>
            </a:pPr>
            <a:fld id="{EBB05BFC-9CD9-43B3-8F3E-99C41BBB72B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1.jpeg"/><Relationship Id="rId9" Type="http://schemas.openxmlformats.org/officeDocument/2006/relationships/image" Target="../media/image7.png"/><Relationship Id="rId1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953000"/>
            <a:ext cx="9144000" cy="1470025"/>
          </a:xfrm>
        </p:spPr>
        <p:txBody>
          <a:bodyPr>
            <a:normAutofit fontScale="90000"/>
          </a:bodyPr>
          <a:lstStyle/>
          <a:p>
            <a:r>
              <a:rPr lang="en-US" sz="2800" dirty="0" smtClean="0">
                <a:latin typeface="Georgia" pitchFamily="18" charset="0"/>
              </a:rPr>
              <a:t>Christopher </a:t>
            </a:r>
            <a:r>
              <a:rPr lang="en-US" sz="2800" dirty="0">
                <a:latin typeface="Georgia" pitchFamily="18" charset="0"/>
              </a:rPr>
              <a:t>B. </a:t>
            </a:r>
            <a:r>
              <a:rPr lang="en-US" sz="2800" dirty="0" smtClean="0">
                <a:latin typeface="Georgia" pitchFamily="18" charset="0"/>
              </a:rPr>
              <a:t>Barrett</a:t>
            </a:r>
            <a:br>
              <a:rPr lang="en-US" sz="2800" dirty="0" smtClean="0">
                <a:latin typeface="Georgia" pitchFamily="18" charset="0"/>
              </a:rPr>
            </a:br>
            <a:r>
              <a:rPr lang="en-US" sz="2700" dirty="0" smtClean="0">
                <a:latin typeface="Georgia" pitchFamily="18" charset="0"/>
              </a:rPr>
              <a:t>Cornell </a:t>
            </a:r>
            <a:r>
              <a:rPr lang="en-US" sz="2700" dirty="0" smtClean="0">
                <a:latin typeface="Georgia" pitchFamily="18" charset="0"/>
              </a:rPr>
              <a:t>University</a:t>
            </a:r>
            <a:br>
              <a:rPr lang="en-US" sz="2700" dirty="0" smtClean="0">
                <a:latin typeface="Georgia" pitchFamily="18" charset="0"/>
              </a:rPr>
            </a:br>
            <a:r>
              <a:rPr lang="en-US" sz="2700" dirty="0" smtClean="0">
                <a:latin typeface="Georgia" pitchFamily="18" charset="0"/>
              </a:rPr>
              <a:t/>
            </a:r>
            <a:br>
              <a:rPr lang="en-US" sz="2700" dirty="0" smtClean="0">
                <a:latin typeface="Georgia" pitchFamily="18" charset="0"/>
              </a:rPr>
            </a:br>
            <a:r>
              <a:rPr lang="en-US" sz="2700" dirty="0" smtClean="0">
                <a:latin typeface="Georgia" pitchFamily="18" charset="0"/>
              </a:rPr>
              <a:t>Presentation at the International </a:t>
            </a:r>
            <a:r>
              <a:rPr lang="en-US" sz="2700" dirty="0" smtClean="0">
                <a:latin typeface="Georgia" pitchFamily="18" charset="0"/>
              </a:rPr>
              <a:t>Livestock Research </a:t>
            </a:r>
            <a:r>
              <a:rPr lang="en-US" sz="2700" dirty="0" smtClean="0">
                <a:latin typeface="Georgia" pitchFamily="18" charset="0"/>
              </a:rPr>
              <a:t>Institute</a:t>
            </a:r>
            <a:br>
              <a:rPr lang="en-US" sz="2700" dirty="0" smtClean="0">
                <a:latin typeface="Georgia" pitchFamily="18" charset="0"/>
              </a:rPr>
            </a:br>
            <a:r>
              <a:rPr lang="en-US" sz="2700" dirty="0" smtClean="0">
                <a:latin typeface="Georgia" pitchFamily="18" charset="0"/>
              </a:rPr>
              <a:t>July 4, 2014</a:t>
            </a:r>
            <a:endParaRPr lang="en-US" sz="2700" dirty="0" smtClean="0">
              <a:latin typeface="Georgia" pitchFamily="18" charset="0"/>
            </a:endParaRPr>
          </a:p>
        </p:txBody>
      </p:sp>
      <p:sp>
        <p:nvSpPr>
          <p:cNvPr id="3" name="TextBox 2"/>
          <p:cNvSpPr txBox="1"/>
          <p:nvPr/>
        </p:nvSpPr>
        <p:spPr>
          <a:xfrm>
            <a:off x="228600" y="1143000"/>
            <a:ext cx="8686800" cy="2862322"/>
          </a:xfrm>
          <a:prstGeom prst="rect">
            <a:avLst/>
          </a:prstGeom>
          <a:noFill/>
        </p:spPr>
        <p:txBody>
          <a:bodyPr wrap="square" rtlCol="0">
            <a:spAutoFit/>
          </a:bodyPr>
          <a:lstStyle/>
          <a:p>
            <a:pPr algn="ctr"/>
            <a:r>
              <a:rPr lang="en-US" sz="3600" b="1" dirty="0">
                <a:latin typeface="Georgia" pitchFamily="18" charset="0"/>
              </a:rPr>
              <a:t>Toward A Theory of Resilience for International Development </a:t>
            </a:r>
            <a:r>
              <a:rPr lang="en-US" sz="3600" b="1" dirty="0" smtClean="0">
                <a:latin typeface="Georgia" pitchFamily="18" charset="0"/>
              </a:rPr>
              <a:t>Applications: </a:t>
            </a:r>
          </a:p>
          <a:p>
            <a:pPr algn="ctr"/>
            <a:r>
              <a:rPr lang="en-US" sz="3600" b="1" dirty="0" smtClean="0">
                <a:latin typeface="Georgia" pitchFamily="18" charset="0"/>
              </a:rPr>
              <a:t>With Some Reflections on Practical Implications</a:t>
            </a:r>
            <a:endParaRPr lang="en-US" sz="3600" b="1" dirty="0" smtClean="0">
              <a:latin typeface="Georgia" pitchFamily="18" charset="0"/>
            </a:endParaRP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2" name="TextBox 1"/>
          <p:cNvSpPr txBox="1"/>
          <p:nvPr/>
        </p:nvSpPr>
        <p:spPr>
          <a:xfrm>
            <a:off x="457200" y="4122945"/>
            <a:ext cx="8458200" cy="2554545"/>
          </a:xfrm>
          <a:prstGeom prst="rect">
            <a:avLst/>
          </a:prstGeom>
          <a:noFill/>
        </p:spPr>
        <p:txBody>
          <a:bodyPr wrap="square" rtlCol="0">
            <a:spAutoFit/>
          </a:bodyPr>
          <a:lstStyle/>
          <a:p>
            <a:r>
              <a:rPr lang="en-US" sz="2000" dirty="0">
                <a:latin typeface="Georgia" pitchFamily="18" charset="0"/>
              </a:rPr>
              <a:t>For the current non-poor, seek </a:t>
            </a:r>
            <a:r>
              <a:rPr lang="en-US" sz="2000" dirty="0" smtClean="0">
                <a:latin typeface="Georgia" pitchFamily="18" charset="0"/>
              </a:rPr>
              <a:t>resilience/resistance </a:t>
            </a:r>
            <a:r>
              <a:rPr lang="en-US" sz="2000" dirty="0">
                <a:latin typeface="Georgia" pitchFamily="18" charset="0"/>
              </a:rPr>
              <a:t>against shocks in the ecological </a:t>
            </a:r>
            <a:r>
              <a:rPr lang="en-US" sz="2000" dirty="0" smtClean="0">
                <a:latin typeface="Georgia" pitchFamily="18" charset="0"/>
              </a:rPr>
              <a:t>sense: </a:t>
            </a:r>
            <a:r>
              <a:rPr lang="en-US" sz="2000" dirty="0">
                <a:latin typeface="Georgia" pitchFamily="18" charset="0"/>
              </a:rPr>
              <a:t>no shift to either of the lower, less desirable zones.</a:t>
            </a:r>
          </a:p>
          <a:p>
            <a:endParaRPr lang="en-US" sz="2000" dirty="0">
              <a:latin typeface="Georgia" pitchFamily="18" charset="0"/>
            </a:endParaRPr>
          </a:p>
          <a:p>
            <a:r>
              <a:rPr lang="en-US" sz="2000" dirty="0" smtClean="0">
                <a:latin typeface="Georgia" pitchFamily="18" charset="0"/>
              </a:rPr>
              <a:t>But </a:t>
            </a:r>
            <a:r>
              <a:rPr lang="en-US" sz="2000" dirty="0">
                <a:latin typeface="Georgia" pitchFamily="18" charset="0"/>
              </a:rPr>
              <a:t>for the current poor, those </a:t>
            </a:r>
            <a:r>
              <a:rPr lang="en-US" sz="2000" dirty="0" smtClean="0">
                <a:latin typeface="Georgia" pitchFamily="18" charset="0"/>
              </a:rPr>
              <a:t>in HEZ/CPZ, the </a:t>
            </a:r>
            <a:r>
              <a:rPr lang="en-US" sz="2000" dirty="0">
                <a:latin typeface="Georgia" pitchFamily="18" charset="0"/>
              </a:rPr>
              <a:t>objective is </a:t>
            </a:r>
            <a:r>
              <a:rPr lang="en-US" sz="2000" i="1" dirty="0" smtClean="0">
                <a:latin typeface="Georgia" pitchFamily="18" charset="0"/>
              </a:rPr>
              <a:t>productive disruption</a:t>
            </a:r>
            <a:r>
              <a:rPr lang="en-US" sz="2000" dirty="0">
                <a:latin typeface="Georgia" pitchFamily="18" charset="0"/>
              </a:rPr>
              <a:t>,</a:t>
            </a:r>
            <a:r>
              <a:rPr lang="en-US" sz="2000" dirty="0" smtClean="0">
                <a:latin typeface="Georgia" pitchFamily="18" charset="0"/>
              </a:rPr>
              <a:t> to shift states to the NPZ.</a:t>
            </a:r>
          </a:p>
          <a:p>
            <a:endParaRPr lang="en-US" sz="2000" dirty="0">
              <a:latin typeface="Georgia" pitchFamily="18" charset="0"/>
            </a:endParaRPr>
          </a:p>
          <a:p>
            <a:r>
              <a:rPr lang="en-US" sz="2000" b="1" i="1" dirty="0">
                <a:latin typeface="Georgia" pitchFamily="18" charset="0"/>
              </a:rPr>
              <a:t>Asymmetry</a:t>
            </a:r>
            <a:r>
              <a:rPr lang="en-US" sz="2000" dirty="0">
                <a:latin typeface="Georgia" pitchFamily="18" charset="0"/>
              </a:rPr>
              <a:t> is therefore a fundamental property of resilience </a:t>
            </a:r>
            <a:r>
              <a:rPr lang="en-US" sz="2000" dirty="0" smtClean="0">
                <a:latin typeface="Georgia" pitchFamily="18" charset="0"/>
              </a:rPr>
              <a:t>against chronic </a:t>
            </a:r>
            <a:r>
              <a:rPr lang="en-US" sz="2000" dirty="0">
                <a:latin typeface="Georgia" pitchFamily="18" charset="0"/>
              </a:rPr>
              <a:t>poverty.</a:t>
            </a:r>
            <a:r>
              <a:rPr lang="en-US" sz="2000" dirty="0" smtClean="0">
                <a:latin typeface="Georgia" pitchFamily="18" charset="0"/>
              </a:rPr>
              <a:t> Thus stability ≠ resilience.</a:t>
            </a:r>
            <a:endParaRPr lang="en-US" sz="2000" dirty="0">
              <a:latin typeface="Georgia" pitchFamily="18" charset="0"/>
            </a:endParaRPr>
          </a:p>
        </p:txBody>
      </p:sp>
      <p:sp>
        <p:nvSpPr>
          <p:cNvPr id="3" name="TextBox 2"/>
          <p:cNvSpPr txBox="1"/>
          <p:nvPr/>
        </p:nvSpPr>
        <p:spPr>
          <a:xfrm>
            <a:off x="381000" y="1295400"/>
            <a:ext cx="4191000" cy="2554545"/>
          </a:xfrm>
          <a:prstGeom prst="rect">
            <a:avLst/>
          </a:prstGeom>
          <a:noFill/>
        </p:spPr>
        <p:txBody>
          <a:bodyPr wrap="square" rtlCol="0">
            <a:spAutoFit/>
          </a:bodyPr>
          <a:lstStyle/>
          <a:p>
            <a:r>
              <a:rPr lang="en-US" sz="2000" dirty="0">
                <a:latin typeface="Georgia" pitchFamily="18" charset="0"/>
              </a:rPr>
              <a:t>The development ambition is </a:t>
            </a:r>
            <a:r>
              <a:rPr lang="en-US" sz="2000" dirty="0" smtClean="0">
                <a:latin typeface="Georgia" pitchFamily="18" charset="0"/>
              </a:rPr>
              <a:t>to move </a:t>
            </a:r>
            <a:r>
              <a:rPr lang="en-US" sz="2000" dirty="0">
                <a:latin typeface="Georgia" pitchFamily="18" charset="0"/>
              </a:rPr>
              <a:t>people into the non-poor zone and keep them there. </a:t>
            </a:r>
            <a:endParaRPr lang="en-US" sz="2000" dirty="0" smtClean="0">
              <a:latin typeface="Georgia" pitchFamily="18" charset="0"/>
            </a:endParaRPr>
          </a:p>
          <a:p>
            <a:endParaRPr lang="en-US" sz="2000" dirty="0">
              <a:latin typeface="Georgia" pitchFamily="18" charset="0"/>
            </a:endParaRPr>
          </a:p>
          <a:p>
            <a:r>
              <a:rPr lang="en-US" sz="2000" dirty="0" smtClean="0">
                <a:latin typeface="Georgia" pitchFamily="18" charset="0"/>
              </a:rPr>
              <a:t>The humanitarian ambition is to keep people from falling into HEZ … offers foundation of a rights-based approach to resilience.</a:t>
            </a:r>
            <a:endParaRPr lang="en-US" dirty="0"/>
          </a:p>
        </p:txBody>
      </p:sp>
      <p:sp>
        <p:nvSpPr>
          <p:cNvPr id="7" name="Title 5"/>
          <p:cNvSpPr txBox="1">
            <a:spLocks/>
          </p:cNvSpPr>
          <p:nvPr/>
        </p:nvSpPr>
        <p:spPr bwMode="auto">
          <a:xfrm>
            <a:off x="4724400" y="152400"/>
            <a:ext cx="4267200" cy="990600"/>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Toward a Theory</a:t>
            </a:r>
            <a:endParaRPr lang="en-US" sz="3000" kern="0" dirty="0">
              <a:solidFill>
                <a:schemeClr val="bg1"/>
              </a:solidFill>
              <a:latin typeface="Georgia" pitchFamily="18" charset="0"/>
              <a:ea typeface="+mj-ea"/>
              <a:cs typeface="+mj-cs"/>
            </a:endParaRPr>
          </a:p>
        </p:txBody>
      </p:sp>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7829" y="812831"/>
            <a:ext cx="4463771"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6207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2" name="TextBox 1"/>
          <p:cNvSpPr txBox="1"/>
          <p:nvPr/>
        </p:nvSpPr>
        <p:spPr>
          <a:xfrm>
            <a:off x="247650" y="5657671"/>
            <a:ext cx="8743950" cy="1200329"/>
          </a:xfrm>
          <a:prstGeom prst="rect">
            <a:avLst/>
          </a:prstGeom>
          <a:noFill/>
        </p:spPr>
        <p:txBody>
          <a:bodyPr wrap="square" rtlCol="0">
            <a:spAutoFit/>
          </a:bodyPr>
          <a:lstStyle/>
          <a:p>
            <a:r>
              <a:rPr lang="en-US" sz="2400" dirty="0" smtClean="0">
                <a:latin typeface="Georgia" pitchFamily="18" charset="0"/>
              </a:rPr>
              <a:t>Note:  Transitory </a:t>
            </a:r>
            <a:r>
              <a:rPr lang="en-US" sz="2400" dirty="0">
                <a:latin typeface="Georgia" pitchFamily="18" charset="0"/>
              </a:rPr>
              <a:t>shocks (- or +) can have persistent effects</a:t>
            </a:r>
          </a:p>
          <a:p>
            <a:r>
              <a:rPr lang="en-US" sz="2400" dirty="0">
                <a:latin typeface="Georgia" pitchFamily="18" charset="0"/>
              </a:rPr>
              <a:t>	Risk </a:t>
            </a:r>
            <a:r>
              <a:rPr lang="en-US" sz="2400" dirty="0" smtClean="0">
                <a:latin typeface="Georgia" pitchFamily="18" charset="0"/>
              </a:rPr>
              <a:t>endogenous to system state	</a:t>
            </a:r>
          </a:p>
          <a:p>
            <a:r>
              <a:rPr lang="en-US" sz="2400" dirty="0">
                <a:latin typeface="Georgia" pitchFamily="18" charset="0"/>
              </a:rPr>
              <a:t>	</a:t>
            </a:r>
            <a:r>
              <a:rPr lang="en-US" sz="2400" dirty="0" smtClean="0">
                <a:latin typeface="Georgia" pitchFamily="18" charset="0"/>
              </a:rPr>
              <a:t>CTDs reflect both natural and socioeconomic contexts</a:t>
            </a:r>
            <a:endParaRPr lang="en-US" sz="2400" dirty="0">
              <a:latin typeface="Georgia" pitchFamily="18" charset="0"/>
            </a:endParaRPr>
          </a:p>
        </p:txBody>
      </p:sp>
      <p:sp>
        <p:nvSpPr>
          <p:cNvPr id="6" name="TextBox 5"/>
          <p:cNvSpPr txBox="1"/>
          <p:nvPr/>
        </p:nvSpPr>
        <p:spPr>
          <a:xfrm>
            <a:off x="373062" y="956473"/>
            <a:ext cx="8313738" cy="830997"/>
          </a:xfrm>
          <a:prstGeom prst="rect">
            <a:avLst/>
          </a:prstGeom>
          <a:noFill/>
        </p:spPr>
        <p:txBody>
          <a:bodyPr wrap="square" rtlCol="0">
            <a:spAutoFit/>
          </a:bodyPr>
          <a:lstStyle/>
          <a:p>
            <a:r>
              <a:rPr lang="en-US" sz="2400" b="1" dirty="0" smtClean="0">
                <a:latin typeface="Georgia" pitchFamily="18" charset="0"/>
              </a:rPr>
              <a:t>Explicitly incorporate risk by integrating broader set of </a:t>
            </a:r>
            <a:r>
              <a:rPr lang="en-US" sz="2400" b="1" dirty="0">
                <a:latin typeface="Georgia" pitchFamily="18" charset="0"/>
              </a:rPr>
              <a:t>moment functions to </a:t>
            </a:r>
            <a:r>
              <a:rPr lang="en-US" sz="2400" b="1" dirty="0" smtClean="0">
                <a:latin typeface="Georgia" pitchFamily="18" charset="0"/>
              </a:rPr>
              <a:t>move </a:t>
            </a:r>
            <a:r>
              <a:rPr lang="en-US" sz="2400" b="1" dirty="0">
                <a:latin typeface="Georgia" pitchFamily="18" charset="0"/>
              </a:rPr>
              <a:t>from CEF to </a:t>
            </a:r>
            <a:r>
              <a:rPr lang="en-US" sz="2400" b="1" dirty="0" smtClean="0">
                <a:latin typeface="Georgia" pitchFamily="18" charset="0"/>
              </a:rPr>
              <a:t>CTDs:</a:t>
            </a:r>
            <a:endParaRPr lang="en-US" sz="2400" b="1" dirty="0">
              <a:latin typeface="Georgia" pitchFamily="18" charset="0"/>
            </a:endParaRPr>
          </a:p>
        </p:txBody>
      </p:sp>
      <p:sp>
        <p:nvSpPr>
          <p:cNvPr id="7" name="Title 5"/>
          <p:cNvSpPr txBox="1">
            <a:spLocks/>
          </p:cNvSpPr>
          <p:nvPr/>
        </p:nvSpPr>
        <p:spPr bwMode="auto">
          <a:xfrm>
            <a:off x="4724400" y="152400"/>
            <a:ext cx="4267200" cy="990600"/>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Toward a Theory</a:t>
            </a:r>
            <a:endParaRPr lang="en-US" sz="3000" kern="0" dirty="0">
              <a:solidFill>
                <a:schemeClr val="bg1"/>
              </a:solidFill>
              <a:latin typeface="Georgia" pitchFamily="18" charset="0"/>
              <a:ea typeface="+mj-ea"/>
              <a:cs typeface="+mj-cs"/>
            </a:endParaRPr>
          </a:p>
        </p:txBody>
      </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1554" y="1600200"/>
            <a:ext cx="6164633"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6442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6" name="TextBox 5"/>
          <p:cNvSpPr txBox="1"/>
          <p:nvPr/>
        </p:nvSpPr>
        <p:spPr>
          <a:xfrm>
            <a:off x="373062" y="956473"/>
            <a:ext cx="8694738" cy="5863144"/>
          </a:xfrm>
          <a:prstGeom prst="rect">
            <a:avLst/>
          </a:prstGeom>
          <a:noFill/>
        </p:spPr>
        <p:txBody>
          <a:bodyPr wrap="square" rtlCol="0">
            <a:spAutoFit/>
          </a:bodyPr>
          <a:lstStyle/>
          <a:p>
            <a:r>
              <a:rPr lang="en-US" sz="2400" b="1" dirty="0" smtClean="0">
                <a:latin typeface="Georgia" pitchFamily="18" charset="0"/>
              </a:rPr>
              <a:t>Objective: minimize the duration, intensity and likelihood of people’s experience of poverty</a:t>
            </a:r>
          </a:p>
          <a:p>
            <a:endParaRPr lang="en-US" sz="2400" dirty="0" smtClean="0">
              <a:latin typeface="Georgia" pitchFamily="18" charset="0"/>
            </a:endParaRPr>
          </a:p>
          <a:p>
            <a:r>
              <a:rPr lang="en-US" sz="2400" b="1" u="sng" dirty="0" smtClean="0">
                <a:latin typeface="Georgia" pitchFamily="18" charset="0"/>
              </a:rPr>
              <a:t>Three options</a:t>
            </a:r>
            <a:r>
              <a:rPr lang="en-US" sz="2400" b="1" u="sng" dirty="0">
                <a:latin typeface="Georgia" pitchFamily="18" charset="0"/>
              </a:rPr>
              <a:t>:</a:t>
            </a:r>
          </a:p>
          <a:p>
            <a:pPr marL="457200" lvl="0" indent="-457200">
              <a:spcAft>
                <a:spcPts val="600"/>
              </a:spcAft>
              <a:buAutoNum type="arabicParenR"/>
            </a:pPr>
            <a:r>
              <a:rPr lang="en-US" sz="2400" dirty="0" smtClean="0">
                <a:latin typeface="Georgia" pitchFamily="18" charset="0"/>
              </a:rPr>
              <a:t>Shift people’s current state – i.e., increase</a:t>
            </a:r>
            <a:r>
              <a:rPr lang="en-US" sz="2400" i="1" dirty="0" smtClean="0">
                <a:latin typeface="Georgia" pitchFamily="18" charset="0"/>
              </a:rPr>
              <a:t> W</a:t>
            </a:r>
            <a:r>
              <a:rPr lang="en-US" sz="2400" i="1" baseline="-25000" dirty="0" smtClean="0">
                <a:latin typeface="Georgia" pitchFamily="18" charset="0"/>
              </a:rPr>
              <a:t>t</a:t>
            </a:r>
            <a:r>
              <a:rPr lang="en-US" sz="2400" dirty="0" smtClean="0">
                <a:latin typeface="Georgia" pitchFamily="18" charset="0"/>
              </a:rPr>
              <a:t>. Ex: transfers of cash, education, land or other assets.</a:t>
            </a:r>
          </a:p>
          <a:p>
            <a:pPr marL="457200" lvl="0" indent="-457200">
              <a:spcAft>
                <a:spcPts val="600"/>
              </a:spcAft>
              <a:buAutoNum type="arabicParenR"/>
            </a:pPr>
            <a:r>
              <a:rPr lang="en-US" sz="2400" dirty="0" smtClean="0">
                <a:latin typeface="Georgia" pitchFamily="18" charset="0"/>
              </a:rPr>
              <a:t>Alter </a:t>
            </a:r>
            <a:r>
              <a:rPr lang="en-US" sz="2400" dirty="0" smtClean="0">
                <a:latin typeface="Georgia" pitchFamily="18" charset="0"/>
              </a:rPr>
              <a:t>CTDs directly through risk reduction/transfer (∆s system too) – i.e., truncate</a:t>
            </a:r>
            <a:r>
              <a:rPr lang="en-US" sz="2400" i="1" dirty="0">
                <a:latin typeface="Georgia" pitchFamily="18" charset="0"/>
              </a:rPr>
              <a:t> </a:t>
            </a:r>
            <a:r>
              <a:rPr lang="en-US" sz="2400" i="1" dirty="0" err="1">
                <a:latin typeface="Georgia" pitchFamily="18" charset="0"/>
              </a:rPr>
              <a:t>ε</a:t>
            </a:r>
            <a:r>
              <a:rPr lang="en-US" sz="2400" i="1" baseline="-25000" dirty="0" err="1">
                <a:latin typeface="Georgia" pitchFamily="18" charset="0"/>
              </a:rPr>
              <a:t>t</a:t>
            </a:r>
            <a:r>
              <a:rPr lang="en-US" sz="2400" dirty="0" smtClean="0">
                <a:latin typeface="Georgia" pitchFamily="18" charset="0"/>
              </a:rPr>
              <a:t> . Ex: social protection - EGS,  insurance, improved policing, drought-resistant varieties. </a:t>
            </a:r>
          </a:p>
          <a:p>
            <a:pPr marL="457200" lvl="0" indent="-457200">
              <a:spcAft>
                <a:spcPts val="600"/>
              </a:spcAft>
              <a:buAutoNum type="arabicParenR"/>
            </a:pPr>
            <a:r>
              <a:rPr lang="en-US" sz="2400" dirty="0" smtClean="0">
                <a:latin typeface="Georgia" pitchFamily="18" charset="0"/>
              </a:rPr>
              <a:t>Change the underlying system structure (</a:t>
            </a:r>
            <a:r>
              <a:rPr lang="en-US" sz="2400" i="1" dirty="0" err="1" smtClean="0">
                <a:latin typeface="Georgia" pitchFamily="18" charset="0"/>
              </a:rPr>
              <a:t>m</a:t>
            </a:r>
            <a:r>
              <a:rPr lang="en-US" sz="2400" i="1" baseline="30000" dirty="0" err="1" smtClean="0">
                <a:latin typeface="Georgia" pitchFamily="18" charset="0"/>
              </a:rPr>
              <a:t>k</a:t>
            </a:r>
            <a:r>
              <a:rPr lang="en-US" sz="2400" i="1" dirty="0" smtClean="0">
                <a:latin typeface="Georgia" pitchFamily="18" charset="0"/>
              </a:rPr>
              <a:t>(.)</a:t>
            </a:r>
            <a:r>
              <a:rPr lang="en-US" sz="2400" dirty="0" smtClean="0">
                <a:latin typeface="Georgia" pitchFamily="18" charset="0"/>
              </a:rPr>
              <a:t> – techs/ institutions – induces ∆ in behaviors and CTDs. </a:t>
            </a:r>
            <a:r>
              <a:rPr lang="en-US" sz="2400" dirty="0" err="1" smtClean="0">
                <a:latin typeface="Georgia" pitchFamily="18" charset="0"/>
              </a:rPr>
              <a:t>Prob</a:t>
            </a:r>
            <a:r>
              <a:rPr lang="en-US" sz="2400" dirty="0" smtClean="0">
                <a:latin typeface="Georgia" pitchFamily="18" charset="0"/>
              </a:rPr>
              <a:t>: multi-scalar reinforcement – ‘fractal poverty traps’ </a:t>
            </a:r>
          </a:p>
          <a:p>
            <a:pPr marL="457200" lvl="0" indent="-457200">
              <a:buAutoNum type="arabicParenR"/>
            </a:pPr>
            <a:endParaRPr lang="en-US" sz="2400" dirty="0" smtClean="0">
              <a:latin typeface="Georgia" pitchFamily="18" charset="0"/>
            </a:endParaRPr>
          </a:p>
          <a:p>
            <a:pPr lvl="0"/>
            <a:r>
              <a:rPr lang="en-US" sz="2400" dirty="0" smtClean="0">
                <a:latin typeface="Georgia" pitchFamily="18" charset="0"/>
              </a:rPr>
              <a:t>Must explore the feedback within broader system to identify possible intervention points behind </a:t>
            </a:r>
            <a:r>
              <a:rPr lang="en-US" sz="2400" dirty="0" err="1" smtClean="0">
                <a:latin typeface="Georgia" pitchFamily="18" charset="0"/>
              </a:rPr>
              <a:t>univariate</a:t>
            </a:r>
            <a:r>
              <a:rPr lang="en-US" sz="2400" dirty="0" smtClean="0">
                <a:latin typeface="Georgia" pitchFamily="18" charset="0"/>
              </a:rPr>
              <a:t> dynamics.</a:t>
            </a:r>
            <a:endParaRPr lang="en-US" sz="2400" dirty="0">
              <a:latin typeface="Georgia" pitchFamily="18" charset="0"/>
            </a:endParaRPr>
          </a:p>
        </p:txBody>
      </p:sp>
      <p:sp>
        <p:nvSpPr>
          <p:cNvPr id="7" name="Title 5"/>
          <p:cNvSpPr txBox="1">
            <a:spLocks/>
          </p:cNvSpPr>
          <p:nvPr/>
        </p:nvSpPr>
        <p:spPr bwMode="auto">
          <a:xfrm>
            <a:off x="5715000" y="0"/>
            <a:ext cx="3429000" cy="990600"/>
          </a:xfrm>
          <a:prstGeom prst="rect">
            <a:avLst/>
          </a:prstGeom>
          <a:noFill/>
          <a:ln w="9525">
            <a:noFill/>
            <a:miter lim="800000"/>
            <a:headEnd/>
            <a:tailEnd/>
          </a:ln>
        </p:spPr>
        <p:txBody>
          <a:bodyPr anchor="ctr"/>
          <a:lstStyle/>
          <a:p>
            <a:pPr eaLnBrk="0" hangingPunct="0">
              <a:defRPr/>
            </a:pPr>
            <a:r>
              <a:rPr lang="en-US" sz="3000" b="1" kern="0" dirty="0" smtClean="0">
                <a:solidFill>
                  <a:schemeClr val="bg1"/>
                </a:solidFill>
                <a:latin typeface="Georgia" pitchFamily="18" charset="0"/>
                <a:ea typeface="+mj-ea"/>
                <a:cs typeface="+mj-cs"/>
              </a:rPr>
              <a:t>Programming implications</a:t>
            </a:r>
            <a:endParaRPr lang="en-US" sz="3000" b="1"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234407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6" name="TextBox 5"/>
          <p:cNvSpPr txBox="1"/>
          <p:nvPr/>
        </p:nvSpPr>
        <p:spPr>
          <a:xfrm>
            <a:off x="373062" y="956473"/>
            <a:ext cx="8694738" cy="707886"/>
          </a:xfrm>
          <a:prstGeom prst="rect">
            <a:avLst/>
          </a:prstGeom>
          <a:noFill/>
        </p:spPr>
        <p:txBody>
          <a:bodyPr wrap="square" rtlCol="0">
            <a:spAutoFit/>
          </a:bodyPr>
          <a:lstStyle/>
          <a:p>
            <a:r>
              <a:rPr lang="en-US" sz="2000" b="1" dirty="0" smtClean="0">
                <a:latin typeface="Georgia" pitchFamily="18" charset="0"/>
              </a:rPr>
              <a:t>The role of social institutions, power, exclusion and solidarity</a:t>
            </a:r>
          </a:p>
          <a:p>
            <a:r>
              <a:rPr lang="en-US" sz="2000" b="1" dirty="0" smtClean="0">
                <a:latin typeface="Georgia" pitchFamily="18" charset="0"/>
              </a:rPr>
              <a:t>“A tale of two widows”</a:t>
            </a:r>
            <a:endParaRPr lang="en-US" sz="2000" dirty="0">
              <a:latin typeface="Georgia"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799" y="1421707"/>
            <a:ext cx="3415301" cy="4553735"/>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11475" t="2886" r="11956"/>
          <a:stretch/>
        </p:blipFill>
        <p:spPr>
          <a:xfrm>
            <a:off x="373062" y="1787470"/>
            <a:ext cx="3734112" cy="3552057"/>
          </a:xfrm>
          <a:prstGeom prst="rect">
            <a:avLst/>
          </a:prstGeom>
        </p:spPr>
      </p:pic>
      <p:pic>
        <p:nvPicPr>
          <p:cNvPr id="3074" name="Picture 2" descr="The Social Economics of Poverty: Identities, Groups, Communities and Network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63968" y="4885775"/>
            <a:ext cx="1413185" cy="18960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28600" y="5715000"/>
            <a:ext cx="3810000" cy="830997"/>
          </a:xfrm>
          <a:prstGeom prst="rect">
            <a:avLst/>
          </a:prstGeom>
          <a:noFill/>
        </p:spPr>
        <p:txBody>
          <a:bodyPr wrap="square" rtlCol="0">
            <a:spAutoFit/>
          </a:bodyPr>
          <a:lstStyle/>
          <a:p>
            <a:r>
              <a:rPr lang="en-US" sz="2400" dirty="0" smtClean="0">
                <a:latin typeface="Georgia" pitchFamily="18" charset="0"/>
              </a:rPr>
              <a:t>And would the widower’s dynamic = the widow’s?</a:t>
            </a:r>
            <a:endParaRPr lang="en-US" sz="2400" dirty="0">
              <a:latin typeface="Georgia" pitchFamily="18" charset="0"/>
            </a:endParaRPr>
          </a:p>
        </p:txBody>
      </p:sp>
      <p:sp>
        <p:nvSpPr>
          <p:cNvPr id="10" name="Title 5"/>
          <p:cNvSpPr txBox="1">
            <a:spLocks/>
          </p:cNvSpPr>
          <p:nvPr/>
        </p:nvSpPr>
        <p:spPr bwMode="auto">
          <a:xfrm>
            <a:off x="5715000" y="0"/>
            <a:ext cx="3429000" cy="990600"/>
          </a:xfrm>
          <a:prstGeom prst="rect">
            <a:avLst/>
          </a:prstGeom>
          <a:noFill/>
          <a:ln w="9525">
            <a:noFill/>
            <a:miter lim="800000"/>
            <a:headEnd/>
            <a:tailEnd/>
          </a:ln>
        </p:spPr>
        <p:txBody>
          <a:bodyPr anchor="ctr"/>
          <a:lstStyle/>
          <a:p>
            <a:pPr eaLnBrk="0" hangingPunct="0">
              <a:defRPr/>
            </a:pPr>
            <a:r>
              <a:rPr lang="en-US" sz="3000" b="1" kern="0" dirty="0" smtClean="0">
                <a:solidFill>
                  <a:schemeClr val="bg1"/>
                </a:solidFill>
                <a:latin typeface="Georgia" pitchFamily="18" charset="0"/>
                <a:ea typeface="+mj-ea"/>
                <a:cs typeface="+mj-cs"/>
              </a:rPr>
              <a:t>Programming implications</a:t>
            </a:r>
            <a:endParaRPr lang="en-US" sz="3000" b="1"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2459117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2" name="TextBox 1"/>
          <p:cNvSpPr txBox="1"/>
          <p:nvPr/>
        </p:nvSpPr>
        <p:spPr>
          <a:xfrm>
            <a:off x="247650" y="1600200"/>
            <a:ext cx="8743950" cy="5262979"/>
          </a:xfrm>
          <a:prstGeom prst="rect">
            <a:avLst/>
          </a:prstGeom>
          <a:noFill/>
        </p:spPr>
        <p:txBody>
          <a:bodyPr wrap="square" rtlCol="0">
            <a:spAutoFit/>
          </a:bodyPr>
          <a:lstStyle/>
          <a:p>
            <a:r>
              <a:rPr lang="en-US" sz="2400" dirty="0" smtClean="0">
                <a:latin typeface="Georgia" pitchFamily="18" charset="0"/>
              </a:rPr>
              <a:t>Generalize to admit the role of the natural resource state, </a:t>
            </a:r>
            <a:r>
              <a:rPr lang="en-US" sz="2400" dirty="0" err="1" smtClean="0">
                <a:latin typeface="Georgia" pitchFamily="18" charset="0"/>
              </a:rPr>
              <a:t>R</a:t>
            </a:r>
            <a:r>
              <a:rPr lang="en-US" sz="2400" baseline="-25000" dirty="0" err="1" smtClean="0">
                <a:latin typeface="Georgia" pitchFamily="18" charset="0"/>
              </a:rPr>
              <a:t>t</a:t>
            </a:r>
            <a:r>
              <a:rPr lang="en-US" sz="2400" dirty="0" smtClean="0">
                <a:latin typeface="Georgia" pitchFamily="18" charset="0"/>
              </a:rPr>
              <a:t>:</a:t>
            </a:r>
          </a:p>
          <a:p>
            <a:pPr algn="ctr"/>
            <a:r>
              <a:rPr lang="en-US" sz="2400" i="1" dirty="0" err="1" smtClean="0">
                <a:latin typeface="Georgia" pitchFamily="18" charset="0"/>
              </a:rPr>
              <a:t>m</a:t>
            </a:r>
            <a:r>
              <a:rPr lang="en-US" sz="2400" i="1" baseline="30000" dirty="0" err="1" smtClean="0">
                <a:latin typeface="Georgia" pitchFamily="18" charset="0"/>
              </a:rPr>
              <a:t>k</a:t>
            </a:r>
            <a:r>
              <a:rPr lang="en-US" sz="2400" i="1" dirty="0" smtClean="0">
                <a:latin typeface="Georgia" pitchFamily="18" charset="0"/>
              </a:rPr>
              <a:t>(</a:t>
            </a:r>
            <a:r>
              <a:rPr lang="en-US" sz="2400" i="1" dirty="0" err="1" smtClean="0">
                <a:latin typeface="Georgia" pitchFamily="18" charset="0"/>
              </a:rPr>
              <a:t>W</a:t>
            </a:r>
            <a:r>
              <a:rPr lang="en-US" sz="2400" i="1" baseline="-25000" dirty="0" err="1" smtClean="0">
                <a:latin typeface="Georgia" pitchFamily="18" charset="0"/>
              </a:rPr>
              <a:t>t+s</a:t>
            </a:r>
            <a:r>
              <a:rPr lang="en-US" sz="2400" i="1" dirty="0" smtClean="0">
                <a:latin typeface="Georgia" pitchFamily="18" charset="0"/>
              </a:rPr>
              <a:t> </a:t>
            </a:r>
            <a:r>
              <a:rPr lang="en-US" sz="2400" i="1" dirty="0">
                <a:latin typeface="Georgia" pitchFamily="18" charset="0"/>
              </a:rPr>
              <a:t>| </a:t>
            </a:r>
            <a:r>
              <a:rPr lang="en-US" sz="2400" i="1" dirty="0" err="1">
                <a:latin typeface="Georgia" pitchFamily="18" charset="0"/>
              </a:rPr>
              <a:t>W</a:t>
            </a:r>
            <a:r>
              <a:rPr lang="en-US" sz="2400" i="1" baseline="-25000" dirty="0" err="1">
                <a:latin typeface="Georgia" pitchFamily="18" charset="0"/>
              </a:rPr>
              <a:t>t</a:t>
            </a:r>
            <a:r>
              <a:rPr lang="en-US" sz="2400" i="1" dirty="0">
                <a:latin typeface="Georgia" pitchFamily="18" charset="0"/>
              </a:rPr>
              <a:t>, </a:t>
            </a:r>
            <a:r>
              <a:rPr lang="en-US" sz="2400" i="1" dirty="0" err="1">
                <a:latin typeface="Georgia" pitchFamily="18" charset="0"/>
              </a:rPr>
              <a:t>R</a:t>
            </a:r>
            <a:r>
              <a:rPr lang="en-US" sz="2400" i="1" baseline="-25000" dirty="0" err="1">
                <a:latin typeface="Georgia" pitchFamily="18" charset="0"/>
              </a:rPr>
              <a:t>t</a:t>
            </a:r>
            <a:r>
              <a:rPr lang="en-US" sz="2400" dirty="0">
                <a:latin typeface="Georgia" pitchFamily="18" charset="0"/>
              </a:rPr>
              <a:t>, </a:t>
            </a:r>
            <a:r>
              <a:rPr lang="en-US" sz="2400" i="1" dirty="0" err="1">
                <a:latin typeface="Georgia" pitchFamily="18" charset="0"/>
              </a:rPr>
              <a:t>ε</a:t>
            </a:r>
            <a:r>
              <a:rPr lang="en-US" sz="2400" i="1" baseline="-25000" dirty="0" err="1">
                <a:latin typeface="Georgia" pitchFamily="18" charset="0"/>
              </a:rPr>
              <a:t>t</a:t>
            </a:r>
            <a:r>
              <a:rPr lang="en-US" sz="2400" i="1" dirty="0" smtClean="0">
                <a:latin typeface="Georgia" pitchFamily="18" charset="0"/>
              </a:rPr>
              <a:t>)</a:t>
            </a:r>
            <a:r>
              <a:rPr lang="en-US" sz="2400" dirty="0" smtClean="0">
                <a:latin typeface="Georgia" pitchFamily="18" charset="0"/>
              </a:rPr>
              <a:t> </a:t>
            </a:r>
            <a:endParaRPr lang="en-US" sz="2400" dirty="0">
              <a:latin typeface="Georgia" pitchFamily="18" charset="0"/>
            </a:endParaRPr>
          </a:p>
          <a:p>
            <a:endParaRPr lang="en-US" sz="2400" dirty="0" smtClean="0">
              <a:latin typeface="Georgia" pitchFamily="18" charset="0"/>
            </a:endParaRPr>
          </a:p>
          <a:p>
            <a:r>
              <a:rPr lang="en-US" sz="2400" dirty="0" smtClean="0">
                <a:latin typeface="Georgia" pitchFamily="18" charset="0"/>
              </a:rPr>
              <a:t>And recognize that parallel dynamics exist for the resource:</a:t>
            </a:r>
          </a:p>
          <a:p>
            <a:endParaRPr lang="en-US" sz="2400" dirty="0">
              <a:latin typeface="Georgia" pitchFamily="18" charset="0"/>
            </a:endParaRPr>
          </a:p>
          <a:p>
            <a:pPr algn="ctr"/>
            <a:r>
              <a:rPr lang="en-US" sz="2400" i="1" dirty="0" err="1">
                <a:latin typeface="Georgia" pitchFamily="18" charset="0"/>
              </a:rPr>
              <a:t>rm</a:t>
            </a:r>
            <a:r>
              <a:rPr lang="en-US" sz="2400" i="1" baseline="30000" dirty="0" err="1">
                <a:latin typeface="Georgia" pitchFamily="18" charset="0"/>
              </a:rPr>
              <a:t>k</a:t>
            </a:r>
            <a:r>
              <a:rPr lang="en-US" sz="2400" i="1" dirty="0">
                <a:latin typeface="Georgia" pitchFamily="18" charset="0"/>
              </a:rPr>
              <a:t>(</a:t>
            </a:r>
            <a:r>
              <a:rPr lang="en-US" sz="2400" i="1" dirty="0" err="1">
                <a:latin typeface="Georgia" pitchFamily="18" charset="0"/>
              </a:rPr>
              <a:t>R</a:t>
            </a:r>
            <a:r>
              <a:rPr lang="en-US" sz="2400" i="1" baseline="-25000" dirty="0" err="1">
                <a:latin typeface="Georgia" pitchFamily="18" charset="0"/>
              </a:rPr>
              <a:t>t+s</a:t>
            </a:r>
            <a:r>
              <a:rPr lang="en-US" sz="2400" i="1" dirty="0">
                <a:latin typeface="Georgia" pitchFamily="18" charset="0"/>
              </a:rPr>
              <a:t> | </a:t>
            </a:r>
            <a:r>
              <a:rPr lang="en-US" sz="2400" i="1" dirty="0" err="1">
                <a:latin typeface="Georgia" pitchFamily="18" charset="0"/>
              </a:rPr>
              <a:t>R</a:t>
            </a:r>
            <a:r>
              <a:rPr lang="en-US" sz="2400" i="1" baseline="-25000" dirty="0" err="1">
                <a:latin typeface="Georgia" pitchFamily="18" charset="0"/>
              </a:rPr>
              <a:t>t</a:t>
            </a:r>
            <a:r>
              <a:rPr lang="en-US" sz="2400" i="1" dirty="0" err="1">
                <a:latin typeface="Georgia" pitchFamily="18" charset="0"/>
              </a:rPr>
              <a:t>,W</a:t>
            </a:r>
            <a:r>
              <a:rPr lang="en-US" sz="2400" i="1" baseline="-25000" dirty="0" err="1">
                <a:latin typeface="Georgia" pitchFamily="18" charset="0"/>
              </a:rPr>
              <a:t>t</a:t>
            </a:r>
            <a:r>
              <a:rPr lang="en-US" sz="2400" dirty="0">
                <a:latin typeface="Georgia" pitchFamily="18" charset="0"/>
              </a:rPr>
              <a:t>, </a:t>
            </a:r>
            <a:r>
              <a:rPr lang="en-US" sz="2400" i="1" dirty="0" err="1">
                <a:latin typeface="Georgia" pitchFamily="18" charset="0"/>
              </a:rPr>
              <a:t>ε</a:t>
            </a:r>
            <a:r>
              <a:rPr lang="en-US" sz="2400" i="1" baseline="-25000" dirty="0" err="1">
                <a:latin typeface="Georgia" pitchFamily="18" charset="0"/>
              </a:rPr>
              <a:t>t</a:t>
            </a:r>
            <a:r>
              <a:rPr lang="en-US" sz="2400" i="1" dirty="0" smtClean="0">
                <a:latin typeface="Georgia" pitchFamily="18" charset="0"/>
              </a:rPr>
              <a:t>)</a:t>
            </a:r>
            <a:endParaRPr lang="en-US" sz="2400" dirty="0">
              <a:latin typeface="Georgia" pitchFamily="18" charset="0"/>
            </a:endParaRPr>
          </a:p>
          <a:p>
            <a:endParaRPr lang="en-US" sz="2400" dirty="0" smtClean="0">
              <a:latin typeface="Georgia" pitchFamily="18" charset="0"/>
            </a:endParaRPr>
          </a:p>
          <a:p>
            <a:r>
              <a:rPr lang="en-US" sz="2400" dirty="0" smtClean="0">
                <a:latin typeface="Georgia" pitchFamily="18" charset="0"/>
              </a:rPr>
              <a:t>Now feedback potentially arises between R and W </a:t>
            </a:r>
          </a:p>
          <a:p>
            <a:r>
              <a:rPr lang="en-US" sz="2400" dirty="0" smtClean="0">
                <a:latin typeface="Georgia" pitchFamily="18" charset="0"/>
              </a:rPr>
              <a:t>(e.g., range conditions depend on herd size/stocking rate, disease reproduction depends on household incomes) </a:t>
            </a:r>
          </a:p>
          <a:p>
            <a:r>
              <a:rPr lang="en-US" sz="2400" dirty="0" smtClean="0">
                <a:latin typeface="Georgia" pitchFamily="18" charset="0"/>
              </a:rPr>
              <a:t>Or at least correlation due to </a:t>
            </a:r>
            <a:r>
              <a:rPr lang="en-US" sz="2400" i="1" dirty="0" err="1">
                <a:latin typeface="Georgia" pitchFamily="18" charset="0"/>
              </a:rPr>
              <a:t>ε</a:t>
            </a:r>
            <a:r>
              <a:rPr lang="en-US" sz="2400" i="1" baseline="-25000" dirty="0" err="1">
                <a:latin typeface="Georgia" pitchFamily="18" charset="0"/>
              </a:rPr>
              <a:t>t</a:t>
            </a:r>
            <a:r>
              <a:rPr lang="en-US" sz="2400" dirty="0" smtClean="0">
                <a:latin typeface="Georgia" pitchFamily="18" charset="0"/>
              </a:rPr>
              <a:t> (e.g., climate).</a:t>
            </a:r>
          </a:p>
          <a:p>
            <a:endParaRPr lang="en-US" sz="2400" dirty="0">
              <a:latin typeface="Georgia" pitchFamily="18" charset="0"/>
            </a:endParaRPr>
          </a:p>
          <a:p>
            <a:r>
              <a:rPr lang="en-US" sz="2400" dirty="0" smtClean="0">
                <a:latin typeface="Georgia" pitchFamily="18" charset="0"/>
              </a:rPr>
              <a:t>Then the resilience of the underlying resource base becomes </a:t>
            </a:r>
            <a:r>
              <a:rPr lang="en-US" sz="2400" i="1" dirty="0" smtClean="0">
                <a:latin typeface="Georgia" pitchFamily="18" charset="0"/>
              </a:rPr>
              <a:t>instrumentally important </a:t>
            </a:r>
            <a:r>
              <a:rPr lang="en-US" sz="2400" dirty="0" smtClean="0">
                <a:latin typeface="Georgia" pitchFamily="18" charset="0"/>
              </a:rPr>
              <a:t>to resilience against chronic poverty.</a:t>
            </a:r>
            <a:endParaRPr lang="en-US" sz="2400" dirty="0">
              <a:latin typeface="Georgia" pitchFamily="18" charset="0"/>
            </a:endParaRPr>
          </a:p>
        </p:txBody>
      </p:sp>
      <p:sp>
        <p:nvSpPr>
          <p:cNvPr id="6" name="TextBox 5"/>
          <p:cNvSpPr txBox="1"/>
          <p:nvPr/>
        </p:nvSpPr>
        <p:spPr>
          <a:xfrm>
            <a:off x="373063" y="956473"/>
            <a:ext cx="7315200" cy="461665"/>
          </a:xfrm>
          <a:prstGeom prst="rect">
            <a:avLst/>
          </a:prstGeom>
          <a:noFill/>
        </p:spPr>
        <p:txBody>
          <a:bodyPr wrap="square" rtlCol="0">
            <a:spAutoFit/>
          </a:bodyPr>
          <a:lstStyle/>
          <a:p>
            <a:r>
              <a:rPr lang="en-US" sz="2400" b="1" dirty="0" smtClean="0">
                <a:latin typeface="Georgia" pitchFamily="18" charset="0"/>
              </a:rPr>
              <a:t>Feedback between sub-systems can be crucial</a:t>
            </a:r>
            <a:endParaRPr lang="en-US" sz="2400" b="1" dirty="0">
              <a:latin typeface="Georgia" pitchFamily="18" charset="0"/>
            </a:endParaRPr>
          </a:p>
        </p:txBody>
      </p:sp>
      <p:sp>
        <p:nvSpPr>
          <p:cNvPr id="7" name="Title 5"/>
          <p:cNvSpPr txBox="1">
            <a:spLocks/>
          </p:cNvSpPr>
          <p:nvPr/>
        </p:nvSpPr>
        <p:spPr bwMode="auto">
          <a:xfrm>
            <a:off x="5181600" y="19050"/>
            <a:ext cx="3810000" cy="990600"/>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Toward Systems Integration</a:t>
            </a:r>
            <a:endParaRPr lang="en-US" sz="3000"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3680643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6" name="TextBox 5"/>
          <p:cNvSpPr txBox="1"/>
          <p:nvPr/>
        </p:nvSpPr>
        <p:spPr>
          <a:xfrm>
            <a:off x="389789" y="990600"/>
            <a:ext cx="8237538" cy="461665"/>
          </a:xfrm>
          <a:prstGeom prst="rect">
            <a:avLst/>
          </a:prstGeom>
          <a:noFill/>
        </p:spPr>
        <p:txBody>
          <a:bodyPr wrap="square" rtlCol="0">
            <a:spAutoFit/>
          </a:bodyPr>
          <a:lstStyle/>
          <a:p>
            <a:pPr algn="ctr"/>
            <a:r>
              <a:rPr lang="en-US" sz="2400" b="1" dirty="0">
                <a:latin typeface="Georgia" pitchFamily="18" charset="0"/>
              </a:rPr>
              <a:t>Coupled human and natural systems dynamics</a:t>
            </a:r>
          </a:p>
        </p:txBody>
      </p:sp>
      <p:sp>
        <p:nvSpPr>
          <p:cNvPr id="9" name="TextBox 8"/>
          <p:cNvSpPr txBox="1"/>
          <p:nvPr/>
        </p:nvSpPr>
        <p:spPr>
          <a:xfrm>
            <a:off x="247650" y="5657671"/>
            <a:ext cx="8743950" cy="1015663"/>
          </a:xfrm>
          <a:prstGeom prst="rect">
            <a:avLst/>
          </a:prstGeom>
          <a:noFill/>
        </p:spPr>
        <p:txBody>
          <a:bodyPr wrap="square" rtlCol="0">
            <a:spAutoFit/>
          </a:bodyPr>
          <a:lstStyle/>
          <a:p>
            <a:r>
              <a:rPr lang="en-US" sz="2000" dirty="0" smtClean="0">
                <a:latin typeface="Georgia" pitchFamily="18" charset="0"/>
              </a:rPr>
              <a:t>        Problem:	</a:t>
            </a:r>
            <a:r>
              <a:rPr lang="en-US" sz="2000" dirty="0" smtClean="0">
                <a:latin typeface="Georgia" pitchFamily="18" charset="0"/>
              </a:rPr>
              <a:t>Many </a:t>
            </a:r>
            <a:r>
              <a:rPr lang="en-US" sz="2000" dirty="0" smtClean="0">
                <a:latin typeface="Georgia" pitchFamily="18" charset="0"/>
              </a:rPr>
              <a:t>candidate contemporaneous relationships between </a:t>
            </a:r>
          </a:p>
          <a:p>
            <a:r>
              <a:rPr lang="en-US" sz="2000" i="1" dirty="0">
                <a:latin typeface="Georgia" pitchFamily="18" charset="0"/>
              </a:rPr>
              <a:t>	</a:t>
            </a:r>
            <a:r>
              <a:rPr lang="en-US" sz="2000" i="1" dirty="0" smtClean="0">
                <a:latin typeface="Georgia" pitchFamily="18" charset="0"/>
              </a:rPr>
              <a:t>	</a:t>
            </a:r>
            <a:r>
              <a:rPr lang="en-US" sz="2000" i="1" dirty="0" err="1" smtClean="0">
                <a:latin typeface="Georgia" pitchFamily="18" charset="0"/>
              </a:rPr>
              <a:t>R</a:t>
            </a:r>
            <a:r>
              <a:rPr lang="en-US" sz="2000" i="1" baseline="-25000" dirty="0" err="1" smtClean="0">
                <a:latin typeface="Georgia" pitchFamily="18" charset="0"/>
              </a:rPr>
              <a:t>t</a:t>
            </a:r>
            <a:r>
              <a:rPr lang="en-US" sz="2000" i="1" dirty="0" smtClean="0">
                <a:latin typeface="Georgia" pitchFamily="18" charset="0"/>
              </a:rPr>
              <a:t> </a:t>
            </a:r>
            <a:r>
              <a:rPr lang="en-US" sz="2000" dirty="0" smtClean="0">
                <a:latin typeface="Georgia" pitchFamily="18" charset="0"/>
              </a:rPr>
              <a:t>and </a:t>
            </a:r>
            <a:r>
              <a:rPr lang="en-US" sz="2000" i="1" dirty="0" err="1" smtClean="0">
                <a:latin typeface="Georgia" pitchFamily="18" charset="0"/>
              </a:rPr>
              <a:t>W</a:t>
            </a:r>
            <a:r>
              <a:rPr lang="en-US" sz="2000" i="1" baseline="-25000" dirty="0" err="1" smtClean="0">
                <a:latin typeface="Georgia" pitchFamily="18" charset="0"/>
              </a:rPr>
              <a:t>t</a:t>
            </a:r>
            <a:r>
              <a:rPr lang="en-US" sz="2000" dirty="0" smtClean="0">
                <a:latin typeface="Georgia" pitchFamily="18" charset="0"/>
              </a:rPr>
              <a:t> (e.g., EKC vs. soil degradation thresholds) make </a:t>
            </a:r>
          </a:p>
          <a:p>
            <a:r>
              <a:rPr lang="en-US" sz="2000" dirty="0">
                <a:latin typeface="Georgia" pitchFamily="18" charset="0"/>
              </a:rPr>
              <a:t>	</a:t>
            </a:r>
            <a:r>
              <a:rPr lang="en-US" sz="2000" dirty="0" smtClean="0">
                <a:latin typeface="Georgia" pitchFamily="18" charset="0"/>
              </a:rPr>
              <a:t>	prediction difficult at best. </a:t>
            </a:r>
            <a:endParaRPr lang="en-US" sz="2000" dirty="0">
              <a:latin typeface="Georgia" pitchFamily="18" charset="0"/>
            </a:endParaRPr>
          </a:p>
        </p:txBody>
      </p:sp>
      <p:sp>
        <p:nvSpPr>
          <p:cNvPr id="8" name="Title 5"/>
          <p:cNvSpPr txBox="1">
            <a:spLocks/>
          </p:cNvSpPr>
          <p:nvPr/>
        </p:nvSpPr>
        <p:spPr bwMode="auto">
          <a:xfrm>
            <a:off x="3581400" y="19050"/>
            <a:ext cx="5410200" cy="990600"/>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Toward Systems Integration</a:t>
            </a:r>
            <a:endParaRPr lang="en-US" sz="3000" kern="0" dirty="0">
              <a:solidFill>
                <a:schemeClr val="bg1"/>
              </a:solidFill>
              <a:latin typeface="Georgia" pitchFamily="18" charset="0"/>
              <a:ea typeface="+mj-ea"/>
              <a:cs typeface="+mj-cs"/>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762001"/>
            <a:ext cx="7006849" cy="470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397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6" name="TextBox 5"/>
          <p:cNvSpPr txBox="1"/>
          <p:nvPr/>
        </p:nvSpPr>
        <p:spPr>
          <a:xfrm>
            <a:off x="389789" y="990600"/>
            <a:ext cx="8237538" cy="6001643"/>
          </a:xfrm>
          <a:prstGeom prst="rect">
            <a:avLst/>
          </a:prstGeom>
          <a:noFill/>
        </p:spPr>
        <p:txBody>
          <a:bodyPr wrap="square" rtlCol="0">
            <a:spAutoFit/>
          </a:bodyPr>
          <a:lstStyle/>
          <a:p>
            <a:r>
              <a:rPr lang="en-US" sz="2400" dirty="0" smtClean="0">
                <a:latin typeface="Georgia" pitchFamily="18" charset="0"/>
              </a:rPr>
              <a:t>If agencies program around resilience goals, then we need to be able to measure it and evaluate program/project performance. Should use theory to guide measurement.</a:t>
            </a:r>
          </a:p>
          <a:p>
            <a:endParaRPr lang="en-US" sz="2400" dirty="0">
              <a:latin typeface="Georgia" pitchFamily="18" charset="0"/>
            </a:endParaRPr>
          </a:p>
          <a:p>
            <a:r>
              <a:rPr lang="en-US" sz="2400" u="sng" dirty="0" smtClean="0">
                <a:latin typeface="Georgia" pitchFamily="18" charset="0"/>
              </a:rPr>
              <a:t>Key measurement implications of this theory:</a:t>
            </a:r>
          </a:p>
          <a:p>
            <a:pPr marL="457200" indent="-457200">
              <a:buAutoNum type="arabicPeriod"/>
            </a:pPr>
            <a:r>
              <a:rPr lang="en-US" sz="2400" dirty="0" smtClean="0">
                <a:latin typeface="Georgia" pitchFamily="18" charset="0"/>
              </a:rPr>
              <a:t>Qual. work to better understand root relationships.</a:t>
            </a:r>
          </a:p>
          <a:p>
            <a:pPr marL="457200" indent="-457200">
              <a:buAutoNum type="arabicPeriod"/>
            </a:pPr>
            <a:r>
              <a:rPr lang="en-US" sz="2400" dirty="0" smtClean="0">
                <a:latin typeface="Georgia" pitchFamily="18" charset="0"/>
              </a:rPr>
              <a:t>Estimate </a:t>
            </a:r>
            <a:r>
              <a:rPr lang="en-US" sz="2400" i="1" dirty="0" err="1" smtClean="0">
                <a:latin typeface="Georgia" pitchFamily="18" charset="0"/>
              </a:rPr>
              <a:t>m</a:t>
            </a:r>
            <a:r>
              <a:rPr lang="en-US" sz="2400" i="1" baseline="30000" dirty="0" err="1" smtClean="0">
                <a:latin typeface="Georgia" pitchFamily="18" charset="0"/>
              </a:rPr>
              <a:t>k</a:t>
            </a:r>
            <a:r>
              <a:rPr lang="en-US" sz="2400" i="1" dirty="0" smtClean="0">
                <a:latin typeface="Georgia" pitchFamily="18" charset="0"/>
              </a:rPr>
              <a:t>(·)</a:t>
            </a:r>
            <a:r>
              <a:rPr lang="en-US" sz="2400" dirty="0" smtClean="0">
                <a:latin typeface="Georgia" pitchFamily="18" charset="0"/>
              </a:rPr>
              <a:t> </a:t>
            </a:r>
            <a:r>
              <a:rPr lang="en-US" sz="2400" dirty="0">
                <a:latin typeface="Georgia" pitchFamily="18" charset="0"/>
              </a:rPr>
              <a:t>and </a:t>
            </a:r>
            <a:r>
              <a:rPr lang="en-US" sz="2400" i="1" dirty="0" err="1" smtClean="0">
                <a:latin typeface="Georgia" pitchFamily="18" charset="0"/>
              </a:rPr>
              <a:t>rm</a:t>
            </a:r>
            <a:r>
              <a:rPr lang="en-US" sz="2400" i="1" baseline="30000" dirty="0" err="1" smtClean="0">
                <a:latin typeface="Georgia" pitchFamily="18" charset="0"/>
              </a:rPr>
              <a:t>k</a:t>
            </a:r>
            <a:r>
              <a:rPr lang="en-US" sz="2400" i="1" dirty="0">
                <a:latin typeface="Georgia" pitchFamily="18" charset="0"/>
              </a:rPr>
              <a:t>(·)</a:t>
            </a:r>
            <a:r>
              <a:rPr lang="en-US" sz="2400" dirty="0">
                <a:latin typeface="Georgia" pitchFamily="18" charset="0"/>
              </a:rPr>
              <a:t>.  </a:t>
            </a:r>
            <a:endParaRPr lang="en-US" sz="2400" dirty="0" smtClean="0">
              <a:latin typeface="Georgia" pitchFamily="18" charset="0"/>
            </a:endParaRPr>
          </a:p>
          <a:p>
            <a:pPr marL="457200" indent="-457200">
              <a:buAutoNum type="arabicPeriod"/>
            </a:pPr>
            <a:r>
              <a:rPr lang="en-US" sz="2400" dirty="0" smtClean="0">
                <a:latin typeface="Georgia" pitchFamily="18" charset="0"/>
              </a:rPr>
              <a:t>Use estimated </a:t>
            </a:r>
            <a:r>
              <a:rPr lang="en-US" sz="2400" dirty="0">
                <a:latin typeface="Georgia" pitchFamily="18" charset="0"/>
              </a:rPr>
              <a:t>moments </a:t>
            </a:r>
            <a:r>
              <a:rPr lang="en-US" sz="2400" dirty="0" smtClean="0">
                <a:latin typeface="Georgia" pitchFamily="18" charset="0"/>
              </a:rPr>
              <a:t>to </a:t>
            </a:r>
            <a:r>
              <a:rPr lang="en-US" sz="2400" dirty="0">
                <a:latin typeface="Georgia" pitchFamily="18" charset="0"/>
              </a:rPr>
              <a:t>estimate the probability of poverty in each of a sequence of time periods</a:t>
            </a:r>
            <a:r>
              <a:rPr lang="en-US" sz="2400" dirty="0" smtClean="0">
                <a:latin typeface="Georgia" pitchFamily="18" charset="0"/>
              </a:rPr>
              <a:t>.</a:t>
            </a:r>
          </a:p>
          <a:p>
            <a:pPr marL="457200" indent="-457200">
              <a:buAutoNum type="arabicPeriod"/>
            </a:pPr>
            <a:r>
              <a:rPr lang="en-US" sz="2400" dirty="0" smtClean="0">
                <a:latin typeface="Georgia" pitchFamily="18" charset="0"/>
              </a:rPr>
              <a:t>Based on a normative </a:t>
            </a:r>
            <a:r>
              <a:rPr lang="en-US" sz="2400" dirty="0">
                <a:latin typeface="Georgia" pitchFamily="18" charset="0"/>
              </a:rPr>
              <a:t>assessment of an appropriate tolerance level for the likelihood of being poor over time, individuals, households, communities, etc. could be classified as resilient or not. </a:t>
            </a:r>
            <a:endParaRPr lang="en-US" sz="2400" dirty="0" smtClean="0">
              <a:latin typeface="Georgia" pitchFamily="18" charset="0"/>
            </a:endParaRPr>
          </a:p>
          <a:p>
            <a:endParaRPr lang="en-US" sz="2400" dirty="0" smtClean="0">
              <a:latin typeface="Georgia" pitchFamily="18" charset="0"/>
            </a:endParaRPr>
          </a:p>
          <a:p>
            <a:r>
              <a:rPr lang="en-US" sz="2400" dirty="0" smtClean="0">
                <a:latin typeface="Georgia" pitchFamily="18" charset="0"/>
              </a:rPr>
              <a:t>Then do impact evaluation based on such measures.</a:t>
            </a:r>
            <a:endParaRPr lang="en-US" sz="2400" dirty="0">
              <a:latin typeface="Georgia" pitchFamily="18" charset="0"/>
            </a:endParaRPr>
          </a:p>
          <a:p>
            <a:endParaRPr lang="en-US" sz="2400" dirty="0">
              <a:latin typeface="Georgia" pitchFamily="18" charset="0"/>
            </a:endParaRPr>
          </a:p>
        </p:txBody>
      </p:sp>
      <p:sp>
        <p:nvSpPr>
          <p:cNvPr id="8" name="Title 5"/>
          <p:cNvSpPr txBox="1">
            <a:spLocks/>
          </p:cNvSpPr>
          <p:nvPr/>
        </p:nvSpPr>
        <p:spPr bwMode="auto">
          <a:xfrm>
            <a:off x="4038600" y="19050"/>
            <a:ext cx="4953000" cy="990600"/>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Toward Measurement and Evaluation</a:t>
            </a:r>
            <a:endParaRPr lang="en-US" sz="3000"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26939948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164134"/>
            <a:ext cx="8686800" cy="5262979"/>
          </a:xfrm>
          <a:prstGeom prst="rect">
            <a:avLst/>
          </a:prstGeom>
          <a:noFill/>
        </p:spPr>
        <p:txBody>
          <a:bodyPr wrap="square" rtlCol="0">
            <a:spAutoFit/>
          </a:bodyPr>
          <a:lstStyle/>
          <a:p>
            <a:r>
              <a:rPr lang="en-US" sz="2400" dirty="0" smtClean="0">
                <a:latin typeface="Georgia" pitchFamily="18" charset="0"/>
              </a:rPr>
              <a:t>Resilience is a popular buzzword now. But little precision in its use, theoretically, methodologically or empirically.  </a:t>
            </a:r>
          </a:p>
          <a:p>
            <a:endParaRPr lang="en-US" sz="2400" dirty="0">
              <a:latin typeface="Georgia" pitchFamily="18" charset="0"/>
            </a:endParaRPr>
          </a:p>
          <a:p>
            <a:r>
              <a:rPr lang="en-US" sz="2400" dirty="0" smtClean="0">
                <a:latin typeface="Georgia" pitchFamily="18" charset="0"/>
              </a:rPr>
              <a:t>We aim to help facilitate rigorous, precise use of the concept to help identify how best to avoid and escape chronic poverty.</a:t>
            </a:r>
          </a:p>
          <a:p>
            <a:endParaRPr lang="en-US" sz="2400" dirty="0">
              <a:latin typeface="Georgia" pitchFamily="18" charset="0"/>
            </a:endParaRPr>
          </a:p>
          <a:p>
            <a:r>
              <a:rPr lang="en-US" sz="2400" dirty="0" smtClean="0">
                <a:latin typeface="Georgia" pitchFamily="18" charset="0"/>
              </a:rPr>
              <a:t>This will require advances in theory, systems integration, measurement and empirical work in many different contexts and over time. </a:t>
            </a:r>
          </a:p>
          <a:p>
            <a:endParaRPr lang="en-US" sz="2400" dirty="0">
              <a:latin typeface="Georgia" pitchFamily="18" charset="0"/>
            </a:endParaRPr>
          </a:p>
          <a:p>
            <a:r>
              <a:rPr lang="en-US" sz="2400" dirty="0" smtClean="0">
                <a:latin typeface="Georgia" pitchFamily="18" charset="0"/>
              </a:rPr>
              <a:t>Much to do in all areas … a massive research agenda, especially as agencies begin using resilience as a programming principle.</a:t>
            </a:r>
          </a:p>
          <a:p>
            <a:endParaRPr lang="en-US" sz="2400" b="1" dirty="0">
              <a:latin typeface="Georgia" pitchFamily="18" charset="0"/>
            </a:endParaRPr>
          </a:p>
          <a:p>
            <a:r>
              <a:rPr lang="en-US" sz="2400" b="1" dirty="0" smtClean="0">
                <a:latin typeface="Georgia" pitchFamily="18" charset="0"/>
              </a:rPr>
              <a:t>But we must start with a firm theoretical foundation.</a:t>
            </a: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6400800" y="0"/>
            <a:ext cx="2743200" cy="990600"/>
          </a:xfrm>
          <a:prstGeom prst="rect">
            <a:avLst/>
          </a:prstGeom>
          <a:noFill/>
          <a:ln w="9525">
            <a:noFill/>
            <a:miter lim="800000"/>
            <a:headEnd/>
            <a:tailEnd/>
          </a:ln>
        </p:spPr>
        <p:txBody>
          <a:bodyPr anchor="ctr"/>
          <a:lstStyle/>
          <a:p>
            <a:pPr eaLnBrk="0" hangingPunct="0">
              <a:defRPr/>
            </a:pPr>
            <a:r>
              <a:rPr lang="en-US" sz="3000" b="1" kern="0" dirty="0" smtClean="0">
                <a:solidFill>
                  <a:schemeClr val="bg1"/>
                </a:solidFill>
                <a:latin typeface="Georgia" pitchFamily="18" charset="0"/>
                <a:ea typeface="+mj-ea"/>
                <a:cs typeface="+mj-cs"/>
              </a:rPr>
              <a:t>Summary</a:t>
            </a:r>
            <a:endParaRPr lang="en-US" sz="3000" b="1" kern="0" dirty="0">
              <a:solidFill>
                <a:schemeClr val="bg1"/>
              </a:solidFill>
              <a:latin typeface="Georgia" pitchFamily="18"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96227" cy="6879191"/>
          </a:xfrm>
          <a:prstGeom prst="rect">
            <a:avLst/>
          </a:prstGeom>
        </p:spPr>
      </p:pic>
      <p:sp>
        <p:nvSpPr>
          <p:cNvPr id="27651" name="TextBox 2"/>
          <p:cNvSpPr txBox="1">
            <a:spLocks noChangeArrowheads="1"/>
          </p:cNvSpPr>
          <p:nvPr/>
        </p:nvSpPr>
        <p:spPr bwMode="auto">
          <a:xfrm>
            <a:off x="0" y="1066800"/>
            <a:ext cx="9220200" cy="523220"/>
          </a:xfrm>
          <a:prstGeom prst="rect">
            <a:avLst/>
          </a:prstGeom>
          <a:noFill/>
          <a:ln w="9525">
            <a:noFill/>
            <a:miter lim="800000"/>
            <a:headEnd/>
            <a:tailEnd/>
          </a:ln>
        </p:spPr>
        <p:txBody>
          <a:bodyPr>
            <a:spAutoFit/>
          </a:bodyPr>
          <a:lstStyle/>
          <a:p>
            <a:pPr algn="ctr"/>
            <a:r>
              <a:rPr lang="en-US" sz="2800" b="1" dirty="0">
                <a:solidFill>
                  <a:schemeClr val="bg1"/>
                </a:solidFill>
                <a:latin typeface="Georgia" pitchFamily="18" charset="0"/>
              </a:rPr>
              <a:t>Thank you for your time, </a:t>
            </a:r>
            <a:r>
              <a:rPr lang="en-US" sz="2800" b="1" dirty="0" smtClean="0">
                <a:solidFill>
                  <a:schemeClr val="bg1"/>
                </a:solidFill>
                <a:latin typeface="Georgia" pitchFamily="18" charset="0"/>
              </a:rPr>
              <a:t>interest </a:t>
            </a:r>
            <a:r>
              <a:rPr lang="en-US" sz="2800" b="1" dirty="0">
                <a:solidFill>
                  <a:schemeClr val="bg1"/>
                </a:solidFill>
                <a:latin typeface="Georgia" pitchFamily="18" charset="0"/>
              </a:rPr>
              <a:t>and comments!</a:t>
            </a:r>
          </a:p>
        </p:txBody>
      </p:sp>
      <p:pic>
        <p:nvPicPr>
          <p:cNvPr id="27652"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6" name="Title 5"/>
          <p:cNvSpPr txBox="1">
            <a:spLocks/>
          </p:cNvSpPr>
          <p:nvPr/>
        </p:nvSpPr>
        <p:spPr bwMode="auto">
          <a:xfrm>
            <a:off x="6400800" y="0"/>
            <a:ext cx="39624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Thank you</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416" y="962186"/>
            <a:ext cx="2333677" cy="303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5" descr="cu_logo_sml_150_ppt"/>
          <p:cNvPicPr>
            <a:picLocks noChangeAspect="1" noChangeArrowheads="1"/>
          </p:cNvPicPr>
          <p:nvPr/>
        </p:nvPicPr>
        <p:blipFill>
          <a:blip r:embed="rId4" cstate="print"/>
          <a:srcRect/>
          <a:stretch>
            <a:fillRect/>
          </a:stretch>
        </p:blipFill>
        <p:spPr bwMode="auto">
          <a:xfrm>
            <a:off x="0" y="0"/>
            <a:ext cx="9144000" cy="981075"/>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99079" y="962186"/>
            <a:ext cx="2162175" cy="288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99078" y="4147000"/>
            <a:ext cx="2162176" cy="2710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57724" y="943297"/>
            <a:ext cx="2032702" cy="2561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23501" y="2256760"/>
            <a:ext cx="2066925"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19158" y="999922"/>
            <a:ext cx="2238375" cy="338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501570" y="2488367"/>
            <a:ext cx="2108102"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53416" y="2690529"/>
            <a:ext cx="2345663"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65401" y="4495801"/>
            <a:ext cx="2386255" cy="2380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609672" y="3595403"/>
            <a:ext cx="2215526" cy="3281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825199" y="3600515"/>
            <a:ext cx="2326236" cy="3250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itle 5"/>
          <p:cNvSpPr txBox="1">
            <a:spLocks/>
          </p:cNvSpPr>
          <p:nvPr/>
        </p:nvSpPr>
        <p:spPr bwMode="auto">
          <a:xfrm>
            <a:off x="4147334" y="1501"/>
            <a:ext cx="4996666" cy="990600"/>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                            Motivation</a:t>
            </a:r>
            <a:endParaRPr lang="en-US" sz="3000" kern="0" dirty="0">
              <a:solidFill>
                <a:schemeClr val="bg1"/>
              </a:solidFill>
              <a:latin typeface="Georgia" pitchFamily="18" charset="0"/>
              <a:ea typeface="+mj-ea"/>
              <a:cs typeface="+mj-cs"/>
            </a:endParaRPr>
          </a:p>
        </p:txBody>
      </p:sp>
      <p:sp>
        <p:nvSpPr>
          <p:cNvPr id="3" name="TextBox 2"/>
          <p:cNvSpPr txBox="1"/>
          <p:nvPr/>
        </p:nvSpPr>
        <p:spPr>
          <a:xfrm>
            <a:off x="175952" y="2902905"/>
            <a:ext cx="8652733" cy="1384995"/>
          </a:xfrm>
          <a:prstGeom prst="rect">
            <a:avLst/>
          </a:prstGeom>
          <a:solidFill>
            <a:schemeClr val="bg1">
              <a:alpha val="67000"/>
            </a:schemeClr>
          </a:solidFill>
        </p:spPr>
        <p:txBody>
          <a:bodyPr wrap="square" rtlCol="0">
            <a:spAutoFit/>
          </a:bodyPr>
          <a:lstStyle/>
          <a:p>
            <a:pPr algn="ctr"/>
            <a:r>
              <a:rPr lang="en-US" sz="2800" b="1" dirty="0" smtClean="0">
                <a:latin typeface="Georgia" pitchFamily="18" charset="0"/>
              </a:rPr>
              <a:t>“Resilience” has rapidly become a ubiquitous buzzword, but ill-defined concept within the development and humanitarian communities</a:t>
            </a:r>
            <a:endParaRPr lang="en-US" sz="2800" b="1" dirty="0">
              <a:latin typeface="Georgia"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descr="cu_logo_sml_150_p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28600" y="1020763"/>
            <a:ext cx="8763000" cy="5324535"/>
          </a:xfrm>
          <a:prstGeom prst="rect">
            <a:avLst/>
          </a:prstGeom>
          <a:noFill/>
        </p:spPr>
        <p:txBody>
          <a:bodyPr wrap="square">
            <a:spAutoFit/>
          </a:bodyPr>
          <a:lstStyle/>
          <a:p>
            <a:pPr>
              <a:defRPr/>
            </a:pPr>
            <a:r>
              <a:rPr lang="en-US" sz="2400" b="1" dirty="0">
                <a:latin typeface="Georgia" pitchFamily="18" charset="0"/>
              </a:rPr>
              <a:t>Why development and humanitarian communities’ current fascination with “resilience”?</a:t>
            </a:r>
            <a:endParaRPr lang="en-US" sz="2400" u="sng" dirty="0">
              <a:latin typeface="Georgia" pitchFamily="18" charset="0"/>
            </a:endParaRPr>
          </a:p>
          <a:p>
            <a:pPr>
              <a:defRPr/>
            </a:pPr>
            <a:r>
              <a:rPr lang="en-US" sz="2400" dirty="0">
                <a:latin typeface="Georgia" pitchFamily="18" charset="0"/>
              </a:rPr>
              <a:t> </a:t>
            </a:r>
          </a:p>
          <a:p>
            <a:pPr marL="514350" indent="-514350">
              <a:buFontTx/>
              <a:buAutoNum type="arabicParenR"/>
              <a:defRPr/>
            </a:pPr>
            <a:r>
              <a:rPr lang="en-US" sz="2400" dirty="0">
                <a:latin typeface="Georgia" pitchFamily="18" charset="0"/>
              </a:rPr>
              <a:t>Risk perceived increasing in both frequency and intensity</a:t>
            </a:r>
            <a:endParaRPr lang="en-US" sz="2400" u="sng" dirty="0">
              <a:latin typeface="Georgia" pitchFamily="18" charset="0"/>
            </a:endParaRPr>
          </a:p>
          <a:p>
            <a:pPr marL="514350" indent="-514350">
              <a:buFontTx/>
              <a:buAutoNum type="arabicParenR"/>
              <a:defRPr/>
            </a:pPr>
            <a:r>
              <a:rPr lang="en-US" sz="2400" dirty="0">
                <a:latin typeface="Georgia" pitchFamily="18" charset="0"/>
              </a:rPr>
              <a:t>Recurring crises lay bare the longstanding difficulty of reconciling humanitarian response to disasters with longer-term development efforts.  </a:t>
            </a:r>
          </a:p>
          <a:p>
            <a:pPr marL="514350" indent="-514350">
              <a:buFontTx/>
              <a:buAutoNum type="arabicParenR"/>
              <a:defRPr/>
            </a:pPr>
            <a:r>
              <a:rPr lang="en-US" sz="2400" dirty="0">
                <a:latin typeface="Georgia" pitchFamily="18" charset="0"/>
              </a:rPr>
              <a:t>Increasingly recognize interdependence of biophysical and socioeconomic systems</a:t>
            </a:r>
            <a:r>
              <a:rPr lang="en-US" sz="2400" dirty="0" smtClean="0">
                <a:latin typeface="Georgia" pitchFamily="18" charset="0"/>
              </a:rPr>
              <a:t>. </a:t>
            </a:r>
            <a:r>
              <a:rPr lang="en-US" sz="2400" dirty="0">
                <a:latin typeface="Georgia" pitchFamily="18" charset="0"/>
              </a:rPr>
              <a:t>Tap ecological work on </a:t>
            </a:r>
            <a:r>
              <a:rPr lang="en-US" sz="2400" dirty="0" smtClean="0">
                <a:latin typeface="Georgia" pitchFamily="18" charset="0"/>
              </a:rPr>
              <a:t>resilience.</a:t>
            </a:r>
            <a:endParaRPr lang="en-US" sz="2400" dirty="0">
              <a:latin typeface="Georgia" pitchFamily="18" charset="0"/>
            </a:endParaRPr>
          </a:p>
          <a:p>
            <a:pPr marL="514350" indent="-514350">
              <a:buFontTx/>
              <a:buAutoNum type="arabicParenR"/>
              <a:defRPr/>
            </a:pPr>
            <a:endParaRPr lang="en-US" sz="2400" u="sng" dirty="0">
              <a:latin typeface="Georgia" pitchFamily="18" charset="0"/>
            </a:endParaRPr>
          </a:p>
          <a:p>
            <a:pPr>
              <a:defRPr/>
            </a:pPr>
            <a:r>
              <a:rPr lang="en-US" sz="2400" i="1" dirty="0">
                <a:latin typeface="Georgia" pitchFamily="18" charset="0"/>
              </a:rPr>
              <a:t>But we lack a theory-measurement-and-evidence-based understanding of what resilience is with respect to poverty and hunger, how to measure it, and how to effectively promote it so as to </a:t>
            </a:r>
            <a:r>
              <a:rPr lang="en-US" sz="2400" i="1" dirty="0" smtClean="0">
                <a:latin typeface="Georgia" pitchFamily="18" charset="0"/>
              </a:rPr>
              <a:t>sustainably reduce </a:t>
            </a:r>
            <a:r>
              <a:rPr lang="en-US" sz="2400" i="1" dirty="0">
                <a:latin typeface="Georgia" pitchFamily="18" charset="0"/>
              </a:rPr>
              <a:t>chronic </a:t>
            </a:r>
            <a:r>
              <a:rPr lang="en-US" sz="2400" i="1" dirty="0" smtClean="0">
                <a:latin typeface="Georgia" pitchFamily="18" charset="0"/>
              </a:rPr>
              <a:t>poverty/food insecurity.</a:t>
            </a:r>
            <a:r>
              <a:rPr lang="en-US" sz="2800" b="1" i="1" dirty="0" smtClean="0">
                <a:latin typeface="Georgia" pitchFamily="18" charset="0"/>
              </a:rPr>
              <a:t> </a:t>
            </a:r>
            <a:endParaRPr lang="en-US" sz="2800" b="1" i="1" dirty="0">
              <a:latin typeface="Georgia" pitchFamily="18" charset="0"/>
            </a:endParaRPr>
          </a:p>
        </p:txBody>
      </p:sp>
      <p:sp>
        <p:nvSpPr>
          <p:cNvPr id="5" name="Title 5"/>
          <p:cNvSpPr txBox="1">
            <a:spLocks/>
          </p:cNvSpPr>
          <p:nvPr/>
        </p:nvSpPr>
        <p:spPr bwMode="auto">
          <a:xfrm>
            <a:off x="4147334" y="1501"/>
            <a:ext cx="4996666" cy="990600"/>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                            Motivation</a:t>
            </a:r>
            <a:endParaRPr lang="en-US" sz="3000"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17203989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descr="cu_logo_sml_150_p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28600" y="1020763"/>
            <a:ext cx="8763000" cy="5262979"/>
          </a:xfrm>
          <a:prstGeom prst="rect">
            <a:avLst/>
          </a:prstGeom>
          <a:noFill/>
        </p:spPr>
        <p:txBody>
          <a:bodyPr wrap="square">
            <a:spAutoFit/>
          </a:bodyPr>
          <a:lstStyle/>
          <a:p>
            <a:pPr>
              <a:defRPr/>
            </a:pPr>
            <a:r>
              <a:rPr lang="en-US" sz="2400" b="1" dirty="0" smtClean="0">
                <a:latin typeface="Georgia" pitchFamily="18" charset="0"/>
              </a:rPr>
              <a:t>At the same time, much ambivalence </a:t>
            </a:r>
            <a:r>
              <a:rPr lang="en-US" sz="2400" b="1" dirty="0" smtClean="0">
                <a:latin typeface="Georgia" pitchFamily="18" charset="0"/>
              </a:rPr>
              <a:t>(even cynicism) </a:t>
            </a:r>
            <a:r>
              <a:rPr lang="en-US" sz="2400" b="1" dirty="0" smtClean="0">
                <a:latin typeface="Georgia" pitchFamily="18" charset="0"/>
              </a:rPr>
              <a:t>about the ‘rise of resilience’</a:t>
            </a:r>
            <a:endParaRPr lang="en-US" sz="2400" u="sng" dirty="0">
              <a:latin typeface="Georgia" pitchFamily="18" charset="0"/>
            </a:endParaRPr>
          </a:p>
          <a:p>
            <a:pPr>
              <a:defRPr/>
            </a:pPr>
            <a:r>
              <a:rPr lang="en-US" sz="2400" dirty="0">
                <a:latin typeface="Georgia" pitchFamily="18" charset="0"/>
              </a:rPr>
              <a:t> </a:t>
            </a:r>
          </a:p>
          <a:p>
            <a:pPr marL="514350" indent="-514350">
              <a:buFontTx/>
              <a:buAutoNum type="arabicParenR"/>
              <a:defRPr/>
            </a:pPr>
            <a:r>
              <a:rPr lang="en-US" sz="2400" dirty="0" smtClean="0">
                <a:latin typeface="Georgia" pitchFamily="18" charset="0"/>
              </a:rPr>
              <a:t>Seen as too imprecise and malleable a concept/term</a:t>
            </a:r>
          </a:p>
          <a:p>
            <a:pPr marL="514350" indent="-514350">
              <a:buFontTx/>
              <a:buAutoNum type="arabicParenR"/>
              <a:defRPr/>
            </a:pPr>
            <a:r>
              <a:rPr lang="en-US" sz="2400" dirty="0" smtClean="0">
                <a:latin typeface="Georgia" pitchFamily="18" charset="0"/>
              </a:rPr>
              <a:t>Not pro-poor as </a:t>
            </a:r>
            <a:r>
              <a:rPr lang="en-US" sz="2400" dirty="0" smtClean="0">
                <a:latin typeface="Georgia" pitchFamily="18" charset="0"/>
              </a:rPr>
              <a:t>commonly </a:t>
            </a:r>
            <a:r>
              <a:rPr lang="en-US" sz="2400" dirty="0" smtClean="0">
                <a:latin typeface="Georgia" pitchFamily="18" charset="0"/>
              </a:rPr>
              <a:t>formulated</a:t>
            </a:r>
          </a:p>
          <a:p>
            <a:pPr marL="514350" indent="-514350">
              <a:buFontTx/>
              <a:buAutoNum type="arabicParenR"/>
              <a:defRPr/>
            </a:pPr>
            <a:r>
              <a:rPr lang="en-US" sz="2400" dirty="0" smtClean="0">
                <a:latin typeface="Georgia" pitchFamily="18" charset="0"/>
              </a:rPr>
              <a:t>Often ignores issues of </a:t>
            </a:r>
            <a:r>
              <a:rPr lang="en-US" sz="2400" dirty="0" smtClean="0">
                <a:latin typeface="Georgia" pitchFamily="18" charset="0"/>
              </a:rPr>
              <a:t>agency/power/rights</a:t>
            </a:r>
            <a:endParaRPr lang="en-US" sz="2400" dirty="0">
              <a:latin typeface="Georgia" pitchFamily="18" charset="0"/>
            </a:endParaRPr>
          </a:p>
          <a:p>
            <a:pPr>
              <a:defRPr/>
            </a:pPr>
            <a:endParaRPr lang="en-US" sz="2400" u="sng" dirty="0" smtClean="0">
              <a:latin typeface="Georgia" pitchFamily="18" charset="0"/>
            </a:endParaRPr>
          </a:p>
          <a:p>
            <a:pPr>
              <a:defRPr/>
            </a:pPr>
            <a:endParaRPr lang="en-US" sz="2400" u="sng" dirty="0" smtClean="0">
              <a:latin typeface="Georgia" pitchFamily="18" charset="0"/>
            </a:endParaRPr>
          </a:p>
          <a:p>
            <a:pPr>
              <a:defRPr/>
            </a:pPr>
            <a:r>
              <a:rPr lang="en-US" sz="2400" dirty="0" smtClean="0">
                <a:latin typeface="Georgia" pitchFamily="18" charset="0"/>
              </a:rPr>
              <a:t>Barrett &amp; </a:t>
            </a:r>
            <a:r>
              <a:rPr lang="en-US" sz="2400" dirty="0" err="1" smtClean="0">
                <a:latin typeface="Georgia" pitchFamily="18" charset="0"/>
              </a:rPr>
              <a:t>Constas</a:t>
            </a:r>
            <a:r>
              <a:rPr lang="en-US" sz="2400" dirty="0" smtClean="0">
                <a:latin typeface="Georgia" pitchFamily="18" charset="0"/>
              </a:rPr>
              <a:t> (in review) advances </a:t>
            </a:r>
            <a:r>
              <a:rPr lang="en-US" sz="2400" dirty="0" smtClean="0">
                <a:latin typeface="Georgia" pitchFamily="18" charset="0"/>
              </a:rPr>
              <a:t>a simple </a:t>
            </a:r>
            <a:r>
              <a:rPr lang="en-US" sz="2400" dirty="0" smtClean="0">
                <a:latin typeface="Georgia" pitchFamily="18" charset="0"/>
              </a:rPr>
              <a:t>theory </a:t>
            </a:r>
            <a:r>
              <a:rPr lang="en-US" sz="2400" dirty="0" smtClean="0">
                <a:latin typeface="Georgia" pitchFamily="18" charset="0"/>
              </a:rPr>
              <a:t>of resilience </a:t>
            </a:r>
            <a:r>
              <a:rPr lang="en-US" sz="2400" dirty="0" smtClean="0">
                <a:latin typeface="Georgia" pitchFamily="18" charset="0"/>
              </a:rPr>
              <a:t>with the objective of sharpening thinking, facilitating theory-based, precise measurement and evaluation, and anchoring resilience </a:t>
            </a:r>
            <a:r>
              <a:rPr lang="en-US" sz="2400" dirty="0" smtClean="0">
                <a:latin typeface="Georgia" pitchFamily="18" charset="0"/>
              </a:rPr>
              <a:t>in </a:t>
            </a:r>
            <a:r>
              <a:rPr lang="en-US" sz="2400" dirty="0" smtClean="0">
                <a:latin typeface="Georgia" pitchFamily="18" charset="0"/>
              </a:rPr>
              <a:t>broader efforts to reduce poverty </a:t>
            </a:r>
            <a:r>
              <a:rPr lang="en-US" sz="2400" dirty="0" smtClean="0">
                <a:latin typeface="Georgia" pitchFamily="18" charset="0"/>
              </a:rPr>
              <a:t>and food insecurity.</a:t>
            </a:r>
            <a:endParaRPr lang="en-US" sz="2400" dirty="0">
              <a:latin typeface="Georgia" pitchFamily="18" charset="0"/>
            </a:endParaRPr>
          </a:p>
          <a:p>
            <a:pPr>
              <a:defRPr/>
            </a:pPr>
            <a:endParaRPr lang="en-US" sz="2400" dirty="0">
              <a:latin typeface="Georgia" pitchFamily="18" charset="0"/>
            </a:endParaRPr>
          </a:p>
        </p:txBody>
      </p:sp>
      <p:sp>
        <p:nvSpPr>
          <p:cNvPr id="5" name="Title 5"/>
          <p:cNvSpPr txBox="1">
            <a:spLocks/>
          </p:cNvSpPr>
          <p:nvPr/>
        </p:nvSpPr>
        <p:spPr bwMode="auto">
          <a:xfrm>
            <a:off x="4147334" y="1501"/>
            <a:ext cx="4996666" cy="990600"/>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                            Motivation</a:t>
            </a:r>
            <a:endParaRPr lang="en-US" sz="3000"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34781471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300" y="1143000"/>
            <a:ext cx="8915399" cy="7263527"/>
          </a:xfrm>
          <a:prstGeom prst="rect">
            <a:avLst/>
          </a:prstGeom>
          <a:noFill/>
        </p:spPr>
        <p:txBody>
          <a:bodyPr wrap="square" rtlCol="0">
            <a:spAutoFit/>
          </a:bodyPr>
          <a:lstStyle/>
          <a:p>
            <a:r>
              <a:rPr lang="en-US" sz="2400" b="1" dirty="0">
                <a:latin typeface="Georgia" panose="02040502050405020303" pitchFamily="18" charset="0"/>
              </a:rPr>
              <a:t>Close parallels to </a:t>
            </a:r>
            <a:r>
              <a:rPr lang="en-US" sz="2400" b="1" dirty="0" smtClean="0">
                <a:latin typeface="Georgia" panose="02040502050405020303" pitchFamily="18" charset="0"/>
              </a:rPr>
              <a:t>multiple other </a:t>
            </a:r>
            <a:r>
              <a:rPr lang="en-US" sz="2400" b="1" dirty="0">
                <a:latin typeface="Georgia" panose="02040502050405020303" pitchFamily="18" charset="0"/>
              </a:rPr>
              <a:t>literatures </a:t>
            </a:r>
            <a:r>
              <a:rPr lang="en-US" sz="2400" b="1" dirty="0" smtClean="0">
                <a:latin typeface="Georgia" panose="02040502050405020303" pitchFamily="18" charset="0"/>
              </a:rPr>
              <a:t>:</a:t>
            </a:r>
            <a:endParaRPr lang="en-US" sz="2400" b="1" dirty="0">
              <a:latin typeface="Georgia" panose="02040502050405020303" pitchFamily="18" charset="0"/>
            </a:endParaRPr>
          </a:p>
          <a:p>
            <a:pPr marL="742950" lvl="1" indent="-285750">
              <a:buFont typeface="Arial" panose="020B0604020202020204" pitchFamily="34" charset="0"/>
              <a:buChar char="•"/>
            </a:pPr>
            <a:r>
              <a:rPr lang="en-US" sz="2400" dirty="0">
                <a:latin typeface="Georgia" panose="02040502050405020303" pitchFamily="18" charset="0"/>
              </a:rPr>
              <a:t>System-focused</a:t>
            </a:r>
          </a:p>
          <a:p>
            <a:pPr marL="742950" lvl="1" indent="-285750">
              <a:buFont typeface="Arial" panose="020B0604020202020204" pitchFamily="34" charset="0"/>
              <a:buChar char="•"/>
            </a:pPr>
            <a:r>
              <a:rPr lang="en-US" sz="2400" dirty="0">
                <a:latin typeface="Georgia" panose="02040502050405020303" pitchFamily="18" charset="0"/>
              </a:rPr>
              <a:t>About the capacity to absorb, and adapt to, </a:t>
            </a:r>
            <a:r>
              <a:rPr lang="en-US" sz="2400" dirty="0" smtClean="0">
                <a:latin typeface="Georgia" panose="02040502050405020303" pitchFamily="18" charset="0"/>
              </a:rPr>
              <a:t>disturbances/ shocks w/o </a:t>
            </a:r>
            <a:r>
              <a:rPr lang="en-US" sz="2400" dirty="0">
                <a:latin typeface="Georgia" panose="02040502050405020303" pitchFamily="18" charset="0"/>
              </a:rPr>
              <a:t>changing </a:t>
            </a:r>
            <a:r>
              <a:rPr lang="en-US" sz="2400" dirty="0" smtClean="0">
                <a:latin typeface="Georgia" panose="02040502050405020303" pitchFamily="18" charset="0"/>
              </a:rPr>
              <a:t>state</a:t>
            </a:r>
          </a:p>
          <a:p>
            <a:pPr lvl="1"/>
            <a:endParaRPr lang="en-US" sz="2400" dirty="0">
              <a:latin typeface="Georgia" panose="02040502050405020303" pitchFamily="18" charset="0"/>
            </a:endParaRPr>
          </a:p>
          <a:p>
            <a:r>
              <a:rPr lang="en-US" sz="2400" b="1" dirty="0" smtClean="0">
                <a:latin typeface="Georgia" panose="02040502050405020303" pitchFamily="18" charset="0"/>
              </a:rPr>
              <a:t>But must adapt concept </a:t>
            </a:r>
            <a:r>
              <a:rPr lang="en-US" sz="2400" b="1" dirty="0">
                <a:latin typeface="Georgia" panose="02040502050405020303" pitchFamily="18" charset="0"/>
              </a:rPr>
              <a:t>to </a:t>
            </a:r>
            <a:r>
              <a:rPr lang="en-US" sz="2400" b="1" dirty="0" smtClean="0">
                <a:latin typeface="Georgia" panose="02040502050405020303" pitchFamily="18" charset="0"/>
              </a:rPr>
              <a:t>be </a:t>
            </a:r>
            <a:r>
              <a:rPr lang="en-US" sz="2400" b="1" dirty="0">
                <a:latin typeface="Georgia" panose="02040502050405020303" pitchFamily="18" charset="0"/>
              </a:rPr>
              <a:t>useful for </a:t>
            </a:r>
            <a:r>
              <a:rPr lang="en-US" sz="2400" b="1" dirty="0" smtClean="0">
                <a:latin typeface="Georgia" panose="02040502050405020303" pitchFamily="18" charset="0"/>
              </a:rPr>
              <a:t>development:</a:t>
            </a:r>
            <a:endParaRPr lang="en-US" sz="2400" b="1" dirty="0">
              <a:latin typeface="Georgia" panose="02040502050405020303" pitchFamily="18" charset="0"/>
            </a:endParaRPr>
          </a:p>
          <a:p>
            <a:pPr marL="742950" lvl="1" indent="-285750">
              <a:buFont typeface="Arial" panose="020B0604020202020204" pitchFamily="34" charset="0"/>
              <a:buChar char="•"/>
            </a:pPr>
            <a:r>
              <a:rPr lang="en-US" sz="2400" dirty="0">
                <a:latin typeface="Georgia" panose="02040502050405020303" pitchFamily="18" charset="0"/>
              </a:rPr>
              <a:t>We care about individual </a:t>
            </a:r>
            <a:r>
              <a:rPr lang="en-US" sz="2400" dirty="0" smtClean="0">
                <a:latin typeface="Georgia" panose="02040502050405020303" pitchFamily="18" charset="0"/>
              </a:rPr>
              <a:t>well-being — the system </a:t>
            </a:r>
            <a:r>
              <a:rPr lang="en-US" sz="2400" dirty="0">
                <a:latin typeface="Georgia" panose="02040502050405020303" pitchFamily="18" charset="0"/>
              </a:rPr>
              <a:t>has instrumental rather than intrinsic importance</a:t>
            </a:r>
          </a:p>
          <a:p>
            <a:pPr marL="742950" lvl="1" indent="-285750">
              <a:buFont typeface="Arial" panose="020B0604020202020204" pitchFamily="34" charset="0"/>
              <a:buChar char="•"/>
            </a:pPr>
            <a:r>
              <a:rPr lang="en-US" sz="2400" dirty="0" smtClean="0">
                <a:latin typeface="Georgia" panose="02040502050405020303" pitchFamily="18" charset="0"/>
              </a:rPr>
              <a:t>Must </a:t>
            </a:r>
            <a:r>
              <a:rPr lang="en-US" sz="2400" dirty="0">
                <a:latin typeface="Georgia" panose="02040502050405020303" pitchFamily="18" charset="0"/>
              </a:rPr>
              <a:t>be pro-poor, and hence explicitly </a:t>
            </a:r>
            <a:r>
              <a:rPr lang="en-US" sz="2400" i="1" dirty="0">
                <a:latin typeface="Georgia" panose="02040502050405020303" pitchFamily="18" charset="0"/>
              </a:rPr>
              <a:t>normative</a:t>
            </a:r>
          </a:p>
          <a:p>
            <a:pPr marL="742950" lvl="1" indent="-285750">
              <a:buFont typeface="Arial" panose="020B0604020202020204" pitchFamily="34" charset="0"/>
              <a:buChar char="•"/>
            </a:pPr>
            <a:r>
              <a:rPr lang="en-US" sz="2400" dirty="0">
                <a:latin typeface="Georgia" panose="02040502050405020303" pitchFamily="18" charset="0"/>
              </a:rPr>
              <a:t>Stability not always good; may instead seek productive disruption</a:t>
            </a:r>
          </a:p>
          <a:p>
            <a:endParaRPr lang="en-US" sz="2400" dirty="0" smtClean="0">
              <a:latin typeface="Georgia" pitchFamily="18" charset="0"/>
            </a:endParaRPr>
          </a:p>
          <a:p>
            <a:r>
              <a:rPr lang="en-US" sz="2400" dirty="0" smtClean="0">
                <a:latin typeface="Georgia" pitchFamily="18" charset="0"/>
              </a:rPr>
              <a:t>Need </a:t>
            </a:r>
            <a:r>
              <a:rPr lang="en-US" sz="2400" dirty="0" smtClean="0">
                <a:latin typeface="Georgia" pitchFamily="18" charset="0"/>
              </a:rPr>
              <a:t>to adapt </a:t>
            </a:r>
            <a:r>
              <a:rPr lang="en-US" sz="2400" dirty="0" smtClean="0">
                <a:latin typeface="Georgia" pitchFamily="18" charset="0"/>
              </a:rPr>
              <a:t>ecological </a:t>
            </a:r>
            <a:r>
              <a:rPr lang="en-US" sz="2400" dirty="0" smtClean="0">
                <a:latin typeface="Georgia" pitchFamily="18" charset="0"/>
              </a:rPr>
              <a:t>resilience </a:t>
            </a:r>
            <a:r>
              <a:rPr lang="en-US" sz="2400" dirty="0" smtClean="0">
                <a:latin typeface="Georgia" pitchFamily="18" charset="0"/>
              </a:rPr>
              <a:t>lit </a:t>
            </a:r>
            <a:r>
              <a:rPr lang="en-US" sz="2400" dirty="0" smtClean="0">
                <a:latin typeface="Georgia" pitchFamily="18" charset="0"/>
              </a:rPr>
              <a:t>using </a:t>
            </a:r>
            <a:r>
              <a:rPr lang="en-US" sz="2400" dirty="0" smtClean="0">
                <a:latin typeface="Georgia" pitchFamily="18" charset="0"/>
              </a:rPr>
              <a:t>existing </a:t>
            </a:r>
            <a:r>
              <a:rPr lang="en-US" sz="2400" dirty="0" smtClean="0">
                <a:latin typeface="Georgia" pitchFamily="18" charset="0"/>
              </a:rPr>
              <a:t>tools of development </a:t>
            </a:r>
            <a:r>
              <a:rPr lang="en-US" sz="2400" dirty="0" smtClean="0">
                <a:latin typeface="Georgia" pitchFamily="18" charset="0"/>
              </a:rPr>
              <a:t>studies/economics </a:t>
            </a:r>
            <a:r>
              <a:rPr lang="en-US" sz="2400" dirty="0" smtClean="0">
                <a:latin typeface="Georgia" pitchFamily="18" charset="0"/>
              </a:rPr>
              <a:t>concerning the stochastic </a:t>
            </a:r>
          </a:p>
          <a:p>
            <a:r>
              <a:rPr lang="en-US" sz="2400" dirty="0" smtClean="0">
                <a:latin typeface="Georgia" pitchFamily="18" charset="0"/>
              </a:rPr>
              <a:t>dynamics of individual and collective </a:t>
            </a:r>
            <a:r>
              <a:rPr lang="en-US" sz="2400" dirty="0" smtClean="0">
                <a:latin typeface="Georgia" pitchFamily="18" charset="0"/>
              </a:rPr>
              <a:t>human </a:t>
            </a:r>
            <a:r>
              <a:rPr lang="en-US" sz="2400" dirty="0" smtClean="0">
                <a:latin typeface="Georgia" pitchFamily="18" charset="0"/>
              </a:rPr>
              <a:t>well-being.</a:t>
            </a:r>
            <a:endParaRPr lang="en-US" sz="2400" dirty="0">
              <a:latin typeface="Georgia" pitchFamily="18" charset="0"/>
            </a:endParaRPr>
          </a:p>
          <a:p>
            <a:endParaRPr lang="en-US" sz="2400" b="1" dirty="0">
              <a:latin typeface="Georgia" pitchFamily="18" charset="0"/>
            </a:endParaRPr>
          </a:p>
          <a:p>
            <a:pPr marL="342900" indent="-342900">
              <a:buFont typeface="Arial" pitchFamily="34" charset="0"/>
              <a:buChar char="•"/>
            </a:pPr>
            <a:endParaRPr lang="en-US" sz="1000" b="1" dirty="0" smtClean="0">
              <a:latin typeface="Georgia" pitchFamily="18" charset="0"/>
            </a:endParaRPr>
          </a:p>
          <a:p>
            <a:endParaRPr lang="en-US" sz="2400" b="1" dirty="0" smtClean="0">
              <a:latin typeface="Georgia" pitchFamily="18" charset="0"/>
            </a:endParaRPr>
          </a:p>
          <a:p>
            <a:pPr marL="342900" indent="-342900">
              <a:lnSpc>
                <a:spcPct val="200000"/>
              </a:lnSpc>
              <a:buFont typeface="Arial" pitchFamily="34" charset="0"/>
              <a:buChar char="•"/>
            </a:pPr>
            <a:endParaRPr lang="en-US" sz="2400" b="1" dirty="0" smtClean="0">
              <a:latin typeface="Georgia" pitchFamily="18" charset="0"/>
            </a:endParaRPr>
          </a:p>
        </p:txBody>
      </p:sp>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6" name="Title 5"/>
          <p:cNvSpPr txBox="1">
            <a:spLocks/>
          </p:cNvSpPr>
          <p:nvPr/>
        </p:nvSpPr>
        <p:spPr bwMode="auto">
          <a:xfrm>
            <a:off x="4724400" y="0"/>
            <a:ext cx="4267200" cy="990600"/>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Resilience:</a:t>
            </a:r>
          </a:p>
          <a:p>
            <a:pPr algn="r" eaLnBrk="0" hangingPunct="0">
              <a:defRPr/>
            </a:pPr>
            <a:r>
              <a:rPr lang="en-US" sz="3000" b="1" kern="0" dirty="0" smtClean="0">
                <a:solidFill>
                  <a:schemeClr val="bg1"/>
                </a:solidFill>
                <a:latin typeface="Georgia" pitchFamily="18" charset="0"/>
                <a:ea typeface="+mj-ea"/>
                <a:cs typeface="+mj-cs"/>
              </a:rPr>
              <a:t>Need </a:t>
            </a:r>
            <a:r>
              <a:rPr lang="en-US" sz="3000" b="1" kern="0" dirty="0" smtClean="0">
                <a:solidFill>
                  <a:schemeClr val="bg1"/>
                </a:solidFill>
                <a:latin typeface="Georgia" pitchFamily="18" charset="0"/>
                <a:ea typeface="+mj-ea"/>
                <a:cs typeface="+mj-cs"/>
              </a:rPr>
              <a:t>to Adapt</a:t>
            </a:r>
            <a:endParaRPr lang="en-US" sz="3000"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371361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0861" y="990600"/>
            <a:ext cx="8686800" cy="5262979"/>
          </a:xfrm>
          <a:prstGeom prst="rect">
            <a:avLst/>
          </a:prstGeom>
          <a:noFill/>
        </p:spPr>
        <p:txBody>
          <a:bodyPr wrap="square" rtlCol="0">
            <a:spAutoFit/>
          </a:bodyPr>
          <a:lstStyle/>
          <a:p>
            <a:r>
              <a:rPr lang="en-US" sz="2400" b="1" dirty="0" smtClean="0">
                <a:latin typeface="Georgia" pitchFamily="18" charset="0"/>
              </a:rPr>
              <a:t>Resilience of whom to what?</a:t>
            </a:r>
          </a:p>
          <a:p>
            <a:endParaRPr lang="en-US" sz="2400" b="1" dirty="0" smtClean="0">
              <a:latin typeface="Georgia" pitchFamily="18" charset="0"/>
            </a:endParaRPr>
          </a:p>
          <a:p>
            <a:r>
              <a:rPr lang="en-US" sz="2400" b="1" dirty="0" smtClean="0">
                <a:latin typeface="Georgia" pitchFamily="18" charset="0"/>
              </a:rPr>
              <a:t>Subject of </a:t>
            </a:r>
            <a:r>
              <a:rPr lang="en-US" sz="2400" b="1" dirty="0" smtClean="0">
                <a:latin typeface="Georgia" pitchFamily="18" charset="0"/>
              </a:rPr>
              <a:t>interest:</a:t>
            </a:r>
            <a:r>
              <a:rPr lang="en-US" sz="2400" dirty="0" smtClean="0">
                <a:latin typeface="Georgia" pitchFamily="18" charset="0"/>
              </a:rPr>
              <a:t> </a:t>
            </a:r>
            <a:r>
              <a:rPr lang="en-US" sz="2400" dirty="0" smtClean="0">
                <a:latin typeface="Georgia" pitchFamily="18" charset="0"/>
              </a:rPr>
              <a:t>quality of life, </a:t>
            </a:r>
            <a:r>
              <a:rPr lang="en-US" sz="2400" dirty="0" smtClean="0">
                <a:latin typeface="Georgia" pitchFamily="18" charset="0"/>
              </a:rPr>
              <a:t>~ </a:t>
            </a:r>
            <a:r>
              <a:rPr lang="en-US" sz="2400" dirty="0" smtClean="0">
                <a:latin typeface="Georgia" pitchFamily="18" charset="0"/>
              </a:rPr>
              <a:t>Sen’s ‘capabilities’. </a:t>
            </a:r>
          </a:p>
          <a:p>
            <a:r>
              <a:rPr lang="en-US" sz="2400" dirty="0">
                <a:latin typeface="Georgia" pitchFamily="18" charset="0"/>
              </a:rPr>
              <a:t>Focus further on </a:t>
            </a:r>
            <a:r>
              <a:rPr lang="en-US" sz="2400" b="1" i="1" dirty="0">
                <a:latin typeface="Georgia" pitchFamily="18" charset="0"/>
              </a:rPr>
              <a:t>minimizing the human experience of chronic poverty</a:t>
            </a:r>
            <a:r>
              <a:rPr lang="en-US" sz="2400" dirty="0">
                <a:latin typeface="Georgia" pitchFamily="18" charset="0"/>
              </a:rPr>
              <a:t>. </a:t>
            </a:r>
          </a:p>
          <a:p>
            <a:endParaRPr lang="en-US" sz="2400" dirty="0">
              <a:latin typeface="Georgia" pitchFamily="18" charset="0"/>
            </a:endParaRPr>
          </a:p>
          <a:p>
            <a:r>
              <a:rPr lang="en-US" sz="2400" dirty="0" smtClean="0">
                <a:latin typeface="Georgia" pitchFamily="18" charset="0"/>
              </a:rPr>
              <a:t>This </a:t>
            </a:r>
            <a:r>
              <a:rPr lang="en-US" sz="2400" dirty="0" smtClean="0">
                <a:latin typeface="Georgia" pitchFamily="18" charset="0"/>
              </a:rPr>
              <a:t>implies:</a:t>
            </a:r>
          </a:p>
          <a:p>
            <a:pPr marL="342900" indent="-342900">
              <a:buFont typeface="Arial" panose="020B0604020202020204" pitchFamily="34" charset="0"/>
              <a:buChar char="•"/>
            </a:pPr>
            <a:r>
              <a:rPr lang="en-US" sz="2400" dirty="0" smtClean="0">
                <a:latin typeface="Georgia" pitchFamily="18" charset="0"/>
              </a:rPr>
              <a:t>focus </a:t>
            </a:r>
            <a:r>
              <a:rPr lang="en-US" sz="2400" dirty="0" smtClean="0">
                <a:latin typeface="Georgia" pitchFamily="18" charset="0"/>
              </a:rPr>
              <a:t>on individuals’ (and groups’) </a:t>
            </a:r>
            <a:r>
              <a:rPr lang="en-US" sz="2400" i="1" dirty="0" smtClean="0">
                <a:latin typeface="Georgia" pitchFamily="18" charset="0"/>
              </a:rPr>
              <a:t>well-being within</a:t>
            </a:r>
            <a:r>
              <a:rPr lang="en-US" sz="2400" dirty="0" smtClean="0">
                <a:latin typeface="Georgia" pitchFamily="18" charset="0"/>
              </a:rPr>
              <a:t> a system, not the </a:t>
            </a:r>
            <a:r>
              <a:rPr lang="en-US" sz="2400" i="1" dirty="0" smtClean="0">
                <a:latin typeface="Georgia" pitchFamily="18" charset="0"/>
              </a:rPr>
              <a:t>state of </a:t>
            </a:r>
            <a:r>
              <a:rPr lang="en-US" sz="2400" dirty="0" smtClean="0">
                <a:latin typeface="Georgia" pitchFamily="18" charset="0"/>
              </a:rPr>
              <a:t>a system itself.  </a:t>
            </a:r>
            <a:endParaRPr lang="en-US" sz="2400" dirty="0" smtClean="0">
              <a:latin typeface="Georgia" pitchFamily="18" charset="0"/>
            </a:endParaRPr>
          </a:p>
          <a:p>
            <a:pPr marL="342900" indent="-342900">
              <a:buFont typeface="Arial" panose="020B0604020202020204" pitchFamily="34" charset="0"/>
              <a:buChar char="•"/>
            </a:pPr>
            <a:r>
              <a:rPr lang="en-US" sz="2400" dirty="0" smtClean="0">
                <a:latin typeface="Georgia" pitchFamily="18" charset="0"/>
              </a:rPr>
              <a:t>consider the stochastic dynamics of well-being</a:t>
            </a:r>
            <a:endParaRPr lang="en-US" sz="2400" dirty="0">
              <a:latin typeface="Georgia" pitchFamily="18" charset="0"/>
            </a:endParaRPr>
          </a:p>
          <a:p>
            <a:pPr marL="342900" indent="-342900">
              <a:buFont typeface="Arial" panose="020B0604020202020204" pitchFamily="34" charset="0"/>
              <a:buChar char="•"/>
            </a:pPr>
            <a:r>
              <a:rPr lang="en-US" sz="2400" dirty="0" smtClean="0">
                <a:latin typeface="Georgia" pitchFamily="18" charset="0"/>
              </a:rPr>
              <a:t>d</a:t>
            </a:r>
            <a:r>
              <a:rPr lang="en-US" sz="2400" dirty="0" smtClean="0">
                <a:latin typeface="Georgia" pitchFamily="18" charset="0"/>
              </a:rPr>
              <a:t>o </a:t>
            </a:r>
            <a:r>
              <a:rPr lang="en-US" sz="2400" u="sng" dirty="0" smtClean="0">
                <a:latin typeface="Georgia" pitchFamily="18" charset="0"/>
              </a:rPr>
              <a:t>not</a:t>
            </a:r>
            <a:r>
              <a:rPr lang="en-US" sz="2400" dirty="0" smtClean="0">
                <a:latin typeface="Georgia" pitchFamily="18" charset="0"/>
              </a:rPr>
              <a:t> focus on </a:t>
            </a:r>
            <a:r>
              <a:rPr lang="en-US" sz="2400" dirty="0" smtClean="0">
                <a:latin typeface="Georgia" pitchFamily="18" charset="0"/>
              </a:rPr>
              <a:t>specific sources </a:t>
            </a:r>
            <a:r>
              <a:rPr lang="en-US" sz="2400" dirty="0" smtClean="0">
                <a:latin typeface="Georgia" pitchFamily="18" charset="0"/>
              </a:rPr>
              <a:t>of risk</a:t>
            </a:r>
            <a:r>
              <a:rPr lang="en-US" sz="2400" dirty="0">
                <a:latin typeface="Georgia" pitchFamily="18" charset="0"/>
              </a:rPr>
              <a:t> </a:t>
            </a:r>
            <a:r>
              <a:rPr lang="en-US" sz="2400" dirty="0" smtClean="0">
                <a:latin typeface="Georgia" pitchFamily="18" charset="0"/>
              </a:rPr>
              <a:t>b/c problem is uninsured exposure to </a:t>
            </a:r>
            <a:r>
              <a:rPr lang="en-US" sz="2400" dirty="0" smtClean="0">
                <a:latin typeface="Georgia" pitchFamily="18" charset="0"/>
              </a:rPr>
              <a:t>many stressors </a:t>
            </a:r>
            <a:r>
              <a:rPr lang="en-US" sz="2400" dirty="0" smtClean="0">
                <a:latin typeface="Georgia" pitchFamily="18" charset="0"/>
              </a:rPr>
              <a:t>(ex ante risk) and shocks (ex post, adverse realizations) to which resilience implies </a:t>
            </a:r>
            <a:r>
              <a:rPr lang="en-US" sz="2400" i="1" dirty="0" smtClean="0">
                <a:latin typeface="Georgia" pitchFamily="18" charset="0"/>
              </a:rPr>
              <a:t>adaptability while staying/becoming non-poor.</a:t>
            </a: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6" name="Title 5"/>
          <p:cNvSpPr txBox="1">
            <a:spLocks/>
          </p:cNvSpPr>
          <p:nvPr/>
        </p:nvSpPr>
        <p:spPr bwMode="auto">
          <a:xfrm>
            <a:off x="4724400" y="152400"/>
            <a:ext cx="4267200" cy="990600"/>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Toward a Theory</a:t>
            </a:r>
            <a:endParaRPr lang="en-US" sz="3000"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411785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990600"/>
            <a:ext cx="8915399" cy="5632311"/>
          </a:xfrm>
          <a:prstGeom prst="rect">
            <a:avLst/>
          </a:prstGeom>
          <a:noFill/>
        </p:spPr>
        <p:txBody>
          <a:bodyPr wrap="square" rtlCol="0">
            <a:spAutoFit/>
          </a:bodyPr>
          <a:lstStyle/>
          <a:p>
            <a:r>
              <a:rPr lang="en-US" sz="2400" b="1" dirty="0" smtClean="0">
                <a:latin typeface="Georgia" pitchFamily="18" charset="0"/>
              </a:rPr>
              <a:t>Concept of Resilience for Development</a:t>
            </a:r>
          </a:p>
          <a:p>
            <a:endParaRPr lang="en-US" sz="2400" dirty="0" smtClean="0">
              <a:latin typeface="Georgia" pitchFamily="18" charset="0"/>
            </a:endParaRPr>
          </a:p>
          <a:p>
            <a:r>
              <a:rPr lang="en-US" sz="2400" i="1" dirty="0">
                <a:latin typeface="Georgia" panose="02040502050405020303" pitchFamily="18" charset="0"/>
              </a:rPr>
              <a:t>Development resilience is the capacity over time of a person, household or other aggregate unit to avoid poverty in the face of various stressors and in the wake of myriad shocks. If and only if that capacity is and remains high, then the unit is </a:t>
            </a:r>
            <a:r>
              <a:rPr lang="en-US" sz="2400" i="1" dirty="0" smtClean="0">
                <a:latin typeface="Georgia" panose="02040502050405020303" pitchFamily="18" charset="0"/>
              </a:rPr>
              <a:t>resilient.</a:t>
            </a:r>
          </a:p>
          <a:p>
            <a:endParaRPr lang="en-US" sz="2400" i="1" dirty="0">
              <a:latin typeface="Georgia" pitchFamily="18" charset="0"/>
            </a:endParaRPr>
          </a:p>
          <a:p>
            <a:r>
              <a:rPr lang="en-US" sz="2400" u="sng" dirty="0" smtClean="0">
                <a:latin typeface="Georgia" pitchFamily="18" charset="0"/>
              </a:rPr>
              <a:t>Key Elements</a:t>
            </a:r>
            <a:r>
              <a:rPr lang="en-US" sz="2400" dirty="0" smtClean="0">
                <a:latin typeface="Georgia" pitchFamily="18" charset="0"/>
              </a:rPr>
              <a:t>: focus on stochastic dynamics of (</a:t>
            </a:r>
            <a:r>
              <a:rPr lang="en-US" sz="2400" dirty="0" err="1" smtClean="0">
                <a:latin typeface="Georgia" pitchFamily="18" charset="0"/>
              </a:rPr>
              <a:t>aggregable</a:t>
            </a:r>
            <a:r>
              <a:rPr lang="en-US" sz="2400" dirty="0">
                <a:latin typeface="Georgia" pitchFamily="18" charset="0"/>
              </a:rPr>
              <a:t>) individual standards of living </a:t>
            </a:r>
            <a:endParaRPr lang="en-US" sz="2400" dirty="0" smtClean="0">
              <a:latin typeface="Georgia" pitchFamily="18" charset="0"/>
            </a:endParaRPr>
          </a:p>
          <a:p>
            <a:r>
              <a:rPr lang="en-US" sz="2400" b="1" dirty="0" smtClean="0">
                <a:latin typeface="Georgia" pitchFamily="18" charset="0"/>
              </a:rPr>
              <a:t> </a:t>
            </a:r>
          </a:p>
          <a:p>
            <a:r>
              <a:rPr lang="en-US" sz="2400" u="sng" dirty="0" smtClean="0">
                <a:latin typeface="Georgia" pitchFamily="18" charset="0"/>
              </a:rPr>
              <a:t>Normative implication</a:t>
            </a:r>
            <a:r>
              <a:rPr lang="en-US" sz="2400" dirty="0" smtClean="0">
                <a:latin typeface="Georgia" pitchFamily="18" charset="0"/>
              </a:rPr>
              <a:t>: prioritize </a:t>
            </a:r>
            <a:r>
              <a:rPr lang="en-US" sz="2400" dirty="0">
                <a:latin typeface="Georgia" pitchFamily="18" charset="0"/>
              </a:rPr>
              <a:t>avoidance of and escape from chronic poverty and </a:t>
            </a:r>
            <a:r>
              <a:rPr lang="en-US" sz="2400" dirty="0" smtClean="0">
                <a:latin typeface="Georgia" pitchFamily="18" charset="0"/>
              </a:rPr>
              <a:t>minimize </a:t>
            </a:r>
            <a:r>
              <a:rPr lang="en-US" sz="2400" dirty="0">
                <a:latin typeface="Georgia" pitchFamily="18" charset="0"/>
              </a:rPr>
              <a:t>within the population and over time </a:t>
            </a:r>
            <a:r>
              <a:rPr lang="en-US" sz="2400" dirty="0" smtClean="0">
                <a:latin typeface="Georgia" pitchFamily="18" charset="0"/>
              </a:rPr>
              <a:t>the experience </a:t>
            </a:r>
            <a:r>
              <a:rPr lang="en-US" sz="2400" dirty="0">
                <a:latin typeface="Georgia" pitchFamily="18" charset="0"/>
              </a:rPr>
              <a:t>of low standards of living. </a:t>
            </a:r>
            <a:endParaRPr lang="en-US" sz="2400" b="1" dirty="0" smtClean="0">
              <a:latin typeface="Georgia" pitchFamily="18" charset="0"/>
            </a:endParaRPr>
          </a:p>
          <a:p>
            <a:endParaRPr lang="en-US" sz="2400" b="1" dirty="0" smtClean="0">
              <a:latin typeface="Cambria" pitchFamily="18" charset="0"/>
            </a:endParaRP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6" name="Title 5"/>
          <p:cNvSpPr txBox="1">
            <a:spLocks/>
          </p:cNvSpPr>
          <p:nvPr/>
        </p:nvSpPr>
        <p:spPr bwMode="auto">
          <a:xfrm>
            <a:off x="4724400" y="152400"/>
            <a:ext cx="4267200" cy="990600"/>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Toward a Theory</a:t>
            </a:r>
            <a:endParaRPr lang="en-US" sz="3000"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1285280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990600"/>
            <a:ext cx="8915399" cy="4893647"/>
          </a:xfrm>
          <a:prstGeom prst="rect">
            <a:avLst/>
          </a:prstGeom>
          <a:noFill/>
        </p:spPr>
        <p:txBody>
          <a:bodyPr wrap="square" rtlCol="0">
            <a:spAutoFit/>
          </a:bodyPr>
          <a:lstStyle/>
          <a:p>
            <a:r>
              <a:rPr lang="en-US" sz="2400" b="1" dirty="0" smtClean="0">
                <a:latin typeface="Georgia" pitchFamily="18" charset="0"/>
              </a:rPr>
              <a:t>Stochastic Well-Being Dynamics</a:t>
            </a:r>
          </a:p>
          <a:p>
            <a:endParaRPr lang="en-US" sz="2400" dirty="0" smtClean="0">
              <a:latin typeface="Georgia" pitchFamily="18" charset="0"/>
            </a:endParaRPr>
          </a:p>
          <a:p>
            <a:r>
              <a:rPr lang="en-US" sz="2400" dirty="0" smtClean="0">
                <a:latin typeface="Georgia" pitchFamily="18" charset="0"/>
              </a:rPr>
              <a:t>Consider the moment </a:t>
            </a:r>
            <a:r>
              <a:rPr lang="en-US" sz="2400" dirty="0">
                <a:latin typeface="Georgia" pitchFamily="18" charset="0"/>
              </a:rPr>
              <a:t>function for conditional </a:t>
            </a:r>
            <a:r>
              <a:rPr lang="en-US" sz="2400" dirty="0" smtClean="0">
                <a:latin typeface="Georgia" pitchFamily="18" charset="0"/>
              </a:rPr>
              <a:t>well-being: </a:t>
            </a:r>
          </a:p>
          <a:p>
            <a:endParaRPr lang="en-US" sz="2400" i="1" dirty="0" smtClean="0">
              <a:latin typeface="Georgia" pitchFamily="18" charset="0"/>
            </a:endParaRPr>
          </a:p>
          <a:p>
            <a:pPr algn="ctr"/>
            <a:r>
              <a:rPr lang="en-US" sz="2400" i="1" dirty="0" err="1" smtClean="0">
                <a:latin typeface="Georgia" pitchFamily="18" charset="0"/>
              </a:rPr>
              <a:t>m</a:t>
            </a:r>
            <a:r>
              <a:rPr lang="en-US" sz="2400" i="1" baseline="30000" dirty="0" err="1" smtClean="0">
                <a:latin typeface="Georgia" pitchFamily="18" charset="0"/>
              </a:rPr>
              <a:t>k</a:t>
            </a:r>
            <a:r>
              <a:rPr lang="en-US" sz="2400" i="1" dirty="0" smtClean="0">
                <a:latin typeface="Georgia" pitchFamily="18" charset="0"/>
              </a:rPr>
              <a:t>(</a:t>
            </a:r>
            <a:r>
              <a:rPr lang="en-US" sz="2400" i="1" dirty="0" err="1" smtClean="0">
                <a:latin typeface="Georgia" pitchFamily="18" charset="0"/>
              </a:rPr>
              <a:t>W</a:t>
            </a:r>
            <a:r>
              <a:rPr lang="en-US" sz="2400" i="1" baseline="-25000" dirty="0" err="1" smtClean="0">
                <a:latin typeface="Georgia" pitchFamily="18" charset="0"/>
              </a:rPr>
              <a:t>t+s</a:t>
            </a:r>
            <a:r>
              <a:rPr lang="en-US" sz="2400" i="1" dirty="0" smtClean="0">
                <a:latin typeface="Georgia" pitchFamily="18" charset="0"/>
              </a:rPr>
              <a:t> </a:t>
            </a:r>
            <a:r>
              <a:rPr lang="en-US" sz="2400" i="1" dirty="0">
                <a:latin typeface="Georgia" pitchFamily="18" charset="0"/>
              </a:rPr>
              <a:t>| </a:t>
            </a:r>
            <a:r>
              <a:rPr lang="en-US" sz="2400" i="1" dirty="0" err="1">
                <a:latin typeface="Georgia" pitchFamily="18" charset="0"/>
              </a:rPr>
              <a:t>W</a:t>
            </a:r>
            <a:r>
              <a:rPr lang="en-US" sz="2400" i="1" baseline="-25000" dirty="0" err="1">
                <a:latin typeface="Georgia" pitchFamily="18" charset="0"/>
              </a:rPr>
              <a:t>t</a:t>
            </a:r>
            <a:r>
              <a:rPr lang="en-US" sz="2400" i="1" dirty="0">
                <a:latin typeface="Georgia" pitchFamily="18" charset="0"/>
              </a:rPr>
              <a:t>, </a:t>
            </a:r>
            <a:r>
              <a:rPr lang="en-US" sz="2400" i="1" dirty="0" err="1" smtClean="0">
                <a:latin typeface="Georgia" pitchFamily="18" charset="0"/>
              </a:rPr>
              <a:t>ε</a:t>
            </a:r>
            <a:r>
              <a:rPr lang="en-US" sz="2400" i="1" baseline="-25000" dirty="0" err="1" smtClean="0">
                <a:latin typeface="Georgia" pitchFamily="18" charset="0"/>
              </a:rPr>
              <a:t>t</a:t>
            </a:r>
            <a:r>
              <a:rPr lang="en-US" sz="2400" i="1" dirty="0" smtClean="0">
                <a:latin typeface="Georgia" pitchFamily="18" charset="0"/>
              </a:rPr>
              <a:t>)</a:t>
            </a:r>
          </a:p>
          <a:p>
            <a:endParaRPr lang="en-US" sz="2400" dirty="0" smtClean="0">
              <a:latin typeface="Georgia" pitchFamily="18" charset="0"/>
            </a:endParaRPr>
          </a:p>
          <a:p>
            <a:r>
              <a:rPr lang="en-US" sz="2400" dirty="0" smtClean="0">
                <a:latin typeface="Georgia" pitchFamily="18" charset="0"/>
              </a:rPr>
              <a:t>where </a:t>
            </a:r>
            <a:r>
              <a:rPr lang="en-US" sz="2400" i="1" dirty="0" err="1">
                <a:latin typeface="Georgia" pitchFamily="18" charset="0"/>
              </a:rPr>
              <a:t>m</a:t>
            </a:r>
            <a:r>
              <a:rPr lang="en-US" sz="2400" i="1" baseline="30000" dirty="0" err="1">
                <a:latin typeface="Georgia" pitchFamily="18" charset="0"/>
              </a:rPr>
              <a:t>k</a:t>
            </a:r>
            <a:r>
              <a:rPr lang="en-US" sz="2400" dirty="0">
                <a:latin typeface="Georgia" pitchFamily="18" charset="0"/>
              </a:rPr>
              <a:t> represents the </a:t>
            </a:r>
            <a:r>
              <a:rPr lang="en-US" sz="2400" i="1" dirty="0" err="1">
                <a:latin typeface="Georgia" pitchFamily="18" charset="0"/>
              </a:rPr>
              <a:t>k</a:t>
            </a:r>
            <a:r>
              <a:rPr lang="en-US" sz="2400" baseline="30000" dirty="0" err="1">
                <a:latin typeface="Georgia" pitchFamily="18" charset="0"/>
              </a:rPr>
              <a:t>th</a:t>
            </a:r>
            <a:r>
              <a:rPr lang="en-US" sz="2400" dirty="0">
                <a:latin typeface="Georgia" pitchFamily="18" charset="0"/>
              </a:rPr>
              <a:t> </a:t>
            </a:r>
            <a:r>
              <a:rPr lang="en-US" sz="2400" dirty="0" smtClean="0">
                <a:latin typeface="Georgia" pitchFamily="18" charset="0"/>
              </a:rPr>
              <a:t>moment (e.g., mean </a:t>
            </a:r>
            <a:r>
              <a:rPr lang="en-US" sz="2400" dirty="0">
                <a:latin typeface="Georgia" pitchFamily="18" charset="0"/>
              </a:rPr>
              <a:t>(</a:t>
            </a:r>
            <a:r>
              <a:rPr lang="en-US" sz="2400" i="1" dirty="0">
                <a:latin typeface="Georgia" pitchFamily="18" charset="0"/>
              </a:rPr>
              <a:t>k</a:t>
            </a:r>
            <a:r>
              <a:rPr lang="en-US" sz="2400" dirty="0">
                <a:latin typeface="Georgia" pitchFamily="18" charset="0"/>
              </a:rPr>
              <a:t>=1), variance (</a:t>
            </a:r>
            <a:r>
              <a:rPr lang="en-US" sz="2400" i="1" dirty="0">
                <a:latin typeface="Georgia" pitchFamily="18" charset="0"/>
              </a:rPr>
              <a:t>k</a:t>
            </a:r>
            <a:r>
              <a:rPr lang="en-US" sz="2400" dirty="0">
                <a:latin typeface="Georgia" pitchFamily="18" charset="0"/>
              </a:rPr>
              <a:t> =2) or </a:t>
            </a:r>
            <a:r>
              <a:rPr lang="en-US" sz="2400" dirty="0" err="1">
                <a:latin typeface="Georgia" pitchFamily="18" charset="0"/>
              </a:rPr>
              <a:t>skewness</a:t>
            </a:r>
            <a:r>
              <a:rPr lang="en-US" sz="2400" dirty="0">
                <a:latin typeface="Georgia" pitchFamily="18" charset="0"/>
              </a:rPr>
              <a:t> (</a:t>
            </a:r>
            <a:r>
              <a:rPr lang="en-US" sz="2400" i="1" dirty="0">
                <a:latin typeface="Georgia" pitchFamily="18" charset="0"/>
              </a:rPr>
              <a:t>k</a:t>
            </a:r>
            <a:r>
              <a:rPr lang="en-US" sz="2400" dirty="0">
                <a:latin typeface="Georgia" pitchFamily="18" charset="0"/>
              </a:rPr>
              <a:t> =3</a:t>
            </a:r>
            <a:r>
              <a:rPr lang="en-US" sz="2400" dirty="0" smtClean="0">
                <a:latin typeface="Georgia" pitchFamily="18" charset="0"/>
              </a:rPr>
              <a:t>)</a:t>
            </a:r>
          </a:p>
          <a:p>
            <a:r>
              <a:rPr lang="en-US" sz="2400" i="1" dirty="0" err="1" smtClean="0">
                <a:latin typeface="Georgia" pitchFamily="18" charset="0"/>
              </a:rPr>
              <a:t>W</a:t>
            </a:r>
            <a:r>
              <a:rPr lang="en-US" sz="2400" i="1" baseline="-25000" dirty="0" err="1" smtClean="0">
                <a:latin typeface="Georgia" pitchFamily="18" charset="0"/>
              </a:rPr>
              <a:t>t</a:t>
            </a:r>
            <a:r>
              <a:rPr lang="en-US" sz="2400" dirty="0">
                <a:latin typeface="Georgia" pitchFamily="18" charset="0"/>
              </a:rPr>
              <a:t> </a:t>
            </a:r>
            <a:r>
              <a:rPr lang="en-US" sz="2400" dirty="0" smtClean="0">
                <a:latin typeface="Georgia" pitchFamily="18" charset="0"/>
              </a:rPr>
              <a:t>is well-being at time t</a:t>
            </a:r>
          </a:p>
          <a:p>
            <a:r>
              <a:rPr lang="en-US" sz="2400" i="1" dirty="0" err="1" smtClean="0">
                <a:latin typeface="Georgia" pitchFamily="18" charset="0"/>
              </a:rPr>
              <a:t>ε</a:t>
            </a:r>
            <a:r>
              <a:rPr lang="en-US" sz="2400" i="1" baseline="-25000" dirty="0" err="1" smtClean="0">
                <a:latin typeface="Georgia" pitchFamily="18" charset="0"/>
              </a:rPr>
              <a:t>t</a:t>
            </a:r>
            <a:r>
              <a:rPr lang="en-US" sz="2400" i="1" baseline="-25000" dirty="0" smtClean="0">
                <a:latin typeface="Georgia" pitchFamily="18" charset="0"/>
              </a:rPr>
              <a:t> </a:t>
            </a:r>
            <a:r>
              <a:rPr lang="en-US" sz="2400" dirty="0" smtClean="0">
                <a:latin typeface="Georgia" pitchFamily="18" charset="0"/>
              </a:rPr>
              <a:t> is an exogenous disturbance (scalar or vector) at </a:t>
            </a:r>
            <a:r>
              <a:rPr lang="en-US" sz="2400" dirty="0">
                <a:latin typeface="Georgia" pitchFamily="18" charset="0"/>
              </a:rPr>
              <a:t>time t</a:t>
            </a:r>
          </a:p>
          <a:p>
            <a:endParaRPr lang="en-US" sz="2400" b="1" dirty="0" smtClean="0">
              <a:latin typeface="Georgia" pitchFamily="18" charset="0"/>
            </a:endParaRPr>
          </a:p>
          <a:p>
            <a:r>
              <a:rPr lang="en-US" sz="2400" dirty="0" smtClean="0">
                <a:latin typeface="Georgia" pitchFamily="18" charset="0"/>
              </a:rPr>
              <a:t>These moment functions</a:t>
            </a:r>
            <a:r>
              <a:rPr lang="en-US" sz="2400" dirty="0">
                <a:latin typeface="Georgia" pitchFamily="18" charset="0"/>
              </a:rPr>
              <a:t> describe</a:t>
            </a:r>
            <a:r>
              <a:rPr lang="en-US" sz="2400" dirty="0" smtClean="0">
                <a:latin typeface="Georgia" pitchFamily="18" charset="0"/>
              </a:rPr>
              <a:t> quite generally, albeit </a:t>
            </a:r>
            <a:r>
              <a:rPr lang="en-US" sz="2400" dirty="0">
                <a:latin typeface="Georgia" pitchFamily="18" charset="0"/>
              </a:rPr>
              <a:t>in reduced </a:t>
            </a:r>
            <a:r>
              <a:rPr lang="en-US" sz="2400" dirty="0" smtClean="0">
                <a:latin typeface="Georgia" pitchFamily="18" charset="0"/>
              </a:rPr>
              <a:t>form, the stochastic conditional dynamics of well-being.</a:t>
            </a: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6" name="Title 5"/>
          <p:cNvSpPr txBox="1">
            <a:spLocks/>
          </p:cNvSpPr>
          <p:nvPr/>
        </p:nvSpPr>
        <p:spPr bwMode="auto">
          <a:xfrm>
            <a:off x="4724400" y="152400"/>
            <a:ext cx="4267200" cy="990600"/>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Toward a Theory</a:t>
            </a:r>
            <a:endParaRPr lang="en-US" sz="3000"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225508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mc:AlternateContent xmlns:mc="http://schemas.openxmlformats.org/markup-compatibility/2006">
        <mc:Choice xmlns:a14="http://schemas.microsoft.com/office/drawing/2010/main" Requires="a14">
          <p:sp>
            <p:nvSpPr>
              <p:cNvPr id="2" name="TextBox 1"/>
              <p:cNvSpPr txBox="1"/>
              <p:nvPr/>
            </p:nvSpPr>
            <p:spPr>
              <a:xfrm>
                <a:off x="381000" y="5830876"/>
                <a:ext cx="8382000" cy="1015663"/>
              </a:xfrm>
              <a:prstGeom prst="rect">
                <a:avLst/>
              </a:prstGeom>
              <a:noFill/>
            </p:spPr>
            <p:txBody>
              <a:bodyPr wrap="square" rtlCol="0">
                <a:spAutoFit/>
              </a:bodyPr>
              <a:lstStyle/>
              <a:p>
                <a:r>
                  <a:rPr lang="en-US" sz="2000" dirty="0" smtClean="0">
                    <a:latin typeface="Georgia" pitchFamily="18" charset="0"/>
                  </a:rPr>
                  <a:t>Noncontroversially</a:t>
                </a:r>
                <a:r>
                  <a:rPr lang="en-US" sz="2000" dirty="0" smtClean="0">
                    <a:latin typeface="Georgia" pitchFamily="18" charset="0"/>
                  </a:rPr>
                  <a:t>: NPZ &gt;&gt; CPZ &gt;&gt; HEZ </a:t>
                </a:r>
              </a:p>
              <a:p>
                <a:r>
                  <a:rPr lang="en-US" sz="2000" dirty="0" smtClean="0">
                    <a:latin typeface="Georgia" pitchFamily="18" charset="0"/>
                  </a:rPr>
                  <a:t>Those </a:t>
                </a:r>
                <a14:m>
                  <m:oMath xmlns:m="http://schemas.openxmlformats.org/officeDocument/2006/math">
                    <m:r>
                      <a:rPr lang="en-US" sz="2000" i="1" dirty="0" smtClean="0">
                        <a:latin typeface="Cambria Math"/>
                        <a:ea typeface="Cambria Math"/>
                      </a:rPr>
                      <m:t>∈</m:t>
                    </m:r>
                  </m:oMath>
                </a14:m>
                <a:r>
                  <a:rPr lang="en-US" sz="2000" dirty="0" smtClean="0">
                    <a:latin typeface="Georgia" pitchFamily="18" charset="0"/>
                  </a:rPr>
                  <a:t>{CPZ,HEZ} </a:t>
                </a:r>
                <a:r>
                  <a:rPr lang="en-US" sz="2000" dirty="0" smtClean="0">
                    <a:latin typeface="Georgia" pitchFamily="18" charset="0"/>
                  </a:rPr>
                  <a:t>are chronically poor in </a:t>
                </a:r>
                <a:r>
                  <a:rPr lang="en-US" sz="2000" dirty="0" smtClean="0">
                    <a:latin typeface="Georgia" pitchFamily="18" charset="0"/>
                  </a:rPr>
                  <a:t>expectation(</a:t>
                </a:r>
                <a:r>
                  <a:rPr lang="en-US" sz="2000" i="1" dirty="0" smtClean="0">
                    <a:latin typeface="Georgia" pitchFamily="18" charset="0"/>
                  </a:rPr>
                  <a:t>m</a:t>
                </a:r>
                <a:r>
                  <a:rPr lang="en-US" sz="2000" i="1" baseline="30000" dirty="0" smtClean="0">
                    <a:latin typeface="Georgia" pitchFamily="18" charset="0"/>
                  </a:rPr>
                  <a:t>1</a:t>
                </a:r>
                <a:r>
                  <a:rPr lang="en-US" sz="2000" i="1" dirty="0" smtClean="0">
                    <a:latin typeface="Georgia" pitchFamily="18" charset="0"/>
                  </a:rPr>
                  <a:t>(W</a:t>
                </a:r>
                <a:r>
                  <a:rPr lang="en-US" sz="2000" i="1" baseline="-25000" dirty="0" smtClean="0">
                    <a:latin typeface="Georgia" pitchFamily="18" charset="0"/>
                    <a:sym typeface="Symbol"/>
                  </a:rPr>
                  <a:t></a:t>
                </a:r>
                <a:r>
                  <a:rPr lang="en-US" sz="2000" i="1" dirty="0" smtClean="0">
                    <a:latin typeface="Georgia" pitchFamily="18" charset="0"/>
                  </a:rPr>
                  <a:t>|</a:t>
                </a:r>
                <a:r>
                  <a:rPr lang="en-US" sz="2000" i="1" dirty="0" err="1" smtClean="0">
                    <a:latin typeface="Georgia" pitchFamily="18" charset="0"/>
                  </a:rPr>
                  <a:t>W</a:t>
                </a:r>
                <a:r>
                  <a:rPr lang="en-US" sz="2000" i="1" baseline="-25000" dirty="0" err="1" smtClean="0">
                    <a:latin typeface="Georgia" pitchFamily="18" charset="0"/>
                  </a:rPr>
                  <a:t>t</a:t>
                </a:r>
                <a:r>
                  <a:rPr lang="en-US" sz="2000" i="1" dirty="0">
                    <a:latin typeface="Georgia" pitchFamily="18" charset="0"/>
                  </a:rPr>
                  <a:t>, </a:t>
                </a:r>
                <a:r>
                  <a:rPr lang="en-US" sz="2000" i="1" dirty="0" err="1">
                    <a:latin typeface="Georgia" pitchFamily="18" charset="0"/>
                  </a:rPr>
                  <a:t>ε</a:t>
                </a:r>
                <a:r>
                  <a:rPr lang="en-US" sz="2000" i="1" baseline="-25000" dirty="0" err="1">
                    <a:latin typeface="Georgia" pitchFamily="18" charset="0"/>
                  </a:rPr>
                  <a:t>t</a:t>
                </a:r>
                <a:r>
                  <a:rPr lang="en-US" sz="2000" i="1" dirty="0" smtClean="0">
                    <a:latin typeface="Georgia" pitchFamily="18" charset="0"/>
                  </a:rPr>
                  <a:t>)</a:t>
                </a:r>
                <a:r>
                  <a:rPr lang="en-US" sz="2000" dirty="0" smtClean="0">
                    <a:latin typeface="Georgia" pitchFamily="18" charset="0"/>
                  </a:rPr>
                  <a:t>&lt;</a:t>
                </a:r>
                <a:r>
                  <a:rPr lang="en-US" sz="2000" u="sng" dirty="0" smtClean="0">
                    <a:latin typeface="Georgia" pitchFamily="18" charset="0"/>
                  </a:rPr>
                  <a:t>p</a:t>
                </a:r>
                <a:r>
                  <a:rPr lang="en-US" sz="2000" dirty="0" smtClean="0">
                    <a:latin typeface="Georgia" pitchFamily="18" charset="0"/>
                  </a:rPr>
                  <a:t>)</a:t>
                </a:r>
              </a:p>
              <a:p>
                <a:r>
                  <a:rPr lang="en-US" sz="2000" dirty="0" smtClean="0">
                    <a:latin typeface="Georgia" pitchFamily="18" charset="0"/>
                  </a:rPr>
                  <a:t>The CEF reflects </a:t>
                </a:r>
                <a:r>
                  <a:rPr lang="en-US" sz="2000" dirty="0" err="1" smtClean="0">
                    <a:latin typeface="Georgia" pitchFamily="18" charset="0"/>
                  </a:rPr>
                  <a:t>indiv</a:t>
                </a:r>
                <a:r>
                  <a:rPr lang="en-US" sz="2000" dirty="0" smtClean="0">
                    <a:latin typeface="Georgia" pitchFamily="18" charset="0"/>
                  </a:rPr>
                  <a:t>/collective behaviors (agency/power) w/n system</a:t>
                </a:r>
                <a:endParaRPr lang="en-US" sz="2000" dirty="0">
                  <a:latin typeface="Georgia" pitchFamily="18" charset="0"/>
                </a:endParaRPr>
              </a:p>
            </p:txBody>
          </p:sp>
        </mc:Choice>
        <mc:Fallback>
          <p:sp>
            <p:nvSpPr>
              <p:cNvPr id="2" name="TextBox 1"/>
              <p:cNvSpPr txBox="1">
                <a:spLocks noRot="1" noChangeAspect="1" noMove="1" noResize="1" noEditPoints="1" noAdjustHandles="1" noChangeArrowheads="1" noChangeShapeType="1" noTextEdit="1"/>
              </p:cNvSpPr>
              <p:nvPr/>
            </p:nvSpPr>
            <p:spPr>
              <a:xfrm>
                <a:off x="381000" y="5830876"/>
                <a:ext cx="8382000" cy="1015663"/>
              </a:xfrm>
              <a:prstGeom prst="rect">
                <a:avLst/>
              </a:prstGeom>
              <a:blipFill rotWithShape="1">
                <a:blip r:embed="rId3"/>
                <a:stretch>
                  <a:fillRect l="-800" t="-3614" r="-727" b="-9639"/>
                </a:stretch>
              </a:blipFill>
            </p:spPr>
            <p:txBody>
              <a:bodyPr/>
              <a:lstStyle/>
              <a:p>
                <a:r>
                  <a:rPr lang="en-US">
                    <a:noFill/>
                  </a:rPr>
                  <a:t> </a:t>
                </a:r>
              </a:p>
            </p:txBody>
          </p:sp>
        </mc:Fallback>
      </mc:AlternateContent>
      <p:sp>
        <p:nvSpPr>
          <p:cNvPr id="6" name="Title 5"/>
          <p:cNvSpPr txBox="1">
            <a:spLocks/>
          </p:cNvSpPr>
          <p:nvPr/>
        </p:nvSpPr>
        <p:spPr bwMode="auto">
          <a:xfrm>
            <a:off x="4724400" y="152400"/>
            <a:ext cx="4267200" cy="990600"/>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Toward a Theory</a:t>
            </a:r>
            <a:endParaRPr lang="en-US" sz="3000" kern="0" dirty="0">
              <a:solidFill>
                <a:schemeClr val="bg1"/>
              </a:solidFill>
              <a:latin typeface="Georgia" pitchFamily="18" charset="0"/>
              <a:ea typeface="+mj-ea"/>
              <a:cs typeface="+mj-cs"/>
            </a:endParaRPr>
          </a:p>
        </p:txBody>
      </p:sp>
      <p:sp>
        <p:nvSpPr>
          <p:cNvPr id="3" name="Rectangle 2"/>
          <p:cNvSpPr/>
          <p:nvPr/>
        </p:nvSpPr>
        <p:spPr>
          <a:xfrm>
            <a:off x="304800" y="981075"/>
            <a:ext cx="8534400" cy="830997"/>
          </a:xfrm>
          <a:prstGeom prst="rect">
            <a:avLst/>
          </a:prstGeom>
        </p:spPr>
        <p:txBody>
          <a:bodyPr wrap="square">
            <a:spAutoFit/>
          </a:bodyPr>
          <a:lstStyle/>
          <a:p>
            <a:pPr algn="ctr"/>
            <a:r>
              <a:rPr lang="en-US" sz="2400" b="1" dirty="0" smtClean="0">
                <a:latin typeface="Georgia" pitchFamily="18" charset="0"/>
              </a:rPr>
              <a:t>Ex: </a:t>
            </a:r>
            <a:r>
              <a:rPr lang="en-US" sz="2400" b="1" dirty="0">
                <a:latin typeface="Georgia" pitchFamily="18" charset="0"/>
              </a:rPr>
              <a:t>Nonlinear expected well-being dynamics with multiple stable </a:t>
            </a:r>
            <a:r>
              <a:rPr lang="en-US" sz="2400" b="1" dirty="0" smtClean="0">
                <a:latin typeface="Georgia" pitchFamily="18" charset="0"/>
              </a:rPr>
              <a:t>states </a:t>
            </a:r>
            <a:r>
              <a:rPr lang="en-US" sz="2400" dirty="0" smtClean="0">
                <a:latin typeface="Georgia" pitchFamily="18" charset="0"/>
              </a:rPr>
              <a:t>(</a:t>
            </a:r>
            <a:r>
              <a:rPr lang="en-US" sz="2400" i="1" dirty="0" smtClean="0">
                <a:latin typeface="Georgia" pitchFamily="18" charset="0"/>
              </a:rPr>
              <a:t>m</a:t>
            </a:r>
            <a:r>
              <a:rPr lang="en-US" sz="2400" i="1" baseline="30000" dirty="0" smtClean="0">
                <a:latin typeface="Georgia" pitchFamily="18" charset="0"/>
              </a:rPr>
              <a:t>1</a:t>
            </a:r>
            <a:r>
              <a:rPr lang="en-US" sz="2400" i="1" dirty="0" smtClean="0">
                <a:latin typeface="Georgia" pitchFamily="18" charset="0"/>
              </a:rPr>
              <a:t>(</a:t>
            </a:r>
            <a:r>
              <a:rPr lang="en-US" sz="2400" i="1" dirty="0" err="1" smtClean="0">
                <a:latin typeface="Georgia" pitchFamily="18" charset="0"/>
              </a:rPr>
              <a:t>W</a:t>
            </a:r>
            <a:r>
              <a:rPr lang="en-US" sz="2400" i="1" baseline="-25000" dirty="0" err="1" smtClean="0">
                <a:latin typeface="Georgia" pitchFamily="18" charset="0"/>
              </a:rPr>
              <a:t>t+s</a:t>
            </a:r>
            <a:r>
              <a:rPr lang="en-US" sz="2400" i="1" dirty="0" smtClean="0">
                <a:latin typeface="Georgia" pitchFamily="18" charset="0"/>
              </a:rPr>
              <a:t> </a:t>
            </a:r>
            <a:r>
              <a:rPr lang="en-US" sz="2400" i="1" dirty="0">
                <a:latin typeface="Georgia" pitchFamily="18" charset="0"/>
              </a:rPr>
              <a:t>| </a:t>
            </a:r>
            <a:r>
              <a:rPr lang="en-US" sz="2400" i="1" dirty="0" err="1">
                <a:latin typeface="Georgia" pitchFamily="18" charset="0"/>
              </a:rPr>
              <a:t>W</a:t>
            </a:r>
            <a:r>
              <a:rPr lang="en-US" sz="2400" i="1" baseline="-25000" dirty="0" err="1">
                <a:latin typeface="Georgia" pitchFamily="18" charset="0"/>
              </a:rPr>
              <a:t>t</a:t>
            </a:r>
            <a:r>
              <a:rPr lang="en-US" sz="2400" i="1" dirty="0">
                <a:latin typeface="Georgia" pitchFamily="18" charset="0"/>
              </a:rPr>
              <a:t>, </a:t>
            </a:r>
            <a:r>
              <a:rPr lang="en-US" sz="2400" i="1" dirty="0" err="1">
                <a:latin typeface="Georgia" pitchFamily="18" charset="0"/>
              </a:rPr>
              <a:t>ε</a:t>
            </a:r>
            <a:r>
              <a:rPr lang="en-US" sz="2400" i="1" baseline="-25000" dirty="0" err="1">
                <a:latin typeface="Georgia" pitchFamily="18" charset="0"/>
              </a:rPr>
              <a:t>t</a:t>
            </a:r>
            <a:r>
              <a:rPr lang="en-US" sz="2400" i="1" dirty="0" smtClean="0">
                <a:latin typeface="Georgia" pitchFamily="18" charset="0"/>
              </a:rPr>
              <a:t>) )</a:t>
            </a:r>
            <a:endParaRPr lang="en-US" sz="2400" dirty="0">
              <a:latin typeface="Georgia" pitchFamily="18" charset="0"/>
            </a:endParaRPr>
          </a:p>
        </p:txBody>
      </p:sp>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55286" y="1219200"/>
            <a:ext cx="6585828" cy="4497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43806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pportunity104October2008">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Opportunity104October2008</Template>
  <TotalTime>12886</TotalTime>
  <Words>1281</Words>
  <Application>Microsoft Office PowerPoint</Application>
  <PresentationFormat>On-screen Show (4:3)</PresentationFormat>
  <Paragraphs>142</Paragraphs>
  <Slides>18</Slides>
  <Notes>2</Notes>
  <HiddenSlides>0</HiddenSlides>
  <MMClips>0</MMClips>
  <ScaleCrop>false</ScaleCrop>
  <HeadingPairs>
    <vt:vector size="4" baseType="variant">
      <vt:variant>
        <vt:lpstr>Theme</vt:lpstr>
      </vt:variant>
      <vt:variant>
        <vt:i4>3</vt:i4>
      </vt:variant>
      <vt:variant>
        <vt:lpstr>Slide Titles</vt:lpstr>
      </vt:variant>
      <vt:variant>
        <vt:i4>18</vt:i4>
      </vt:variant>
    </vt:vector>
  </HeadingPairs>
  <TitlesOfParts>
    <vt:vector size="21" baseType="lpstr">
      <vt:lpstr>Opportunity104October2008</vt:lpstr>
      <vt:lpstr>Custom Design</vt:lpstr>
      <vt:lpstr>1_Custom Design</vt:lpstr>
      <vt:lpstr>Christopher B. Barrett Cornell University  Presentation at the International Livestock Research Institute July 4, 2014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Cornell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CALS</dc:creator>
  <cp:lastModifiedBy>Chris Barrett</cp:lastModifiedBy>
  <cp:revision>687</cp:revision>
  <cp:lastPrinted>2012-10-16T03:05:11Z</cp:lastPrinted>
  <dcterms:created xsi:type="dcterms:W3CDTF">2010-06-02T17:17:22Z</dcterms:created>
  <dcterms:modified xsi:type="dcterms:W3CDTF">2014-06-26T14:57:11Z</dcterms:modified>
</cp:coreProperties>
</file>