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4" r:id="rId2"/>
    <p:sldMasterId id="2147483686" r:id="rId3"/>
  </p:sldMasterIdLst>
  <p:notesMasterIdLst>
    <p:notesMasterId r:id="rId10"/>
  </p:notesMasterIdLst>
  <p:handoutMasterIdLst>
    <p:handoutMasterId r:id="rId11"/>
  </p:handoutMasterIdLst>
  <p:sldIdLst>
    <p:sldId id="256" r:id="rId4"/>
    <p:sldId id="453" r:id="rId5"/>
    <p:sldId id="311" r:id="rId6"/>
    <p:sldId id="440" r:id="rId7"/>
    <p:sldId id="455" r:id="rId8"/>
    <p:sldId id="312" r:id="rId9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known unknown" initials="un" lastIdx="11" clrIdx="0"/>
  <p:cmAuthor id="1" name="Mark Constas" initials="MC" lastIdx="3" clrIdx="1"/>
  <p:cmAuthor id="2" name="Chris Barrett" initials="CBB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41" autoAdjust="0"/>
    <p:restoredTop sz="80300" autoAdjust="0"/>
  </p:normalViewPr>
  <p:slideViewPr>
    <p:cSldViewPr>
      <p:cViewPr varScale="1">
        <p:scale>
          <a:sx n="54" d="100"/>
          <a:sy n="54" d="100"/>
        </p:scale>
        <p:origin x="-51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00"/>
    </p:cViewPr>
  </p:sorterViewPr>
  <p:notesViewPr>
    <p:cSldViewPr>
      <p:cViewPr varScale="1">
        <p:scale>
          <a:sx n="82" d="100"/>
          <a:sy n="82" d="100"/>
        </p:scale>
        <p:origin x="-1962" y="-7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2329" cy="461963"/>
          </a:xfrm>
          <a:prstGeom prst="rect">
            <a:avLst/>
          </a:prstGeom>
        </p:spPr>
        <p:txBody>
          <a:bodyPr vert="horz" lIns="90974" tIns="45487" rIns="90974" bIns="45487" rtlCol="0"/>
          <a:lstStyle>
            <a:lvl1pPr algn="l">
              <a:defRPr sz="1200"/>
            </a:lvl1pPr>
          </a:lstStyle>
          <a:p>
            <a:r>
              <a:rPr lang="en-US" smtClean="0"/>
              <a:t>Chris Barrett presentation, 6 Oct 2014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3" y="1"/>
            <a:ext cx="3012329" cy="461963"/>
          </a:xfrm>
          <a:prstGeom prst="rect">
            <a:avLst/>
          </a:prstGeom>
        </p:spPr>
        <p:txBody>
          <a:bodyPr vert="horz" lIns="90974" tIns="45487" rIns="90974" bIns="45487" rtlCol="0"/>
          <a:lstStyle>
            <a:lvl1pPr algn="r">
              <a:defRPr sz="1200"/>
            </a:lvl1pPr>
          </a:lstStyle>
          <a:p>
            <a:fld id="{B05E27A8-4892-4154-B52D-D6DF57E64DF0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526"/>
            <a:ext cx="3012329" cy="461963"/>
          </a:xfrm>
          <a:prstGeom prst="rect">
            <a:avLst/>
          </a:prstGeom>
        </p:spPr>
        <p:txBody>
          <a:bodyPr vert="horz" lIns="90974" tIns="45487" rIns="90974" bIns="454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3" y="8772526"/>
            <a:ext cx="3012329" cy="461963"/>
          </a:xfrm>
          <a:prstGeom prst="rect">
            <a:avLst/>
          </a:prstGeom>
        </p:spPr>
        <p:txBody>
          <a:bodyPr vert="horz" lIns="90974" tIns="45487" rIns="90974" bIns="45487" rtlCol="0" anchor="b"/>
          <a:lstStyle>
            <a:lvl1pPr algn="r">
              <a:defRPr sz="1200"/>
            </a:lvl1pPr>
          </a:lstStyle>
          <a:p>
            <a:fld id="{6185E82F-0DA1-4CAE-A04F-3CD0157631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9886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0974" tIns="45487" rIns="90974" bIns="45487" rtlCol="0"/>
          <a:lstStyle>
            <a:lvl1pPr algn="l">
              <a:defRPr sz="1200"/>
            </a:lvl1pPr>
          </a:lstStyle>
          <a:p>
            <a:r>
              <a:rPr lang="en-US" smtClean="0"/>
              <a:t>Chris Barrett presentation, 6 Oct 2014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0974" tIns="45487" rIns="90974" bIns="45487" rtlCol="0"/>
          <a:lstStyle>
            <a:lvl1pPr algn="r">
              <a:defRPr sz="1200"/>
            </a:lvl1pPr>
          </a:lstStyle>
          <a:p>
            <a:fld id="{7441F709-1019-4B5E-A58B-2717B614BF2E}" type="datetimeFigureOut">
              <a:rPr lang="en-US" smtClean="0"/>
              <a:pPr/>
              <a:t>10/6/2014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74" tIns="45487" rIns="90974" bIns="454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0974" tIns="45487" rIns="90974" bIns="454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11699" cy="461804"/>
          </a:xfrm>
          <a:prstGeom prst="rect">
            <a:avLst/>
          </a:prstGeom>
        </p:spPr>
        <p:txBody>
          <a:bodyPr vert="horz" lIns="90974" tIns="45487" rIns="90974" bIns="454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70"/>
            <a:ext cx="3011699" cy="461804"/>
          </a:xfrm>
          <a:prstGeom prst="rect">
            <a:avLst/>
          </a:prstGeom>
        </p:spPr>
        <p:txBody>
          <a:bodyPr vert="horz" lIns="90974" tIns="45487" rIns="90974" bIns="45487" rtlCol="0" anchor="b"/>
          <a:lstStyle>
            <a:lvl1pPr algn="r">
              <a:defRPr sz="1200"/>
            </a:lvl1pPr>
          </a:lstStyle>
          <a:p>
            <a:fld id="{A0874382-BF8E-4DDF-96A0-73C4B7F6E3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56648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Chris Barrett presentation, 6 Oct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763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Chris Barrett presentation, 6 Oct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70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A8186C-3931-47DB-8291-D2D0296DA42B}" type="datetime1">
              <a:rPr lang="en-US" smtClean="0"/>
              <a:t>10/6/2014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118D8-E5BF-45A0-BC1B-A64BC92B121D}" type="datetime1">
              <a:rPr lang="en-US" smtClean="0"/>
              <a:t>10/6/2014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23F4A-23CE-4628-8210-61D933DF2564}" type="datetime1">
              <a:rPr lang="en-US" smtClean="0"/>
              <a:t>10/6/2014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4007E-9598-48AD-951A-8FB33DAF3129}" type="datetime1">
              <a:rPr lang="en-US" smtClean="0"/>
              <a:t>10/6/2014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352B46-7BC2-4993-92AB-14CDB98CC73F}" type="datetime1">
              <a:rPr lang="en-US" smtClean="0"/>
              <a:t>10/6/2014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8DE85-64DB-443C-8335-F45DAC2802B7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45CC4-B367-4478-A1BC-DD481B180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B8B25-818D-4728-82B3-55872FA3DEE6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897CD-7F5F-49CC-9EFF-D669730FA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E8D86-025D-44A6-A449-08E117A54161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F5331-51F2-4B57-B29E-0E046D414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EC772-AAE5-469C-8469-5260C50D8DE1}" type="datetime1">
              <a:rPr lang="en-US" smtClean="0"/>
              <a:t>10/6/2014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84C49-8E1D-43EF-A29A-8F0293BCD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F8EC9-EB6A-481D-A32C-163B163B0A73}" type="datetime1">
              <a:rPr lang="en-US" smtClean="0"/>
              <a:t>10/6/2014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5C77F-CE4B-411F-8DEC-7796D8504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194D7-22B1-45AB-B4C3-5BF00FF2043D}" type="datetime1">
              <a:rPr lang="en-US" smtClean="0"/>
              <a:t>10/6/2014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EBDA9-8DAF-4A96-A45A-C904E65B4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3B035E-61A0-46F9-BE5F-3C870E049FD2}" type="datetime1">
              <a:rPr lang="en-US" smtClean="0"/>
              <a:t>10/6/2014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2F614-47C1-4B31-ACDD-5745CF5C56CE}" type="datetime1">
              <a:rPr lang="en-US" smtClean="0"/>
              <a:t>10/6/2014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E3315-7CB4-49FA-BDC9-2647988B0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81B0B-0D01-4AE0-B001-1449ED58E47E}" type="datetime1">
              <a:rPr lang="en-US" smtClean="0"/>
              <a:t>10/6/2014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A5C9C-BDE1-4F2B-87D7-D7B8414A7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18670-5F47-4534-87C2-7760E6FD8F50}" type="datetime1">
              <a:rPr lang="en-US" smtClean="0"/>
              <a:t>10/6/2014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0688E-26BF-42CB-9B20-3F245BC68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8F530-2A44-4CF7-AE4E-70104A4D1C9B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80241-5CFE-4131-8F4C-765668E11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1C04F-3F6A-4B31-A8F5-E41F3DD1AA6E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F91BA-7238-4992-866A-3F6456D1E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B2878-47E6-4316-8D7F-E1476324C5E1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6512E-2F75-4124-8CF6-6E27E5D4E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EE643-241C-423D-8BE4-589A8F4CA031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0A925-979D-46BB-B0C8-3B20DE5AB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3E590-6788-4957-AEFD-2497C0D6A0FF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A52B4-3E4C-4C49-9DFC-822C9339D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3C99-6876-407D-A1F0-CAF6EB00AA54}" type="datetime1">
              <a:rPr lang="en-US" smtClean="0"/>
              <a:t>10/6/2014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97987-5A7C-4D1F-9764-AC62594E5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C37EC-C813-44CD-B365-6C11CE8DAE8A}" type="datetime1">
              <a:rPr lang="en-US" smtClean="0"/>
              <a:t>10/6/2014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FF224-FC5C-4FF6-B592-957DB1AAB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7AB12-5E1F-4480-AEBD-9C3F1D833DE8}" type="datetime1">
              <a:rPr lang="en-US" smtClean="0"/>
              <a:t>10/6/2014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88497-DB70-4641-B70C-EFE7B8476BF7}" type="datetime1">
              <a:rPr lang="en-US" smtClean="0"/>
              <a:t>10/6/2014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ECCED-BE80-4923-85BC-3A994D1F7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12A39-3C77-4E41-B031-63B39074791A}" type="datetime1">
              <a:rPr lang="en-US" smtClean="0"/>
              <a:t>10/6/2014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E5193-FE29-4994-8F0D-48BB119C3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BDE74-539E-47D2-A283-3CFA53FE0F05}" type="datetime1">
              <a:rPr lang="en-US" smtClean="0"/>
              <a:t>10/6/2014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D461D-004A-462B-B444-A44B43D17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7AE25-0B31-41DF-80D5-6E8E300DA651}" type="datetime1">
              <a:rPr lang="en-US" smtClean="0"/>
              <a:t>10/6/2014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3D0B0-0FF7-481A-8C5E-E1C2DD9F1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0D7C0-DCAA-49FF-AB90-E879BFE79112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E1F2D-9577-4D5D-AA0B-292890EE5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090C6-907C-4F2C-A88C-C6FDD39FCB0C}" type="datetime1">
              <a:rPr lang="en-US" smtClean="0"/>
              <a:t>10/6/2014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5CF60-CC65-408B-85CF-DDCDC96AF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974FD4-BABD-4534-ABD2-E416347C4B20}" type="datetime1">
              <a:rPr lang="en-US" smtClean="0"/>
              <a:t>10/6/2014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8A069-F7E9-4BA6-B147-19BC2B1F8C06}" type="datetime1">
              <a:rPr lang="en-US" smtClean="0"/>
              <a:t>10/6/2014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AE2F80-F8EE-4A66-8E9D-4BD32E2DB56A}" type="datetime1">
              <a:rPr lang="en-US" smtClean="0"/>
              <a:t>10/6/2014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0D2A1B-107B-4B97-80BF-DF6EA5D31A03}" type="datetime1">
              <a:rPr lang="en-US" smtClean="0"/>
              <a:t>10/6/2014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6B7180-781C-45F3-B261-BC6C693956F2}" type="datetime1">
              <a:rPr lang="en-US" smtClean="0"/>
              <a:t>10/6/2014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E384D8-3D58-411F-8824-D7D26E4D8FC4}" type="datetime1">
              <a:rPr lang="en-US" smtClean="0"/>
              <a:t>10/6/2014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9F947C4-3652-48E6-A668-309F412DF454}" type="datetime1">
              <a:rPr lang="en-US" smtClean="0"/>
              <a:t>10/6/2014</a:t>
            </a:fld>
            <a:endParaRPr lang="en-US" dirty="0"/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287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35A458CD-B949-469D-A557-1194CF691A19}" type="datetime1">
              <a:rPr lang="en-US" smtClean="0"/>
              <a:t>10/6/2014</a:t>
            </a:fld>
            <a:endParaRPr lang="en-US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9042F12-B1C6-4FC0-98D0-EC25156C4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4006BB33-4257-4967-B06C-7F471FBD0ED8}" type="datetime1">
              <a:rPr lang="en-US" smtClean="0"/>
              <a:t>10/6/2014</a:t>
            </a:fld>
            <a:endParaRPr lang="en-US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EBB05BFC-9CD9-43B3-8F3E-99C41BBB7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19100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Georgia" pitchFamily="18" charset="0"/>
              </a:rPr>
              <a:t/>
            </a:r>
            <a:br>
              <a:rPr lang="en-US" sz="2800" dirty="0" smtClean="0">
                <a:latin typeface="Georgia" pitchFamily="18" charset="0"/>
              </a:rPr>
            </a:br>
            <a:r>
              <a:rPr lang="en-US" sz="2800" dirty="0" smtClean="0">
                <a:latin typeface="Georgia" pitchFamily="18" charset="0"/>
              </a:rPr>
              <a:t>Christopher </a:t>
            </a:r>
            <a:r>
              <a:rPr lang="en-US" sz="2800" dirty="0">
                <a:latin typeface="Georgia" pitchFamily="18" charset="0"/>
              </a:rPr>
              <a:t>B. </a:t>
            </a:r>
            <a:r>
              <a:rPr lang="en-US" sz="2800" dirty="0" smtClean="0">
                <a:latin typeface="Georgia" pitchFamily="18" charset="0"/>
              </a:rPr>
              <a:t>Barrett</a:t>
            </a:r>
            <a:br>
              <a:rPr lang="en-US" sz="2800" dirty="0" smtClean="0">
                <a:latin typeface="Georgia" pitchFamily="18" charset="0"/>
              </a:rPr>
            </a:br>
            <a:r>
              <a:rPr lang="en-US" sz="2800" dirty="0" smtClean="0">
                <a:latin typeface="Georgia" pitchFamily="18" charset="0"/>
              </a:rPr>
              <a:t>Charles H. Dyson School, </a:t>
            </a:r>
            <a:r>
              <a:rPr lang="en-US" sz="2700" dirty="0" smtClean="0">
                <a:latin typeface="Georgia" pitchFamily="18" charset="0"/>
              </a:rPr>
              <a:t>Cornell University</a:t>
            </a:r>
            <a:br>
              <a:rPr lang="en-US" sz="2700" dirty="0" smtClean="0">
                <a:latin typeface="Georgia" pitchFamily="18" charset="0"/>
              </a:rPr>
            </a:br>
            <a:r>
              <a:rPr lang="en-US" sz="2700" dirty="0" smtClean="0">
                <a:latin typeface="Georgia" pitchFamily="18" charset="0"/>
              </a:rPr>
              <a:t/>
            </a:r>
            <a:br>
              <a:rPr lang="en-US" sz="2700" dirty="0" smtClean="0">
                <a:latin typeface="Georgia" pitchFamily="18" charset="0"/>
              </a:rPr>
            </a:br>
            <a:r>
              <a:rPr lang="en-US" sz="2200" dirty="0" smtClean="0">
                <a:latin typeface="Georgia" pitchFamily="18" charset="0"/>
              </a:rPr>
              <a:t>Presentation at the Cornell University/Institute on Science for Global Policy conference on Food Safety, Security, and Defense: </a:t>
            </a:r>
            <a:br>
              <a:rPr lang="en-US" sz="2200" dirty="0" smtClean="0">
                <a:latin typeface="Georgia" pitchFamily="18" charset="0"/>
              </a:rPr>
            </a:br>
            <a:r>
              <a:rPr lang="en-US" sz="2200" dirty="0" smtClean="0">
                <a:latin typeface="Georgia" pitchFamily="18" charset="0"/>
              </a:rPr>
              <a:t>Focus on Food and the Environment</a:t>
            </a:r>
            <a:br>
              <a:rPr lang="en-US" sz="2200" dirty="0" smtClean="0">
                <a:latin typeface="Georgia" pitchFamily="18" charset="0"/>
              </a:rPr>
            </a:br>
            <a:r>
              <a:rPr lang="en-US" sz="2200" dirty="0" smtClean="0">
                <a:latin typeface="Georgia" pitchFamily="18" charset="0"/>
              </a:rPr>
              <a:t>October 6, 2014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7526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Georgia" pitchFamily="18" charset="0"/>
              </a:rPr>
              <a:t>Building Resilience </a:t>
            </a:r>
            <a:r>
              <a:rPr lang="en-US" sz="4400" b="1" dirty="0">
                <a:latin typeface="Georgia" pitchFamily="18" charset="0"/>
              </a:rPr>
              <a:t>for </a:t>
            </a:r>
            <a:r>
              <a:rPr lang="en-US" sz="4400" b="1" dirty="0" smtClean="0">
                <a:latin typeface="Georgia" pitchFamily="18" charset="0"/>
              </a:rPr>
              <a:t>Global Food Security</a:t>
            </a:r>
            <a:endParaRPr lang="en-US" sz="3200" b="1" dirty="0" smtClean="0"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cu_logo_sml_150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1020763"/>
            <a:ext cx="8763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latin typeface="Georgia" pitchFamily="18" charset="0"/>
              </a:rPr>
              <a:t>Why development and humanitarian communities’ current fascination with “resilience”?</a:t>
            </a:r>
            <a:endParaRPr lang="en-US" sz="2400" u="sng" dirty="0">
              <a:latin typeface="Georgia" pitchFamily="18" charset="0"/>
            </a:endParaRPr>
          </a:p>
          <a:p>
            <a:pPr>
              <a:defRPr/>
            </a:pPr>
            <a:r>
              <a:rPr lang="en-US" sz="2400" dirty="0">
                <a:latin typeface="Georgia" pitchFamily="18" charset="0"/>
              </a:rPr>
              <a:t> </a:t>
            </a:r>
            <a:endParaRPr lang="en-US" sz="2400" u="sng" dirty="0">
              <a:latin typeface="Georgia" pitchFamily="18" charset="0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4147334" y="1501"/>
            <a:ext cx="499666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                            Motivation</a:t>
            </a:r>
            <a:endParaRPr lang="en-US" sz="3000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516122"/>
            <a:ext cx="5066084" cy="34216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05800" y="6553200"/>
            <a:ext cx="838200" cy="476250"/>
          </a:xfrm>
        </p:spPr>
        <p:txBody>
          <a:bodyPr/>
          <a:lstStyle/>
          <a:p>
            <a:fld id="{1299FDD7-F7E5-4BF5-ACCF-5D1D44779CF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7908" y="1828800"/>
            <a:ext cx="5838092" cy="44319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2400" dirty="0">
              <a:latin typeface="Georgia" pitchFamily="18" charset="0"/>
            </a:endParaRPr>
          </a:p>
          <a:p>
            <a:pPr marL="514350" indent="-514350">
              <a:buFontTx/>
              <a:buAutoNum type="arabicParenR"/>
              <a:defRPr/>
            </a:pPr>
            <a:r>
              <a:rPr lang="en-US" sz="2400" dirty="0">
                <a:latin typeface="Georgia" pitchFamily="18" charset="0"/>
              </a:rPr>
              <a:t>Risk increasing in </a:t>
            </a:r>
            <a:r>
              <a:rPr lang="en-US" sz="2400" dirty="0" smtClean="0">
                <a:latin typeface="Georgia" pitchFamily="18" charset="0"/>
              </a:rPr>
              <a:t>frequency/intensity</a:t>
            </a:r>
          </a:p>
          <a:p>
            <a:pPr marL="514350" indent="-514350">
              <a:buFontTx/>
              <a:buAutoNum type="arabicParenR"/>
              <a:defRPr/>
            </a:pPr>
            <a:endParaRPr lang="en-US" sz="2400" u="sng" dirty="0">
              <a:latin typeface="Georgia" pitchFamily="18" charset="0"/>
            </a:endParaRPr>
          </a:p>
          <a:p>
            <a:pPr marL="514350" indent="-514350">
              <a:buFontTx/>
              <a:buAutoNum type="arabicParenR"/>
              <a:defRPr/>
            </a:pPr>
            <a:r>
              <a:rPr lang="en-US" sz="2400" dirty="0">
                <a:latin typeface="Georgia" pitchFamily="18" charset="0"/>
              </a:rPr>
              <a:t>Recurring crises in chronically food insecure regions make it difficult to reconcile humanitarian response to disasters with longer-term development efforts.  </a:t>
            </a:r>
            <a:endParaRPr lang="en-US" sz="2400" dirty="0" smtClean="0">
              <a:latin typeface="Georgia" pitchFamily="18" charset="0"/>
            </a:endParaRPr>
          </a:p>
          <a:p>
            <a:pPr marL="514350" indent="-514350">
              <a:buFontTx/>
              <a:buAutoNum type="arabicParenR"/>
              <a:defRPr/>
            </a:pPr>
            <a:endParaRPr lang="en-US" sz="2400" dirty="0">
              <a:latin typeface="Georgia" pitchFamily="18" charset="0"/>
            </a:endParaRPr>
          </a:p>
          <a:p>
            <a:pPr marL="514350" indent="-514350">
              <a:buFontTx/>
              <a:buAutoNum type="arabicParenR"/>
              <a:defRPr/>
            </a:pPr>
            <a:r>
              <a:rPr lang="en-US" sz="2400" dirty="0">
                <a:latin typeface="Georgia" pitchFamily="18" charset="0"/>
              </a:rPr>
              <a:t>Concerns that food insecurity affects national </a:t>
            </a:r>
            <a:r>
              <a:rPr lang="en-US" sz="2400" dirty="0" smtClean="0">
                <a:latin typeface="Georgia" pitchFamily="18" charset="0"/>
              </a:rPr>
              <a:t>security (esp. since 2008)</a:t>
            </a:r>
            <a:endParaRPr lang="en-US" sz="2400" u="sng" dirty="0">
              <a:latin typeface="Georgia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39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16" y="962186"/>
            <a:ext cx="2333677" cy="30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079" y="962186"/>
            <a:ext cx="2162175" cy="288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078" y="4147000"/>
            <a:ext cx="2162176" cy="271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4" y="943297"/>
            <a:ext cx="2032702" cy="2561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501" y="2256760"/>
            <a:ext cx="206692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158" y="999922"/>
            <a:ext cx="2238375" cy="33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570" y="2488367"/>
            <a:ext cx="2108102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16" y="2690529"/>
            <a:ext cx="2345663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01" y="4495801"/>
            <a:ext cx="2386255" cy="238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672" y="3595403"/>
            <a:ext cx="2215526" cy="328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199" y="3600515"/>
            <a:ext cx="2326236" cy="325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5"/>
          <p:cNvSpPr txBox="1">
            <a:spLocks/>
          </p:cNvSpPr>
          <p:nvPr/>
        </p:nvSpPr>
        <p:spPr bwMode="auto">
          <a:xfrm>
            <a:off x="4147334" y="1501"/>
            <a:ext cx="499666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                            Motivation</a:t>
            </a:r>
            <a:endParaRPr lang="en-US" sz="3000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952" y="2902905"/>
            <a:ext cx="8652733" cy="138499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Georgia" pitchFamily="18" charset="0"/>
              </a:rPr>
              <a:t>“Resilience” has </a:t>
            </a:r>
            <a:r>
              <a:rPr lang="en-US" sz="2800" b="1" dirty="0" smtClean="0">
                <a:latin typeface="Georgia" pitchFamily="18" charset="0"/>
              </a:rPr>
              <a:t>become </a:t>
            </a:r>
            <a:r>
              <a:rPr lang="en-US" sz="2800" b="1" dirty="0" smtClean="0">
                <a:latin typeface="Georgia" pitchFamily="18" charset="0"/>
              </a:rPr>
              <a:t>a </a:t>
            </a:r>
            <a:r>
              <a:rPr lang="en-US" sz="2800" b="1" dirty="0" smtClean="0">
                <a:latin typeface="Georgia" pitchFamily="18" charset="0"/>
              </a:rPr>
              <a:t>buzzword within </a:t>
            </a:r>
            <a:r>
              <a:rPr lang="en-US" sz="2800" b="1" dirty="0" smtClean="0">
                <a:latin typeface="Georgia" pitchFamily="18" charset="0"/>
              </a:rPr>
              <a:t>the </a:t>
            </a:r>
            <a:r>
              <a:rPr lang="en-US" sz="2800" b="1" dirty="0" smtClean="0">
                <a:latin typeface="Georgia" pitchFamily="18" charset="0"/>
              </a:rPr>
              <a:t>development/humanitarian communities … policy is out ahead of the science ! </a:t>
            </a:r>
            <a:r>
              <a:rPr lang="en-US" sz="2800" b="1" dirty="0" smtClean="0">
                <a:latin typeface="Georgia" pitchFamily="18" charset="0"/>
                <a:sym typeface="Wingdings" panose="05000000000000000000" pitchFamily="2" charset="2"/>
              </a:rPr>
              <a:t> </a:t>
            </a:r>
            <a:endParaRPr lang="en-US" sz="2800" b="1" dirty="0">
              <a:latin typeface="Georg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7835" y="6553200"/>
            <a:ext cx="2133600" cy="476250"/>
          </a:xfrm>
        </p:spPr>
        <p:txBody>
          <a:bodyPr/>
          <a:lstStyle/>
          <a:p>
            <a:fld id="{1299FDD7-F7E5-4BF5-ACCF-5D1D44779CF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362" y="1143000"/>
            <a:ext cx="85686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eorgia" pitchFamily="18" charset="0"/>
              </a:rPr>
              <a:t>New </a:t>
            </a:r>
            <a:r>
              <a:rPr lang="en-US" sz="2400" b="1" dirty="0" smtClean="0">
                <a:latin typeface="Georgia" pitchFamily="18" charset="0"/>
              </a:rPr>
              <a:t>innovations in </a:t>
            </a:r>
            <a:r>
              <a:rPr lang="en-US" sz="2400" b="1" dirty="0" smtClean="0">
                <a:latin typeface="Georgia" pitchFamily="18" charset="0"/>
              </a:rPr>
              <a:t>resilience theory/measurement</a:t>
            </a:r>
          </a:p>
          <a:p>
            <a:endParaRPr lang="en-US" sz="2400" b="1" dirty="0" smtClean="0">
              <a:latin typeface="Georgia" pitchFamily="18" charset="0"/>
            </a:endParaRPr>
          </a:p>
          <a:p>
            <a:pPr algn="ctr"/>
            <a:r>
              <a:rPr lang="en-US" sz="2400" b="1" i="1" dirty="0" smtClean="0">
                <a:latin typeface="Georgia" pitchFamily="18" charset="0"/>
              </a:rPr>
              <a:t>resilience = a tolerably </a:t>
            </a:r>
            <a:r>
              <a:rPr lang="en-US" sz="2400" b="1" i="1" dirty="0" smtClean="0">
                <a:latin typeface="Georgia" pitchFamily="18" charset="0"/>
              </a:rPr>
              <a:t>low </a:t>
            </a:r>
            <a:r>
              <a:rPr lang="en-US" sz="2400" b="1" i="1" dirty="0" smtClean="0">
                <a:latin typeface="Georgia" pitchFamily="18" charset="0"/>
              </a:rPr>
              <a:t>probability over time of enduring unacceptable </a:t>
            </a:r>
            <a:r>
              <a:rPr lang="en-US" sz="2400" b="1" i="1" dirty="0">
                <a:latin typeface="Georgia" pitchFamily="18" charset="0"/>
              </a:rPr>
              <a:t>living </a:t>
            </a:r>
            <a:r>
              <a:rPr lang="en-US" sz="2400" b="1" i="1" dirty="0" smtClean="0">
                <a:latin typeface="Georgia" pitchFamily="18" charset="0"/>
              </a:rPr>
              <a:t>standards </a:t>
            </a:r>
          </a:p>
          <a:p>
            <a:endParaRPr lang="en-US" sz="2400" b="1" dirty="0" smtClean="0">
              <a:latin typeface="Georgia" pitchFamily="18" charset="0"/>
            </a:endParaRPr>
          </a:p>
          <a:p>
            <a:r>
              <a:rPr lang="en-US" sz="2400" b="1" dirty="0" smtClean="0">
                <a:latin typeface="Georgia" pitchFamily="18" charset="0"/>
              </a:rPr>
              <a:t>relate </a:t>
            </a:r>
            <a:r>
              <a:rPr lang="en-US" sz="2400" b="1" dirty="0">
                <a:latin typeface="Georgia" pitchFamily="18" charset="0"/>
              </a:rPr>
              <a:t>directly to </a:t>
            </a:r>
            <a:r>
              <a:rPr lang="en-US" sz="2400" b="1" dirty="0" smtClean="0">
                <a:latin typeface="Georgia" pitchFamily="18" charset="0"/>
              </a:rPr>
              <a:t>food security/poverty traps and enable rigorous </a:t>
            </a:r>
            <a:r>
              <a:rPr lang="en-US" sz="2400" b="1" dirty="0" smtClean="0">
                <a:latin typeface="Georgia" pitchFamily="18" charset="0"/>
              </a:rPr>
              <a:t>evaluation </a:t>
            </a:r>
            <a:r>
              <a:rPr lang="en-US" sz="2400" b="1" dirty="0" smtClean="0">
                <a:latin typeface="Georgia" pitchFamily="18" charset="0"/>
              </a:rPr>
              <a:t>of </a:t>
            </a:r>
            <a:r>
              <a:rPr lang="en-US" sz="2400" b="1" dirty="0" smtClean="0">
                <a:latin typeface="Georgia" pitchFamily="18" charset="0"/>
              </a:rPr>
              <a:t>interventions.</a:t>
            </a:r>
            <a:endParaRPr lang="en-US" sz="2400" b="1" dirty="0" smtClean="0">
              <a:latin typeface="Georgia" pitchFamily="18" charset="0"/>
            </a:endParaRPr>
          </a:p>
          <a:p>
            <a:endParaRPr lang="en-US" sz="2400" b="1" dirty="0">
              <a:latin typeface="Georgia" pitchFamily="18" charset="0"/>
            </a:endParaRPr>
          </a:p>
          <a:p>
            <a:r>
              <a:rPr lang="en-US" dirty="0" smtClean="0">
                <a:latin typeface="Georgia" pitchFamily="18" charset="0"/>
              </a:rPr>
              <a:t>Barrett and </a:t>
            </a:r>
            <a:r>
              <a:rPr lang="en-US" dirty="0" err="1" smtClean="0">
                <a:latin typeface="Georgia" pitchFamily="18" charset="0"/>
              </a:rPr>
              <a:t>Constas</a:t>
            </a:r>
            <a:r>
              <a:rPr lang="en-US" dirty="0" smtClean="0">
                <a:latin typeface="Georgia" pitchFamily="18" charset="0"/>
              </a:rPr>
              <a:t>, </a:t>
            </a:r>
            <a:r>
              <a:rPr lang="en-US" i="1" dirty="0" smtClean="0">
                <a:latin typeface="Georgia" pitchFamily="18" charset="0"/>
              </a:rPr>
              <a:t>Proceedings of the National Academy of Sciences</a:t>
            </a:r>
            <a:r>
              <a:rPr lang="en-US" dirty="0" smtClean="0">
                <a:latin typeface="Georgia" pitchFamily="18" charset="0"/>
              </a:rPr>
              <a:t>, 2014.</a:t>
            </a:r>
          </a:p>
          <a:p>
            <a:endParaRPr lang="en-US" sz="2400" b="1" dirty="0" smtClean="0">
              <a:latin typeface="Cambr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 txBox="1">
            <a:spLocks/>
          </p:cNvSpPr>
          <p:nvPr/>
        </p:nvSpPr>
        <p:spPr bwMode="auto">
          <a:xfrm>
            <a:off x="3581400" y="152400"/>
            <a:ext cx="5410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Theory and Measurement</a:t>
            </a:r>
            <a:endParaRPr lang="en-US" sz="3000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2" y="4572000"/>
            <a:ext cx="8411374" cy="209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2133600" cy="476250"/>
          </a:xfrm>
        </p:spPr>
        <p:txBody>
          <a:bodyPr/>
          <a:lstStyle/>
          <a:p>
            <a:fld id="{1299FDD7-F7E5-4BF5-ACCF-5D1D44779CF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28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990600"/>
            <a:ext cx="8915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eorgia" pitchFamily="18" charset="0"/>
              </a:rPr>
              <a:t>Private-public </a:t>
            </a:r>
            <a:r>
              <a:rPr lang="en-US" sz="2400" dirty="0">
                <a:latin typeface="Georgia" pitchFamily="18" charset="0"/>
              </a:rPr>
              <a:t>partnerships </a:t>
            </a:r>
            <a:r>
              <a:rPr lang="en-US" sz="2400" dirty="0" smtClean="0">
                <a:latin typeface="Georgia" pitchFamily="18" charset="0"/>
              </a:rPr>
              <a:t>central to many options to </a:t>
            </a:r>
            <a:r>
              <a:rPr lang="en-US" sz="2400" dirty="0">
                <a:latin typeface="Georgia" pitchFamily="18" charset="0"/>
              </a:rPr>
              <a:t>build </a:t>
            </a:r>
            <a:r>
              <a:rPr lang="en-US" sz="2400" dirty="0" smtClean="0">
                <a:latin typeface="Georgia" pitchFamily="18" charset="0"/>
              </a:rPr>
              <a:t>resilience. Must evaluate the many options carefully!  </a:t>
            </a:r>
            <a:endParaRPr lang="en-US" sz="2400" dirty="0">
              <a:latin typeface="Georgia" pitchFamily="18" charset="0"/>
            </a:endParaRPr>
          </a:p>
          <a:p>
            <a:endParaRPr lang="en-US" sz="2400" b="1" dirty="0" smtClean="0">
              <a:latin typeface="Georgia" pitchFamily="18" charset="0"/>
            </a:endParaRPr>
          </a:p>
          <a:p>
            <a:r>
              <a:rPr lang="en-US" sz="2400" b="1" dirty="0" smtClean="0">
                <a:latin typeface="Georgia" pitchFamily="18" charset="0"/>
              </a:rPr>
              <a:t>Example: </a:t>
            </a:r>
            <a:r>
              <a:rPr lang="en-US" sz="2400" dirty="0" smtClean="0">
                <a:latin typeface="Georgia" pitchFamily="18" charset="0"/>
              </a:rPr>
              <a:t>Index </a:t>
            </a:r>
            <a:r>
              <a:rPr lang="en-US" sz="2400" dirty="0" smtClean="0">
                <a:latin typeface="Georgia" pitchFamily="18" charset="0"/>
              </a:rPr>
              <a:t>insurance </a:t>
            </a:r>
            <a:r>
              <a:rPr lang="en-US" sz="2400" dirty="0" smtClean="0">
                <a:latin typeface="Georgia" pitchFamily="18" charset="0"/>
              </a:rPr>
              <a:t>for herders in East Africa (e.g</a:t>
            </a:r>
            <a:r>
              <a:rPr lang="en-US" sz="2400" dirty="0" smtClean="0">
                <a:latin typeface="Georgia" pitchFamily="18" charset="0"/>
              </a:rPr>
              <a:t>., </a:t>
            </a:r>
            <a:r>
              <a:rPr lang="en-US" sz="2400" b="1" dirty="0" smtClean="0">
                <a:latin typeface="Georgia" pitchFamily="18" charset="0"/>
              </a:rPr>
              <a:t>Index-Based Livestock </a:t>
            </a:r>
            <a:r>
              <a:rPr lang="en-US" sz="2400" b="1" dirty="0" smtClean="0">
                <a:latin typeface="Georgia" pitchFamily="18" charset="0"/>
              </a:rPr>
              <a:t>Insurance</a:t>
            </a:r>
            <a:r>
              <a:rPr lang="en-US" sz="2400" dirty="0" smtClean="0">
                <a:latin typeface="Georgia" pitchFamily="18" charset="0"/>
              </a:rPr>
              <a:t>) vs. HSNP</a:t>
            </a:r>
            <a:endParaRPr lang="en-US" sz="2400" dirty="0" smtClean="0"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 txBox="1">
            <a:spLocks/>
          </p:cNvSpPr>
          <p:nvPr/>
        </p:nvSpPr>
        <p:spPr bwMode="auto">
          <a:xfrm>
            <a:off x="3657600" y="19050"/>
            <a:ext cx="533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Evaluating </a:t>
            </a:r>
            <a:r>
              <a:rPr lang="en-US" sz="30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Options</a:t>
            </a:r>
            <a:endParaRPr lang="en-US" sz="3000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35282" y="6553200"/>
            <a:ext cx="2133600" cy="476250"/>
          </a:xfrm>
        </p:spPr>
        <p:txBody>
          <a:bodyPr/>
          <a:lstStyle/>
          <a:p>
            <a:fld id="{1299FDD7-F7E5-4BF5-ACCF-5D1D44779CF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986622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Georgia" panose="02040502050405020303" pitchFamily="18" charset="0"/>
              </a:rPr>
              <a:t>See http</a:t>
            </a:r>
            <a:r>
              <a:rPr lang="en-US" sz="2000" b="1" dirty="0">
                <a:latin typeface="Georgia" panose="02040502050405020303" pitchFamily="18" charset="0"/>
              </a:rPr>
              <a:t>://livestockinsurance.wordpress.com</a:t>
            </a:r>
            <a:r>
              <a:rPr lang="en-US" sz="2000" b="1" dirty="0" smtClean="0">
                <a:latin typeface="Georgia" panose="02040502050405020303" pitchFamily="18" charset="0"/>
              </a:rPr>
              <a:t>/ for videos/details</a:t>
            </a:r>
            <a:endParaRPr lang="en-US" sz="2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08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yHerdingGoa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6700"/>
            <a:ext cx="91440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-38100" y="3276600"/>
            <a:ext cx="9220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Forward progress is possible with carefully evaluated interventions to build resilience.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Thank </a:t>
            </a:r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you for your time, </a:t>
            </a:r>
            <a:r>
              <a:rPr lang="en-US" sz="2800" b="1" dirty="0" smtClean="0">
                <a:solidFill>
                  <a:schemeClr val="bg1"/>
                </a:solidFill>
                <a:latin typeface="Georgia" pitchFamily="18" charset="0"/>
              </a:rPr>
              <a:t>interest </a:t>
            </a:r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and comments!</a:t>
            </a:r>
          </a:p>
        </p:txBody>
      </p:sp>
      <p:pic>
        <p:nvPicPr>
          <p:cNvPr id="27652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 txBox="1">
            <a:spLocks/>
          </p:cNvSpPr>
          <p:nvPr/>
        </p:nvSpPr>
        <p:spPr bwMode="auto">
          <a:xfrm>
            <a:off x="6400800" y="0"/>
            <a:ext cx="396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Thank you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477000"/>
            <a:ext cx="2133600" cy="476250"/>
          </a:xfrm>
        </p:spPr>
        <p:txBody>
          <a:bodyPr/>
          <a:lstStyle/>
          <a:p>
            <a:fld id="{1299FDD7-F7E5-4BF5-ACCF-5D1D44779CF3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portunity104October2008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Opportunity104October2008</Template>
  <TotalTime>12903</TotalTime>
  <Words>220</Words>
  <Application>Microsoft Office PowerPoint</Application>
  <PresentationFormat>On-screen Show (4:3)</PresentationFormat>
  <Paragraphs>39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Opportunity104October2008</vt:lpstr>
      <vt:lpstr>Custom Design</vt:lpstr>
      <vt:lpstr>1_Custom Design</vt:lpstr>
      <vt:lpstr> Christopher B. Barrett Charles H. Dyson School, Cornell University  Presentation at the Cornell University/Institute on Science for Global Policy conference on Food Safety, Security, and Defense:  Focus on Food and the Environment October 6, 2014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CALS</dc:creator>
  <cp:lastModifiedBy>Chris Barrett</cp:lastModifiedBy>
  <cp:revision>693</cp:revision>
  <cp:lastPrinted>2012-10-16T03:05:11Z</cp:lastPrinted>
  <dcterms:created xsi:type="dcterms:W3CDTF">2010-06-02T17:17:22Z</dcterms:created>
  <dcterms:modified xsi:type="dcterms:W3CDTF">2014-10-06T10:58:01Z</dcterms:modified>
</cp:coreProperties>
</file>