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26"/>
  </p:notesMasterIdLst>
  <p:sldIdLst>
    <p:sldId id="257" r:id="rId4"/>
    <p:sldId id="258" r:id="rId5"/>
    <p:sldId id="292" r:id="rId6"/>
    <p:sldId id="260" r:id="rId7"/>
    <p:sldId id="261" r:id="rId8"/>
    <p:sldId id="291" r:id="rId9"/>
    <p:sldId id="273" r:id="rId10"/>
    <p:sldId id="274" r:id="rId11"/>
    <p:sldId id="275" r:id="rId12"/>
    <p:sldId id="276" r:id="rId13"/>
    <p:sldId id="289" r:id="rId14"/>
    <p:sldId id="272" r:id="rId15"/>
    <p:sldId id="271" r:id="rId16"/>
    <p:sldId id="277" r:id="rId17"/>
    <p:sldId id="256" r:id="rId18"/>
    <p:sldId id="280" r:id="rId19"/>
    <p:sldId id="293" r:id="rId20"/>
    <p:sldId id="282" r:id="rId21"/>
    <p:sldId id="283" r:id="rId22"/>
    <p:sldId id="288" r:id="rId23"/>
    <p:sldId id="287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3E3D3-47D0-4311-BB09-0FBB4BF51024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0CBE8-D626-418E-9295-C97CBA2D8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4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CBE8-D626-418E-9295-C97CBA2D8E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4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C50CE-F4A3-410B-878B-CC2CE878515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5766D-59CA-46D3-AF29-45DB4C41E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C50CE-F4A3-410B-878B-CC2CE878515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5766D-59CA-46D3-AF29-45DB4C41E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C50CE-F4A3-410B-878B-CC2CE878515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5766D-59CA-46D3-AF29-45DB4C41E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C50CE-F4A3-410B-878B-CC2CE878515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5766D-59CA-46D3-AF29-45DB4C41E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C50CE-F4A3-410B-878B-CC2CE878515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5766D-59CA-46D3-AF29-45DB4C41E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5CC4-B367-4478-A1BC-DD481B180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897CD-7F5F-49CC-9EFF-D669730FA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5331-51F2-4B57-B29E-0E046D414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4C49-8E1D-43EF-A29A-8F0293BCD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C77F-CE4B-411F-8DEC-7796D850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EBDA9-8DAF-4A96-A45A-C904E65B4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C50CE-F4A3-410B-878B-CC2CE878515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5766D-59CA-46D3-AF29-45DB4C41E15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u_logo_sml_150_ppt.jpg                                        000B7307&#10;MPF28 Panther                  BD8AC844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737" cy="9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3315-7CB4-49FA-BDC9-2647988B0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A5C9C-BDE1-4F2B-87D7-D7B8414A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688E-26BF-42CB-9B20-3F245BC68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0241-5CFE-4131-8F4C-765668E11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91BA-7238-4992-866A-3F6456D1E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6512E-2F75-4124-8CF6-6E27E5D4E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A925-979D-46BB-B0C8-3B20DE5AB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A52B4-3E4C-4C49-9DFC-822C9339D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97987-5A7C-4D1F-9764-AC62594E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F224-FC5C-4FF6-B592-957DB1AA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C50CE-F4A3-410B-878B-CC2CE878515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5766D-59CA-46D3-AF29-45DB4C41E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CCED-BE80-4923-85BC-3A994D1F7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5193-FE29-4994-8F0D-48BB119C3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461D-004A-462B-B444-A44B43D17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3D0B0-0FF7-481A-8C5E-E1C2DD9F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1F2D-9577-4D5D-AA0B-292890EE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CF60-CC65-408B-85CF-DDCDC96AF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C50CE-F4A3-410B-878B-CC2CE878515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5766D-59CA-46D3-AF29-45DB4C41E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C50CE-F4A3-410B-878B-CC2CE878515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5766D-59CA-46D3-AF29-45DB4C41E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C50CE-F4A3-410B-878B-CC2CE878515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5766D-59CA-46D3-AF29-45DB4C41E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C50CE-F4A3-410B-878B-CC2CE878515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5766D-59CA-46D3-AF29-45DB4C41E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C50CE-F4A3-410B-878B-CC2CE878515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5766D-59CA-46D3-AF29-45DB4C41E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C50CE-F4A3-410B-878B-CC2CE878515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5766D-59CA-46D3-AF29-45DB4C41E1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2C50CE-F4A3-410B-878B-CC2CE878515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35766D-59CA-46D3-AF29-45DB4C41E15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u_logo_sml_150_ppt.jpg                                        000B7307&#10;MPF28 Panther                  BD8AC844: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2" y="0"/>
            <a:ext cx="91455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9042F12-B1C6-4FC0-98D0-EC25156C4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BB05BFC-9CD9-43B3-8F3E-99C41BBB7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24482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4000" b="1" dirty="0" smtClean="0">
                <a:latin typeface="Times New Roman" pitchFamily="18" charset="0"/>
              </a:rPr>
              <a:t>The System of Rice Intensification and Its Impacts on Household Income and Child Schooling: Evidence from Rural Indonesia</a:t>
            </a:r>
            <a:endParaRPr lang="en-US" altLang="ja-JP" sz="4000" b="1" dirty="0" smtClean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84984"/>
            <a:ext cx="8305800" cy="3456384"/>
          </a:xfrm>
        </p:spPr>
        <p:txBody>
          <a:bodyPr>
            <a:normAutofit/>
          </a:bodyPr>
          <a:lstStyle/>
          <a:p>
            <a:pPr eaLnBrk="1" hangingPunct="1"/>
            <a:endParaRPr lang="en-US" altLang="ja-JP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Kazushi Takahashi, Institute of Developing Economies (Japan)</a:t>
            </a:r>
          </a:p>
          <a:p>
            <a:pPr eaLnBrk="1" hangingPunct="1"/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eaLnBrk="1" hangingPunct="1"/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Christopher B. Barrett, Cornell University (USA)</a:t>
            </a:r>
          </a:p>
          <a:p>
            <a:pPr eaLnBrk="1" hangingPunct="1"/>
            <a:endParaRPr lang="en-US" altLang="ja-JP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ja-JP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Australian National University seminar</a:t>
            </a:r>
            <a:endParaRPr lang="en-US" altLang="ja-JP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June 4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, 2013</a:t>
            </a:r>
            <a:r>
              <a:rPr lang="en-US" altLang="ja-JP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70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6453336"/>
            <a:ext cx="478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Photo by Christine Moser (Madagascar)</a:t>
            </a:r>
            <a:endParaRPr kumimoji="1" lang="ja-JP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513773" y="0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ja-JP" smtClean="0">
                <a:solidFill>
                  <a:schemeClr val="bg1"/>
                </a:solidFill>
                <a:latin typeface="Times New Roman" pitchFamily="18" charset="0"/>
              </a:rPr>
              <a:t>What is SRI?</a:t>
            </a:r>
            <a:endParaRPr lang="en-US" altLang="ja-JP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28700"/>
            <a:ext cx="7010018" cy="5257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82081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SRI</a:t>
            </a:r>
            <a:endParaRPr lang="en-US" dirty="0"/>
          </a:p>
        </p:txBody>
      </p:sp>
      <p:cxnSp>
        <p:nvCxnSpPr>
          <p:cNvPr id="8" name="Straight Arrow Connector 7"/>
          <p:cNvCxnSpPr>
            <a:endCxn id="6" idx="3"/>
          </p:cNvCxnSpPr>
          <p:nvPr/>
        </p:nvCxnSpPr>
        <p:spPr>
          <a:xfrm>
            <a:off x="609600" y="2005483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93963" y="168231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Non-SRI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8000618" y="2005483"/>
            <a:ext cx="293345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1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arvest Farm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966097"/>
            <a:ext cx="7315200" cy="5487240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6251843" y="645333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Photos by Nippon Koei</a:t>
            </a:r>
            <a:endParaRPr kumimoji="1" lang="ja-JP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513773" y="0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ja-JP" smtClean="0">
                <a:solidFill>
                  <a:schemeClr val="bg1"/>
                </a:solidFill>
                <a:latin typeface="Times New Roman" pitchFamily="18" charset="0"/>
              </a:rPr>
              <a:t>What is SRI?</a:t>
            </a:r>
            <a:endParaRPr lang="en-US" altLang="ja-JP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90874" y="0"/>
            <a:ext cx="48768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>
                <a:solidFill>
                  <a:schemeClr val="bg1"/>
                </a:solidFill>
                <a:latin typeface="Times New Roman" pitchFamily="18" charset="0"/>
              </a:rPr>
              <a:t>Impact Evaluation</a:t>
            </a:r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036" name="Rectangle 9"/>
          <p:cNvSpPr>
            <a:spLocks noChangeArrowheads="1"/>
          </p:cNvSpPr>
          <p:nvPr/>
        </p:nvSpPr>
        <p:spPr bwMode="auto">
          <a:xfrm>
            <a:off x="226915" y="914400"/>
            <a:ext cx="865968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ja-JP" sz="2800" dirty="0" smtClean="0">
                <a:latin typeface="Times New Roman" pitchFamily="18" charset="0"/>
              </a:rPr>
              <a:t>We want </a:t>
            </a:r>
            <a:r>
              <a:rPr lang="en-US" altLang="ja-JP" sz="2800" dirty="0">
                <a:latin typeface="Times New Roman" pitchFamily="18" charset="0"/>
              </a:rPr>
              <a:t>to know </a:t>
            </a:r>
            <a:r>
              <a:rPr lang="en-US" altLang="ja-JP" sz="2800" dirty="0" err="1">
                <a:latin typeface="Times New Roman" pitchFamily="18" charset="0"/>
              </a:rPr>
              <a:t>avg</a:t>
            </a:r>
            <a:r>
              <a:rPr lang="en-US" altLang="ja-JP" sz="2800" dirty="0">
                <a:latin typeface="Times New Roman" pitchFamily="18" charset="0"/>
              </a:rPr>
              <a:t> treatment effect on the treated (</a:t>
            </a:r>
            <a:r>
              <a:rPr lang="en-US" altLang="ja-JP" sz="2800" dirty="0" smtClean="0">
                <a:latin typeface="Times New Roman" pitchFamily="18" charset="0"/>
              </a:rPr>
              <a:t>ATT), but it </a:t>
            </a:r>
            <a:r>
              <a:rPr lang="en-US" altLang="ja-JP" sz="2800" dirty="0">
                <a:latin typeface="Times New Roman" pitchFamily="18" charset="0"/>
              </a:rPr>
              <a:t>is </a:t>
            </a:r>
            <a:r>
              <a:rPr lang="en-US" altLang="ja-JP" sz="2800" dirty="0" smtClean="0">
                <a:latin typeface="Times New Roman" pitchFamily="18" charset="0"/>
              </a:rPr>
              <a:t>impossible </a:t>
            </a:r>
            <a:r>
              <a:rPr lang="en-US" altLang="ja-JP" sz="2800" dirty="0">
                <a:latin typeface="Times New Roman" pitchFamily="18" charset="0"/>
              </a:rPr>
              <a:t>to observe the outcome of </a:t>
            </a:r>
            <a:r>
              <a:rPr lang="en-US" altLang="ja-JP" sz="2800" dirty="0" smtClean="0">
                <a:latin typeface="Times New Roman" pitchFamily="18" charset="0"/>
              </a:rPr>
              <a:t>SRI-adopters had </a:t>
            </a:r>
            <a:r>
              <a:rPr lang="en-US" altLang="ja-JP" sz="2800" dirty="0">
                <a:latin typeface="Times New Roman" pitchFamily="18" charset="0"/>
              </a:rPr>
              <a:t>they not adopted </a:t>
            </a:r>
            <a:r>
              <a:rPr lang="en-US" altLang="ja-JP" sz="2800" dirty="0" smtClean="0">
                <a:latin typeface="Times New Roman" pitchFamily="18" charset="0"/>
              </a:rPr>
              <a:t>SRI.  So use PSM to match conditional on probability of SRI use, as estimable based on plot- and household-level observable characteristics.</a:t>
            </a:r>
          </a:p>
          <a:p>
            <a:endParaRPr lang="en-US" altLang="ja-JP" sz="2800" dirty="0">
              <a:latin typeface="Times New Roman" pitchFamily="18" charset="0"/>
            </a:endParaRPr>
          </a:p>
          <a:p>
            <a:r>
              <a:rPr lang="en-US" altLang="ja-JP" sz="2800" dirty="0" smtClean="0">
                <a:latin typeface="Times New Roman" pitchFamily="18" charset="0"/>
              </a:rPr>
              <a:t>But we know that SRI uptake is highly non-random, with &gt;½ of yields gains due to farmer- or plot-specific observables/</a:t>
            </a:r>
            <a:r>
              <a:rPr lang="en-US" altLang="ja-JP" sz="2800" dirty="0" err="1" smtClean="0">
                <a:latin typeface="Times New Roman" pitchFamily="18" charset="0"/>
              </a:rPr>
              <a:t>unobservables</a:t>
            </a:r>
            <a:r>
              <a:rPr lang="en-US" altLang="ja-JP" sz="2800" dirty="0" smtClean="0">
                <a:latin typeface="Times New Roman" pitchFamily="18" charset="0"/>
              </a:rPr>
              <a:t> (Barrett et al. </a:t>
            </a:r>
            <a:r>
              <a:rPr lang="en-US" altLang="ja-JP" sz="2800" i="1" dirty="0" smtClean="0">
                <a:latin typeface="Times New Roman" pitchFamily="18" charset="0"/>
              </a:rPr>
              <a:t>AJAE</a:t>
            </a:r>
            <a:r>
              <a:rPr lang="en-US" altLang="ja-JP" sz="2800" dirty="0" smtClean="0">
                <a:latin typeface="Times New Roman" pitchFamily="18" charset="0"/>
              </a:rPr>
              <a:t> 2004).  </a:t>
            </a:r>
          </a:p>
          <a:p>
            <a:endParaRPr lang="en-US" altLang="ja-JP" sz="2800" dirty="0">
              <a:latin typeface="Times New Roman" pitchFamily="18" charset="0"/>
            </a:endParaRPr>
          </a:p>
          <a:p>
            <a:r>
              <a:rPr lang="en-US" altLang="ja-JP" sz="2800" dirty="0" smtClean="0">
                <a:latin typeface="Times New Roman" pitchFamily="18" charset="0"/>
              </a:rPr>
              <a:t>So (i) try to elicit/control for some </a:t>
            </a:r>
            <a:r>
              <a:rPr lang="en-US" altLang="ja-JP" sz="2800" dirty="0" err="1" smtClean="0">
                <a:latin typeface="Times New Roman" pitchFamily="18" charset="0"/>
              </a:rPr>
              <a:t>unobservables</a:t>
            </a:r>
            <a:r>
              <a:rPr lang="en-US" altLang="ja-JP" sz="2800" dirty="0" smtClean="0">
                <a:latin typeface="Times New Roman" pitchFamily="18" charset="0"/>
              </a:rPr>
              <a:t>, (ii) do sensitivity testing using Rosenbaum (2002) bounds and </a:t>
            </a:r>
            <a:r>
              <a:rPr lang="en-US" altLang="ja-JP" sz="2800" dirty="0" err="1" smtClean="0">
                <a:latin typeface="Times New Roman" pitchFamily="18" charset="0"/>
              </a:rPr>
              <a:t>Ichino</a:t>
            </a:r>
            <a:r>
              <a:rPr lang="en-US" altLang="ja-JP" sz="2800" dirty="0" smtClean="0">
                <a:latin typeface="Times New Roman" pitchFamily="18" charset="0"/>
              </a:rPr>
              <a:t> et al. (2008) methods.</a:t>
            </a:r>
            <a:endParaRPr lang="en-US" altLang="ja-JP" sz="2800" dirty="0">
              <a:latin typeface="Times New Roman" pitchFamily="18" charset="0"/>
            </a:endParaRPr>
          </a:p>
        </p:txBody>
      </p:sp>
      <p:sp>
        <p:nvSpPr>
          <p:cNvPr id="1037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040" name="Rectangle 1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726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15940" y="0"/>
            <a:ext cx="18288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>
                <a:solidFill>
                  <a:schemeClr val="bg1"/>
                </a:solidFill>
                <a:latin typeface="Times New Roman" pitchFamily="18" charset="0"/>
              </a:rPr>
              <a:t>Data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56565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b="1" dirty="0" err="1" smtClean="0">
                <a:latin typeface="Times New Roman" pitchFamily="18" charset="0"/>
              </a:rPr>
              <a:t>Jeneponto</a:t>
            </a:r>
            <a:r>
              <a:rPr lang="en-US" altLang="ja-JP" sz="2800" b="1" dirty="0" smtClean="0">
                <a:latin typeface="Times New Roman" pitchFamily="18" charset="0"/>
              </a:rPr>
              <a:t> </a:t>
            </a:r>
            <a:r>
              <a:rPr lang="en-US" altLang="ja-JP" sz="2800" b="1" dirty="0">
                <a:latin typeface="Times New Roman" pitchFamily="18" charset="0"/>
              </a:rPr>
              <a:t>District, South </a:t>
            </a:r>
            <a:r>
              <a:rPr lang="en-US" altLang="ja-JP" sz="2800" b="1" dirty="0" smtClean="0">
                <a:latin typeface="Times New Roman" pitchFamily="18" charset="0"/>
              </a:rPr>
              <a:t>Sulawesi, Indonesia</a:t>
            </a:r>
          </a:p>
          <a:p>
            <a:pPr eaLnBrk="1" hangingPunct="1"/>
            <a:r>
              <a:rPr lang="en-US" altLang="ja-JP" sz="2800" dirty="0" smtClean="0">
                <a:latin typeface="Times New Roman" pitchFamily="18" charset="0"/>
              </a:rPr>
              <a:t>Poor, agriculture-dependent region</a:t>
            </a:r>
          </a:p>
          <a:p>
            <a:pPr eaLnBrk="1" hangingPunct="1"/>
            <a:r>
              <a:rPr lang="en-US" altLang="ja-JP" sz="2800" dirty="0" smtClean="0">
                <a:latin typeface="Times New Roman" pitchFamily="18" charset="0"/>
              </a:rPr>
              <a:t>Annual rainfall is limited (1,000 mm-1,500 mm/year)</a:t>
            </a:r>
          </a:p>
          <a:p>
            <a:pPr eaLnBrk="1" hangingPunct="1"/>
            <a:r>
              <a:rPr lang="en-US" altLang="ja-JP" sz="2800" dirty="0" smtClean="0">
                <a:latin typeface="Times New Roman" pitchFamily="18" charset="0"/>
              </a:rPr>
              <a:t>Irrigation project funded by JICA</a:t>
            </a:r>
          </a:p>
          <a:p>
            <a:pPr eaLnBrk="1" hangingPunct="1"/>
            <a:r>
              <a:rPr lang="en-US" altLang="ja-JP" sz="2800" dirty="0" smtClean="0">
                <a:latin typeface="Times New Roman" pitchFamily="18" charset="0"/>
              </a:rPr>
              <a:t>SRI promoted under the scheme since 2002</a:t>
            </a:r>
          </a:p>
          <a:p>
            <a:pPr eaLnBrk="1" hangingPunct="1"/>
            <a:r>
              <a:rPr lang="en-US" altLang="ja-JP" sz="2800" dirty="0" smtClean="0">
                <a:latin typeface="Times New Roman" pitchFamily="18" charset="0"/>
              </a:rPr>
              <a:t>Sample: 864 rice farmers (122 SRI adopters/742 non-adopters), with 1202 rice plots after 2009 wet season</a:t>
            </a:r>
          </a:p>
        </p:txBody>
      </p:sp>
    </p:spTree>
    <p:extLst>
      <p:ext uri="{BB962C8B-B14F-4D97-AF65-F5344CB8AC3E}">
        <p14:creationId xmlns:p14="http://schemas.microsoft.com/office/powerpoint/2010/main" val="34167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00600" y="0"/>
            <a:ext cx="44196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>
                <a:solidFill>
                  <a:schemeClr val="bg1"/>
                </a:solidFill>
                <a:latin typeface="Times New Roman" pitchFamily="18" charset="0"/>
              </a:rPr>
              <a:t>Descriptive Stats 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864615"/>
              </p:ext>
            </p:extLst>
          </p:nvPr>
        </p:nvGraphicFramePr>
        <p:xfrm>
          <a:off x="457200" y="1371600"/>
          <a:ext cx="8153400" cy="4798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5001"/>
                <a:gridCol w="1136133"/>
                <a:gridCol w="1136133"/>
                <a:gridCol w="1136133"/>
              </a:tblGrid>
              <a:tr h="33329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31814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Household Characteristics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</a:tr>
              <a:tr h="3181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# of Cultivated Plots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181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Land Size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(ha)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181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Adopt SRI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181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SRI Experience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(years)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181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SRI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Experience conditional on SRI uptake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(years)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0299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814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Plot Characteristics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81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Adopt SRI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13.98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34.69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181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Young Seedling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13.64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34.34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181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Shallow Planting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33.80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181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Parse Planting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13.56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34.25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181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Intermittent Irrigation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11.15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31.49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33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Full Adoption of SRI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9.98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29.99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2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906348"/>
              </p:ext>
            </p:extLst>
          </p:nvPr>
        </p:nvGraphicFramePr>
        <p:xfrm>
          <a:off x="304800" y="1049425"/>
          <a:ext cx="8458200" cy="4859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2400"/>
                <a:gridCol w="1014084"/>
                <a:gridCol w="1731744"/>
                <a:gridCol w="874986"/>
                <a:gridCol w="874986"/>
              </a:tblGrid>
              <a:tr h="4440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SRI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Non-SRI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Diff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40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b="1" u="sng" strike="noStrike" dirty="0">
                          <a:effectLst/>
                        </a:rPr>
                        <a:t>Plot level </a:t>
                      </a:r>
                      <a:r>
                        <a:rPr lang="en-US" sz="1800" b="1" u="sng" strike="noStrike" dirty="0" smtClean="0">
                          <a:effectLst/>
                        </a:rPr>
                        <a:t>outcomes (</a:t>
                      </a:r>
                      <a:r>
                        <a:rPr lang="en-US" sz="1800" b="1" u="sng" strike="noStrike" baseline="0" dirty="0" smtClean="0">
                          <a:effectLst/>
                        </a:rPr>
                        <a:t> n=168 SRI, 1,034 non-SRI)</a:t>
                      </a:r>
                      <a:endParaRPr lang="en-US" sz="1800" b="1" i="1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384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Yield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 (ton/ha)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5.50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2.95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2.54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84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Rice income per ha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(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Mn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Rp</a:t>
                      </a:r>
                      <a:r>
                        <a:rPr lang="en-US" sz="1800" u="none" strike="noStrike" dirty="0" smtClean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6.67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4.21***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8408">
                <a:tc gridSpan="4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strike="noStrike" dirty="0">
                          <a:effectLst/>
                        </a:rPr>
                        <a:t>Household level </a:t>
                      </a:r>
                      <a:r>
                        <a:rPr lang="en-US" sz="1800" b="1" u="sng" strike="noStrike" dirty="0" smtClean="0">
                          <a:effectLst/>
                        </a:rPr>
                        <a:t>outcomes (</a:t>
                      </a:r>
                      <a:r>
                        <a:rPr lang="en-US" sz="1800" b="1" u="sng" strike="noStrike" baseline="0" dirty="0" smtClean="0">
                          <a:effectLst/>
                        </a:rPr>
                        <a:t> n=122 SRI, 742 non-SRI)</a:t>
                      </a:r>
                      <a:endParaRPr lang="en-US" sz="1800" b="1" i="1" u="sng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endParaRPr lang="en-US" sz="1800" b="1" i="1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42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Monthly Total Farm income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(000 RP)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732.50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238.80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493.7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</a:p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2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Monthly Total off-farm labor income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(000 RP)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543.90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503.90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40.06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42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baseline="0" dirty="0" smtClean="0">
                          <a:effectLst/>
                        </a:rPr>
                        <a:t>   o/w </a:t>
                      </a:r>
                      <a:r>
                        <a:rPr lang="en-US" sz="1800" u="none" strike="noStrike" dirty="0" smtClean="0">
                          <a:effectLst/>
                        </a:rPr>
                        <a:t>Off-farm </a:t>
                      </a:r>
                      <a:r>
                        <a:rPr lang="en-US" sz="1800" u="none" strike="noStrike" dirty="0">
                          <a:effectLst/>
                        </a:rPr>
                        <a:t>wage earnings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(000 RP)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398.10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272.30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125.80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42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baseline="0" dirty="0" smtClean="0">
                          <a:effectLst/>
                        </a:rPr>
                        <a:t>   o/w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Self-employed non-farm income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(000 RP)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145.90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231.60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-85.69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425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Monthly Total labor income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(000 RP)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1276.50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742.70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533.7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800600" y="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ja-JP" sz="3600" dirty="0" smtClean="0">
                <a:solidFill>
                  <a:schemeClr val="bg1"/>
                </a:solidFill>
                <a:latin typeface="Times New Roman" pitchFamily="18" charset="0"/>
              </a:rPr>
              <a:t>Descriptive Stats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0270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SRI yields +86%, rice income +171%, </a:t>
            </a:r>
            <a:r>
              <a:rPr lang="en-US" sz="2400" b="1" dirty="0" err="1" smtClean="0"/>
              <a:t>hh</a:t>
            </a:r>
            <a:r>
              <a:rPr lang="en-US" sz="2400" b="1" dirty="0" smtClean="0"/>
              <a:t> income +72% … are these gains attributable to SRI?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180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7601" y="0"/>
            <a:ext cx="5515252" cy="1143000"/>
          </a:xfrm>
        </p:spPr>
        <p:txBody>
          <a:bodyPr/>
          <a:lstStyle/>
          <a:p>
            <a:pPr algn="r" eaLnBrk="1" hangingPunct="1"/>
            <a:r>
              <a:rPr lang="en-US" altLang="ja-JP" sz="3600" dirty="0" err="1" smtClean="0">
                <a:solidFill>
                  <a:schemeClr val="bg1"/>
                </a:solidFill>
                <a:latin typeface="Times New Roman" pitchFamily="18" charset="0"/>
              </a:rPr>
              <a:t>Probit</a:t>
            </a:r>
            <a:r>
              <a:rPr lang="en-US" altLang="ja-JP" sz="3600" dirty="0" smtClean="0">
                <a:solidFill>
                  <a:schemeClr val="bg1"/>
                </a:solidFill>
                <a:latin typeface="Times New Roman" pitchFamily="18" charset="0"/>
              </a:rPr>
              <a:t> SRI Use Estimates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149827"/>
              </p:ext>
            </p:extLst>
          </p:nvPr>
        </p:nvGraphicFramePr>
        <p:xfrm>
          <a:off x="457200" y="1526232"/>
          <a:ext cx="8229601" cy="4398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9567"/>
                <a:gridCol w="1570430"/>
                <a:gridCol w="859604"/>
              </a:tblGrid>
              <a:tr h="4086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VARIABLES</a:t>
                      </a:r>
                      <a:endParaRPr lang="en-US" sz="1800" u="sng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Estimate</a:t>
                      </a:r>
                      <a:endParaRPr lang="en-US" sz="1800" u="sng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(SE)</a:t>
                      </a:r>
                      <a:endParaRPr lang="en-US" sz="1800" u="sng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2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Plot upstream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0.802***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(0.238)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2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Plot midstream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0.488**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(0.199)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2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Plot receives water directly from canal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0.947***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(0.222)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2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Size of plot (ha)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0.243*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(0.141)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2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plots a household operates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-0.121**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(0.052)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2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Dummy equal to 1 if a household head is female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-0.823***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(0.294)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2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HH members age 6 and below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-0.330***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(0.070)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2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HH members age 15 and above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0.071**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(0.032)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2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HH members age between 6-14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(0.073)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2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 least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one technology advisor ever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adopted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SRI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1.843***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(0.133)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2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Risk averse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-0.425*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(0.228)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2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Pseudo R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0.379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34440" y="1064567"/>
            <a:ext cx="7603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Table 4. Selected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Probit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Results of SRI Use at Plot Level </a:t>
            </a:r>
            <a:endParaRPr kumimoji="0" lang="en-US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077634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Sensible results, although the purpose of this step isn’t causal inference, esp. given prospective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endogeneity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some covariates.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7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7601" y="0"/>
            <a:ext cx="5515252" cy="1143000"/>
          </a:xfrm>
        </p:spPr>
        <p:txBody>
          <a:bodyPr/>
          <a:lstStyle/>
          <a:p>
            <a:pPr algn="r" eaLnBrk="1" hangingPunct="1"/>
            <a:r>
              <a:rPr lang="en-US" altLang="ja-JP" sz="3600" dirty="0" smtClean="0">
                <a:solidFill>
                  <a:schemeClr val="bg1"/>
                </a:solidFill>
                <a:latin typeface="Times New Roman" pitchFamily="18" charset="0"/>
              </a:rPr>
              <a:t>Common support check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398" y="1755564"/>
            <a:ext cx="27342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Distributions of SRI and non-SRI plots are each skewed, so use kernel matching, drop (12) off-support observations.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611" y="1565275"/>
            <a:ext cx="5952589" cy="435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6250632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Post-match, all covariates pass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balancing test at 10%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level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21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" y="77724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800" b="1" dirty="0" smtClean="0">
                <a:latin typeface="Times New Roman" pitchFamily="18" charset="0"/>
              </a:rPr>
              <a:t>Plot-Level ATT Estimates of SRI Use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57601" y="0"/>
            <a:ext cx="55152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altLang="ja-JP" sz="3600" dirty="0" smtClean="0">
                <a:solidFill>
                  <a:schemeClr val="bg1"/>
                </a:solidFill>
                <a:latin typeface="Times New Roman" pitchFamily="18" charset="0"/>
              </a:rPr>
              <a:t>PSM Impact Estimates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195584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Large yield and rice profit gains, even with added labor use (added cost only ~10% of profit gains at prevailing wage rates).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Even allowing for the possibility of selection-on-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unobservables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the impacts of SRI use on rice yields, rice income per hectare are clear. But gains in terms of labor use less convincing.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69720"/>
            <a:ext cx="7450918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80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57601" y="0"/>
            <a:ext cx="55152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altLang="ja-JP" sz="3600" dirty="0" smtClean="0">
                <a:solidFill>
                  <a:schemeClr val="bg1"/>
                </a:solidFill>
                <a:latin typeface="Times New Roman" pitchFamily="18" charset="0"/>
              </a:rPr>
              <a:t>PSM Impact Estimates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17689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ja-JP" sz="2800" b="1" dirty="0" smtClean="0">
                <a:latin typeface="Times New Roman" pitchFamily="18" charset="0"/>
              </a:rPr>
              <a:t>Household-Level Impacts of SRI Use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929" y="5334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Farm income gains from SRI use are completely offset by lower off-farm earnings, especially women’s self-employed non-farm income. No household income gains, on average, from SRI.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6" y="1676400"/>
            <a:ext cx="7761565" cy="393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0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0" y="0"/>
            <a:ext cx="3505200" cy="114300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</a:rPr>
              <a:t>Motivation</a:t>
            </a:r>
            <a:r>
              <a:rPr lang="en-US" altLang="ja-JP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4582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sz="2800" b="1" dirty="0" smtClean="0">
                <a:latin typeface="Times New Roman" pitchFamily="18" charset="0"/>
              </a:rPr>
              <a:t>SRI as pro-poor, environmentally friendly innovation: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 smtClean="0">
                <a:latin typeface="Times New Roman" pitchFamily="18" charset="0"/>
              </a:rPr>
              <a:t>Nontraditional origins (developed by missionary priest in Madagascar, not in the labs/fields of a research institute)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 smtClean="0">
                <a:latin typeface="Times New Roman" pitchFamily="18" charset="0"/>
              </a:rPr>
              <a:t>No purchased or new external inputs needed, less H</a:t>
            </a:r>
            <a:r>
              <a:rPr lang="en-US" altLang="ja-JP" sz="2400" baseline="-25000" dirty="0" smtClean="0">
                <a:latin typeface="Times New Roman" pitchFamily="18" charset="0"/>
              </a:rPr>
              <a:t>2</a:t>
            </a:r>
            <a:r>
              <a:rPr lang="en-US" altLang="ja-JP" sz="2400" dirty="0" smtClean="0">
                <a:latin typeface="Times New Roman" pitchFamily="18" charset="0"/>
              </a:rPr>
              <a:t>0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 smtClean="0">
                <a:latin typeface="Times New Roman" pitchFamily="18" charset="0"/>
              </a:rPr>
              <a:t>Intensive use of labor; the poor commonly have surplus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ja-JP" sz="2400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2800" b="1" dirty="0" smtClean="0">
                <a:latin typeface="Times New Roman" pitchFamily="18" charset="0"/>
              </a:rPr>
              <a:t>Controversy within rice community</a:t>
            </a:r>
            <a:endParaRPr lang="en-US" altLang="ja-JP" sz="2800" b="1" dirty="0"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ja-JP" sz="2400" dirty="0" smtClean="0">
                <a:latin typeface="Times New Roman" pitchFamily="18" charset="0"/>
              </a:rPr>
              <a:t>Repeated observations of large yields gains (50-200%) on farmers’ fields in multiple countries across Africa and Asia, while some experimental trials show </a:t>
            </a:r>
            <a:r>
              <a:rPr lang="en-US" altLang="ja-JP" sz="2400" dirty="0">
                <a:latin typeface="Times New Roman" pitchFamily="18" charset="0"/>
              </a:rPr>
              <a:t>little impact on yield </a:t>
            </a:r>
            <a:r>
              <a:rPr lang="en-US" altLang="ja-JP" sz="2400" dirty="0" smtClean="0">
                <a:latin typeface="Times New Roman" pitchFamily="18" charset="0"/>
              </a:rPr>
              <a:t>(</a:t>
            </a:r>
            <a:r>
              <a:rPr lang="en-US" altLang="ja-JP" sz="2400" dirty="0">
                <a:latin typeface="Times New Roman" pitchFamily="18" charset="0"/>
              </a:rPr>
              <a:t>McDonald et al., 2006, 2008). 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 smtClean="0">
                <a:latin typeface="Times New Roman" pitchFamily="18" charset="0"/>
              </a:rPr>
              <a:t>Weak </a:t>
            </a:r>
            <a:r>
              <a:rPr lang="en-US" altLang="ja-JP" sz="2400" dirty="0">
                <a:latin typeface="Times New Roman" pitchFamily="18" charset="0"/>
              </a:rPr>
              <a:t>theoretical foundation: Science behind </a:t>
            </a:r>
            <a:r>
              <a:rPr lang="en-US" altLang="ja-JP" sz="2400" dirty="0" smtClean="0">
                <a:latin typeface="Times New Roman" pitchFamily="18" charset="0"/>
              </a:rPr>
              <a:t>SRI’s yield effects remains unknown; SRI </a:t>
            </a:r>
            <a:r>
              <a:rPr lang="en-US" altLang="ja-JP" sz="2400" dirty="0">
                <a:latin typeface="Times New Roman" pitchFamily="18" charset="0"/>
              </a:rPr>
              <a:t>not </a:t>
            </a:r>
            <a:r>
              <a:rPr lang="en-US" altLang="ja-JP" sz="2400" dirty="0" smtClean="0">
                <a:latin typeface="Times New Roman" pitchFamily="18" charset="0"/>
              </a:rPr>
              <a:t>accepted </a:t>
            </a:r>
            <a:r>
              <a:rPr lang="en-US" altLang="ja-JP" sz="2400" dirty="0">
                <a:latin typeface="Times New Roman" pitchFamily="18" charset="0"/>
              </a:rPr>
              <a:t>by some crop </a:t>
            </a:r>
            <a:r>
              <a:rPr lang="en-US" altLang="ja-JP" sz="2400" dirty="0" smtClean="0">
                <a:latin typeface="Times New Roman" pitchFamily="18" charset="0"/>
              </a:rPr>
              <a:t>scientists </a:t>
            </a:r>
            <a:r>
              <a:rPr lang="en-US" altLang="ja-JP" sz="2400" dirty="0">
                <a:latin typeface="Times New Roman" pitchFamily="18" charset="0"/>
              </a:rPr>
              <a:t>(“Scientific </a:t>
            </a:r>
            <a:r>
              <a:rPr lang="en-US" altLang="ja-JP" sz="2400" u="sng" dirty="0" smtClean="0">
                <a:latin typeface="Times New Roman" pitchFamily="18" charset="0"/>
              </a:rPr>
              <a:t>U</a:t>
            </a:r>
            <a:r>
              <a:rPr lang="en-US" altLang="ja-JP" sz="2400" dirty="0" smtClean="0">
                <a:latin typeface="Times New Roman" pitchFamily="18" charset="0"/>
              </a:rPr>
              <a:t>nconfirmed </a:t>
            </a:r>
            <a:r>
              <a:rPr lang="en-US" altLang="ja-JP" sz="2400" u="sng" dirty="0" smtClean="0">
                <a:latin typeface="Times New Roman" pitchFamily="18" charset="0"/>
              </a:rPr>
              <a:t>F</a:t>
            </a:r>
            <a:r>
              <a:rPr lang="en-US" altLang="ja-JP" sz="2400" dirty="0" smtClean="0">
                <a:latin typeface="Times New Roman" pitchFamily="18" charset="0"/>
              </a:rPr>
              <a:t>ield </a:t>
            </a:r>
            <a:r>
              <a:rPr lang="en-US" altLang="ja-JP" sz="2400" u="sng" dirty="0" smtClean="0">
                <a:latin typeface="Times New Roman" pitchFamily="18" charset="0"/>
              </a:rPr>
              <a:t>O</a:t>
            </a:r>
            <a:r>
              <a:rPr lang="en-US" altLang="ja-JP" sz="2400" dirty="0" smtClean="0">
                <a:latin typeface="Times New Roman" pitchFamily="18" charset="0"/>
              </a:rPr>
              <a:t>bservations”).</a:t>
            </a:r>
          </a:p>
        </p:txBody>
      </p:sp>
    </p:spTree>
    <p:extLst>
      <p:ext uri="{BB962C8B-B14F-4D97-AF65-F5344CB8AC3E}">
        <p14:creationId xmlns:p14="http://schemas.microsoft.com/office/powerpoint/2010/main" val="254535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57601" y="0"/>
            <a:ext cx="55152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altLang="ja-JP" sz="3600" dirty="0" smtClean="0">
                <a:solidFill>
                  <a:schemeClr val="bg1"/>
                </a:solidFill>
                <a:latin typeface="Times New Roman" pitchFamily="18" charset="0"/>
              </a:rPr>
              <a:t>PSM Impact Estimates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112" y="4419600"/>
            <a:ext cx="8510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Despite the increased labor demands of SRI use, children in SRI households are no less likely to attend school and no more likely to be delayed in school progress.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Offsetting income effects of productivity gains and substitution effects on labor demand?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17689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ja-JP" sz="2800" b="1" dirty="0" smtClean="0">
                <a:latin typeface="Times New Roman" pitchFamily="18" charset="0"/>
              </a:rPr>
              <a:t>Household-Level Impacts of SRI Use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89" y="1701000"/>
            <a:ext cx="8242176" cy="302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6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71852"/>
            <a:ext cx="8382000" cy="545754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We corroborate claims of SRI’s tremendous plot level productivity gains, but also of increased labor demand.</a:t>
            </a:r>
          </a:p>
          <a:p>
            <a:pPr marL="0" indent="0" eaLnBrk="1" hangingPunct="1">
              <a:buNone/>
            </a:pPr>
            <a:endParaRPr lang="en-US" altLang="ja-JP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But we find that these productivity gains vanish at household level. SRI seems to induce reallocation of (women’s) time from off-farm self-employment, wiping out income gains at the household level.  </a:t>
            </a:r>
          </a:p>
          <a:p>
            <a:pPr marL="0" indent="0" eaLnBrk="1" hangingPunct="1">
              <a:buNone/>
            </a:pPr>
            <a:endParaRPr lang="en-US" altLang="ja-JP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Some of those are perhaps invested in keeping children in school in spite of higher returns to family labor on-farm.</a:t>
            </a:r>
          </a:p>
          <a:p>
            <a:pPr marL="0" indent="0" eaLnBrk="1" hangingPunct="1">
              <a:buNone/>
            </a:pPr>
            <a:endParaRPr lang="en-US" altLang="ja-JP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Puzzle: where do the productivity gains go?  Why only modest (18%) </a:t>
            </a:r>
            <a:r>
              <a:rPr lang="en-US" altLang="ja-JP" sz="2400" b="1" dirty="0" err="1" smtClean="0">
                <a:latin typeface="Times New Roman" pitchFamily="18" charset="0"/>
                <a:cs typeface="Times New Roman" pitchFamily="18" charset="0"/>
              </a:rPr>
              <a:t>disadoption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? Adopters capture gains in non-monetary form (esp. locational preferences for work).</a:t>
            </a:r>
            <a:endParaRPr lang="ja-JP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57601" y="0"/>
            <a:ext cx="55152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altLang="ja-JP" sz="3600" dirty="0" smtClean="0">
                <a:solidFill>
                  <a:schemeClr val="bg1"/>
                </a:solidFill>
                <a:latin typeface="Times New Roman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8095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958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altLang="ja-JP" sz="4800" b="1" dirty="0" smtClean="0">
                <a:latin typeface="Times New Roman" pitchFamily="18" charset="0"/>
                <a:cs typeface="Times New Roman" pitchFamily="18" charset="0"/>
              </a:rPr>
              <a:t>Thank you for your time, interest and insights</a:t>
            </a:r>
            <a:endParaRPr lang="ja-JP" altLang="en-US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57601" y="0"/>
            <a:ext cx="55152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altLang="ja-JP" sz="3600" dirty="0" smtClean="0">
                <a:solidFill>
                  <a:schemeClr val="bg1"/>
                </a:solidFill>
                <a:latin typeface="Times New Roman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076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38128"/>
            <a:ext cx="64008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http://www.nature.com/nature/journal/v428/n6981/images/cover_na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5036818"/>
            <a:ext cx="142875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0" y="0"/>
            <a:ext cx="3505200" cy="114300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</a:rPr>
              <a:t>Motivation</a:t>
            </a:r>
            <a:r>
              <a:rPr lang="en-US" altLang="ja-JP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4582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sz="2800" b="1" dirty="0" smtClean="0">
                <a:latin typeface="Times New Roman" pitchFamily="18" charset="0"/>
              </a:rPr>
              <a:t>SRI has gained international media/donor attention:</a:t>
            </a:r>
            <a:endParaRPr lang="en-US" altLang="ja-JP" sz="2400" dirty="0" smtClean="0">
              <a:latin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7264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602308"/>
            <a:ext cx="4267200" cy="113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" y="3279963"/>
            <a:ext cx="40290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http://www.oxfamamerica.org/oxfam/oxfam-images/joint-sri-report-cover.jpg/image_min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960573"/>
            <a:ext cx="2136775" cy="286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310" y="5421292"/>
            <a:ext cx="1969303" cy="148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5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34862"/>
            <a:ext cx="8229600" cy="55707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altLang="ja-JP" sz="3100" b="1" dirty="0" smtClean="0">
                <a:latin typeface="Times New Roman" pitchFamily="18" charset="0"/>
              </a:rPr>
              <a:t>What are the welfare impacts of SRI?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en-US" altLang="ja-JP" sz="3100" dirty="0" smtClean="0">
                <a:latin typeface="Times New Roman" pitchFamily="18" charset="0"/>
              </a:rPr>
              <a:t>Amid the scientific disputes about the biology of SRI, the impacts (if any) on farmer welfare and broader economic impacts have been largely ignored.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en-US" altLang="ja-JP" sz="3100" dirty="0" smtClean="0">
                <a:latin typeface="Times New Roman" pitchFamily="18" charset="0"/>
              </a:rPr>
              <a:t>Widespread adoption but in some places also much </a:t>
            </a:r>
            <a:r>
              <a:rPr lang="en-US" altLang="ja-JP" sz="3100" dirty="0" err="1" smtClean="0">
                <a:latin typeface="Times New Roman" pitchFamily="18" charset="0"/>
              </a:rPr>
              <a:t>disadoption</a:t>
            </a:r>
            <a:r>
              <a:rPr lang="en-US" altLang="ja-JP" sz="3100" dirty="0" smtClean="0">
                <a:latin typeface="Times New Roman" pitchFamily="18" charset="0"/>
              </a:rPr>
              <a:t> too … are users really better off?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en-US" altLang="ja-JP" sz="3100" dirty="0" smtClean="0">
                <a:latin typeface="Times New Roman" pitchFamily="18" charset="0"/>
              </a:rPr>
              <a:t>On-station experimental trials may not reflect farmers’ realities, while simple with-without comparisons among farmers or over time ignore selection effects and spurious correlation with background trends.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en-US" altLang="ja-JP" sz="3100" dirty="0" smtClean="0">
                <a:latin typeface="Times New Roman" pitchFamily="18" charset="0"/>
              </a:rPr>
              <a:t>Especially if it requires more labor, must look beyond just partial productivity of land (yield) impacts.	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altLang="ja-JP" sz="3000" dirty="0" smtClean="0">
              <a:latin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14800" y="0"/>
            <a:ext cx="510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</a:rPr>
              <a:t>A big knowledge gap</a:t>
            </a:r>
            <a:endParaRPr lang="en-US" altLang="ja-JP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27464"/>
            <a:ext cx="8839200" cy="542573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ja-JP" sz="2400" b="1" u="sng" dirty="0" smtClean="0">
                <a:latin typeface="Times New Roman" pitchFamily="18" charset="0"/>
              </a:rPr>
              <a:t>Our </a:t>
            </a:r>
            <a:r>
              <a:rPr lang="en-US" altLang="ja-JP" sz="2400" b="1" u="sng" dirty="0">
                <a:latin typeface="Times New Roman" pitchFamily="18" charset="0"/>
              </a:rPr>
              <a:t>core (as-yet-unanswered) question: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ja-JP" sz="2400" b="1" dirty="0">
                <a:latin typeface="Times New Roman" pitchFamily="18" charset="0"/>
              </a:rPr>
              <a:t>What </a:t>
            </a:r>
            <a:r>
              <a:rPr lang="en-US" altLang="ja-JP" sz="2400" b="1" dirty="0" smtClean="0">
                <a:latin typeface="Times New Roman" pitchFamily="18" charset="0"/>
              </a:rPr>
              <a:t>impact does SRI have on </a:t>
            </a:r>
            <a:r>
              <a:rPr lang="en-US" altLang="ja-JP" sz="2400" b="1" dirty="0">
                <a:latin typeface="Times New Roman" pitchFamily="18" charset="0"/>
              </a:rPr>
              <a:t>household income, including off-farm income generation, and on children’s education?  </a:t>
            </a:r>
          </a:p>
          <a:p>
            <a:pPr marL="0" indent="0" eaLnBrk="1" hangingPunct="1">
              <a:buNone/>
            </a:pPr>
            <a:endParaRPr lang="en-US" altLang="ja-JP" sz="2400" b="1" dirty="0" smtClean="0">
              <a:latin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altLang="ja-JP" sz="2400" b="1" dirty="0" smtClean="0">
                <a:latin typeface="Times New Roman" pitchFamily="18" charset="0"/>
              </a:rPr>
              <a:t>Use original primary data collected in rural Indonesia to:</a:t>
            </a:r>
          </a:p>
          <a:p>
            <a:pPr eaLnBrk="1" hangingPunct="1"/>
            <a:r>
              <a:rPr lang="en-US" altLang="ja-JP" sz="2400" dirty="0" smtClean="0">
                <a:latin typeface="Times New Roman" pitchFamily="18" charset="0"/>
              </a:rPr>
              <a:t>Identify the factors associated with SRI use </a:t>
            </a:r>
          </a:p>
          <a:p>
            <a:pPr eaLnBrk="1" hangingPunct="1"/>
            <a:r>
              <a:rPr lang="en-US" altLang="ja-JP" sz="2400" dirty="0" smtClean="0">
                <a:latin typeface="Times New Roman" pitchFamily="18" charset="0"/>
              </a:rPr>
              <a:t>Use those results to match on observables using propensity score matching (PSM) (w/tests sensitivity to </a:t>
            </a:r>
            <a:r>
              <a:rPr lang="en-US" altLang="ja-JP" sz="2400" dirty="0" err="1" smtClean="0">
                <a:latin typeface="Times New Roman" pitchFamily="18" charset="0"/>
              </a:rPr>
              <a:t>unobservables</a:t>
            </a:r>
            <a:r>
              <a:rPr lang="en-US" altLang="ja-JP" sz="2400" dirty="0" smtClean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en-US" altLang="ja-JP" sz="2400" dirty="0" smtClean="0">
                <a:latin typeface="Times New Roman" pitchFamily="18" charset="0"/>
              </a:rPr>
              <a:t>Estimate the impacts of SRI adoption on:</a:t>
            </a:r>
          </a:p>
          <a:p>
            <a:pPr lvl="1"/>
            <a:r>
              <a:rPr lang="en-US" altLang="ja-JP" sz="2400" dirty="0" smtClean="0">
                <a:latin typeface="Times New Roman" pitchFamily="18" charset="0"/>
              </a:rPr>
              <a:t>yield and rice income/HA at plot level</a:t>
            </a:r>
          </a:p>
          <a:p>
            <a:pPr lvl="1"/>
            <a:r>
              <a:rPr lang="en-US" altLang="ja-JP" sz="2400" dirty="0" smtClean="0">
                <a:latin typeface="Times New Roman" pitchFamily="18" charset="0"/>
              </a:rPr>
              <a:t>Farm/off-farm/total incomes, child school enrollment at </a:t>
            </a:r>
            <a:r>
              <a:rPr lang="en-US" altLang="ja-JP" sz="2400" dirty="0" err="1" smtClean="0">
                <a:latin typeface="Times New Roman" pitchFamily="18" charset="0"/>
              </a:rPr>
              <a:t>hh</a:t>
            </a:r>
            <a:r>
              <a:rPr lang="en-US" altLang="ja-JP" sz="2400" dirty="0" smtClean="0">
                <a:latin typeface="Times New Roman" pitchFamily="18" charset="0"/>
              </a:rPr>
              <a:t> level</a:t>
            </a:r>
          </a:p>
          <a:p>
            <a:pPr marL="0" indent="0" eaLnBrk="1" hangingPunct="1">
              <a:buNone/>
            </a:pPr>
            <a:r>
              <a:rPr lang="en-US" altLang="ja-JP" sz="2400" dirty="0" smtClean="0">
                <a:latin typeface="Times New Roman" pitchFamily="18" charset="0"/>
              </a:rPr>
              <a:t>    </a:t>
            </a:r>
            <a:endParaRPr lang="en-US" altLang="ja-JP" sz="2400" b="1" dirty="0" smtClean="0">
              <a:latin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181600" y="0"/>
            <a:ext cx="403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</a:rPr>
              <a:t>Our contribution</a:t>
            </a:r>
            <a:endParaRPr lang="en-US" altLang="ja-JP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3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27464"/>
            <a:ext cx="8839200" cy="542573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ja-JP" sz="3700" b="1" u="sng" dirty="0" smtClean="0">
                <a:latin typeface="Times New Roman" pitchFamily="18" charset="0"/>
              </a:rPr>
              <a:t>Core findings:</a:t>
            </a:r>
          </a:p>
          <a:p>
            <a:pPr>
              <a:buFontTx/>
              <a:buChar char="-"/>
            </a:pPr>
            <a:r>
              <a:rPr lang="en-US" altLang="ja-JP" dirty="0" smtClean="0">
                <a:latin typeface="Times New Roman" pitchFamily="18" charset="0"/>
              </a:rPr>
              <a:t>SRI indeed </a:t>
            </a:r>
            <a:r>
              <a:rPr lang="en-US" altLang="ja-JP" dirty="0">
                <a:latin typeface="Times New Roman" pitchFamily="18" charset="0"/>
              </a:rPr>
              <a:t>generates big (~64%) yield  and plot-level rice income (107%) gains but also demands more </a:t>
            </a:r>
            <a:r>
              <a:rPr lang="en-US" altLang="ja-JP" dirty="0" smtClean="0">
                <a:latin typeface="Times New Roman" pitchFamily="18" charset="0"/>
              </a:rPr>
              <a:t>labor, consistent with prior findings.</a:t>
            </a:r>
            <a:endParaRPr lang="en-US" altLang="ja-JP" dirty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ja-JP" dirty="0" smtClean="0">
                <a:latin typeface="Times New Roman" pitchFamily="18" charset="0"/>
              </a:rPr>
              <a:t>SRI users have lower off-farm earnings, especially women’s self-employed earnings and as a result have no significant total household income gains</a:t>
            </a:r>
          </a:p>
          <a:p>
            <a:pPr eaLnBrk="1" hangingPunct="1">
              <a:buFontTx/>
              <a:buChar char="-"/>
            </a:pPr>
            <a:r>
              <a:rPr lang="en-US" altLang="ja-JP" dirty="0" smtClean="0">
                <a:latin typeface="Times New Roman" pitchFamily="18" charset="0"/>
              </a:rPr>
              <a:t>SRI users’ children show no difference in school enrollment patterns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181600" y="0"/>
            <a:ext cx="403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</a:rPr>
              <a:t>Our contribution</a:t>
            </a:r>
            <a:endParaRPr lang="en-US" altLang="ja-JP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5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13773" y="0"/>
            <a:ext cx="3657600" cy="114300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</a:rPr>
              <a:t>What is SRI?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sz="2800" b="1" dirty="0" smtClean="0">
                <a:latin typeface="Times New Roman" pitchFamily="18" charset="0"/>
              </a:rPr>
              <a:t>SRI </a:t>
            </a:r>
            <a:r>
              <a:rPr lang="en-US" altLang="ja-JP" sz="2800" dirty="0" smtClean="0">
                <a:latin typeface="Times New Roman" pitchFamily="18" charset="0"/>
              </a:rPr>
              <a:t>is a systems-based rice production approach/ technology characterized by a suite of agronomic practices and principles: 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ja-JP" sz="2400" dirty="0" smtClean="0">
                <a:latin typeface="Times New Roman" pitchFamily="18" charset="0"/>
              </a:rPr>
              <a:t>Early transplanting of young seedlings (8-12 days old)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ja-JP" sz="2400" dirty="0" smtClean="0">
                <a:latin typeface="Times New Roman" pitchFamily="18" charset="0"/>
              </a:rPr>
              <a:t>Shallow planting (1-2 cm) of one or two seedlings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ja-JP" sz="2400" dirty="0" smtClean="0">
                <a:latin typeface="Times New Roman" pitchFamily="18" charset="0"/>
              </a:rPr>
              <a:t>sparse planting density (more than 20 × 20 cm)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ja-JP" sz="2400" dirty="0" smtClean="0">
                <a:latin typeface="Times New Roman" pitchFamily="18" charset="0"/>
              </a:rPr>
              <a:t>intermittent irrigation (alternate wetting and drying)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4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ja-JP" sz="2800" dirty="0" smtClean="0">
                <a:latin typeface="Times New Roman" pitchFamily="18" charset="0"/>
              </a:rPr>
              <a:t>No new seed, agrochemicals, etc. – and less water –</a:t>
            </a:r>
            <a:r>
              <a:rPr lang="en-US" altLang="ja-JP" sz="2800" dirty="0">
                <a:latin typeface="Times New Roman" pitchFamily="18" charset="0"/>
              </a:rPr>
              <a:t> </a:t>
            </a:r>
            <a:r>
              <a:rPr lang="en-US" altLang="ja-JP" sz="2800" dirty="0" smtClean="0">
                <a:latin typeface="Times New Roman" pitchFamily="18" charset="0"/>
              </a:rPr>
              <a:t>required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ja-JP" sz="2800" dirty="0" smtClean="0">
              <a:latin typeface="Times New Roman" pitchFamily="18" charset="0"/>
            </a:endParaRPr>
          </a:p>
          <a:p>
            <a:pPr marL="0" lvl="1" indent="0">
              <a:lnSpc>
                <a:spcPct val="90000"/>
              </a:lnSpc>
              <a:buNone/>
            </a:pPr>
            <a:r>
              <a:rPr lang="en-US" altLang="ja-JP" dirty="0" smtClean="0">
                <a:latin typeface="Times New Roman" pitchFamily="18" charset="0"/>
              </a:rPr>
              <a:t>It is commonly held that SRI is complex and careful/ timely water management and weed control are required. Thus both higher yields and higher yield risk (Barrett et al. </a:t>
            </a:r>
            <a:r>
              <a:rPr lang="en-US" altLang="ja-JP" i="1" dirty="0" smtClean="0">
                <a:latin typeface="Times New Roman" pitchFamily="18" charset="0"/>
              </a:rPr>
              <a:t>AJAE</a:t>
            </a:r>
            <a:r>
              <a:rPr lang="en-US" altLang="ja-JP" dirty="0" smtClean="0">
                <a:latin typeface="Times New Roman" pitchFamily="18" charset="0"/>
              </a:rPr>
              <a:t> 2004).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ja-JP" sz="24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0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001 Conventional Seed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681038"/>
            <a:ext cx="356393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59113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067175" y="2276475"/>
            <a:ext cx="15113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  </a:t>
            </a:r>
            <a:r>
              <a:rPr lang="en-US" altLang="ja-JP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Non-SRI </a:t>
            </a:r>
          </a:p>
          <a:p>
            <a:pPr algn="r">
              <a:lnSpc>
                <a:spcPct val="80000"/>
              </a:lnSpc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Seedlings </a:t>
            </a:r>
            <a:endParaRPr lang="en-US" altLang="ja-JP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50" charset="-128"/>
            </a:endParaRPr>
          </a:p>
          <a:p>
            <a:pPr algn="r">
              <a:lnSpc>
                <a:spcPct val="80000"/>
              </a:lnSpc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50" charset="-128"/>
              </a:rPr>
              <a:t>(30 days</a:t>
            </a:r>
            <a:r>
              <a:rPr lang="en-US" altLang="ja-JP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50" charset="-128"/>
              </a:rPr>
              <a:t> after seeding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50" charset="-128"/>
              </a:rPr>
              <a:t>)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203575" y="1052513"/>
            <a:ext cx="16557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ja-JP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SRI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Seedling </a:t>
            </a:r>
            <a:endParaRPr lang="en-US" altLang="ja-JP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50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50" charset="-128"/>
              </a:rPr>
              <a:t>(</a:t>
            </a:r>
            <a:r>
              <a:rPr lang="en-US" altLang="ja-JP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50" charset="-128"/>
              </a:rPr>
              <a:t>10 d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50" charset="-128"/>
              </a:rPr>
              <a:t>ays</a:t>
            </a:r>
            <a:r>
              <a:rPr lang="en-US" altLang="ja-JP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50" charset="-128"/>
              </a:rPr>
              <a:t> after Seeding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pitchFamily="50" charset="-128"/>
              </a:rPr>
              <a:t>)</a:t>
            </a:r>
          </a:p>
        </p:txBody>
      </p:sp>
      <p:pic>
        <p:nvPicPr>
          <p:cNvPr id="8199" name="Picture 9" descr="DSC_23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3213100"/>
            <a:ext cx="356393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AutoShape 15"/>
          <p:cNvSpPr>
            <a:spLocks noChangeArrowheads="1"/>
          </p:cNvSpPr>
          <p:nvPr/>
        </p:nvSpPr>
        <p:spPr bwMode="auto">
          <a:xfrm>
            <a:off x="3276600" y="836613"/>
            <a:ext cx="431800" cy="217487"/>
          </a:xfrm>
          <a:prstGeom prst="leftArrow">
            <a:avLst>
              <a:gd name="adj1" fmla="val 50000"/>
              <a:gd name="adj2" fmla="val 496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1" name="AutoShape 16"/>
          <p:cNvSpPr>
            <a:spLocks noChangeArrowheads="1"/>
          </p:cNvSpPr>
          <p:nvPr/>
        </p:nvSpPr>
        <p:spPr bwMode="auto">
          <a:xfrm flipH="1">
            <a:off x="5076825" y="2060575"/>
            <a:ext cx="431800" cy="217488"/>
          </a:xfrm>
          <a:prstGeom prst="leftArrow">
            <a:avLst>
              <a:gd name="adj1" fmla="val 50000"/>
              <a:gd name="adj2" fmla="val 496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8202" name="Picture 17" descr="SRI Transplanting (10-day seedling, single)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51325"/>
            <a:ext cx="341947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8" descr="SRI in Bali - Gridmark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1989138"/>
            <a:ext cx="3241675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96136" y="59492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Photos by Nippon Koei</a:t>
            </a:r>
            <a:endParaRPr kumimoji="1" lang="ja-JP" altLang="en-US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521972" y="-184327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ja-JP" dirty="0" smtClean="0">
                <a:solidFill>
                  <a:schemeClr val="bg1"/>
                </a:solidFill>
                <a:latin typeface="Times New Roman" pitchFamily="18" charset="0"/>
              </a:rPr>
              <a:t>What is SRI?</a:t>
            </a:r>
          </a:p>
        </p:txBody>
      </p:sp>
    </p:spTree>
    <p:extLst>
      <p:ext uri="{BB962C8B-B14F-4D97-AF65-F5344CB8AC3E}">
        <p14:creationId xmlns:p14="http://schemas.microsoft.com/office/powerpoint/2010/main" val="15318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3"/>
          <p:cNvSpPr>
            <a:spLocks noChangeArrowheads="1"/>
          </p:cNvSpPr>
          <p:nvPr/>
        </p:nvSpPr>
        <p:spPr bwMode="auto">
          <a:xfrm rot="10800000" flipH="1">
            <a:off x="3962400" y="2743200"/>
            <a:ext cx="720725" cy="7921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19" name="AutoShape 4"/>
          <p:cNvSpPr>
            <a:spLocks noChangeArrowheads="1"/>
          </p:cNvSpPr>
          <p:nvPr/>
        </p:nvSpPr>
        <p:spPr bwMode="auto">
          <a:xfrm flipH="1">
            <a:off x="4572000" y="1600200"/>
            <a:ext cx="720725" cy="7921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9220" name="Picture 5" descr="NN 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076700"/>
            <a:ext cx="36353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733800" y="1600200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Wet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800600" y="3124200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50" charset="-128"/>
              </a:rPr>
              <a:t>Dry</a:t>
            </a:r>
          </a:p>
        </p:txBody>
      </p:sp>
      <p:pic>
        <p:nvPicPr>
          <p:cNvPr id="9223" name="Picture 8" descr="G_21 days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30675"/>
            <a:ext cx="36353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G_21 days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1075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NN 0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981075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12"/>
          <p:cNvSpPr>
            <a:spLocks noChangeArrowheads="1"/>
          </p:cNvSpPr>
          <p:nvPr/>
        </p:nvSpPr>
        <p:spPr bwMode="auto">
          <a:xfrm>
            <a:off x="3733800" y="1600200"/>
            <a:ext cx="685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4800600" y="3124200"/>
            <a:ext cx="609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6019800"/>
            <a:ext cx="177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Photos by Nippon Koei</a:t>
            </a:r>
            <a:endParaRPr kumimoji="1" lang="ja-JP" altLang="en-US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513773" y="0"/>
            <a:ext cx="365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ja-JP" smtClean="0">
                <a:solidFill>
                  <a:schemeClr val="bg1"/>
                </a:solidFill>
                <a:latin typeface="Times New Roman" pitchFamily="18" charset="0"/>
              </a:rPr>
              <a:t>What is SRI?</a:t>
            </a:r>
            <a:endParaRPr lang="en-US" altLang="ja-JP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portunity104October20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SydneyFoodSecurityLectureMay2012</Template>
  <TotalTime>588</TotalTime>
  <Words>1468</Words>
  <Application>Microsoft Office PowerPoint</Application>
  <PresentationFormat>On-screen Show (4:3)</PresentationFormat>
  <Paragraphs>245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Opportunity104October2008</vt:lpstr>
      <vt:lpstr>Custom Design</vt:lpstr>
      <vt:lpstr>1_Custom Design</vt:lpstr>
      <vt:lpstr>The System of Rice Intensification and Its Impacts on Household Income and Child Schooling: Evidence from Rural Indonesia</vt:lpstr>
      <vt:lpstr>Motivation </vt:lpstr>
      <vt:lpstr>Motivation </vt:lpstr>
      <vt:lpstr>PowerPoint Presentation</vt:lpstr>
      <vt:lpstr>PowerPoint Presentation</vt:lpstr>
      <vt:lpstr>PowerPoint Presentation</vt:lpstr>
      <vt:lpstr>What is SRI?</vt:lpstr>
      <vt:lpstr>PowerPoint Presentation</vt:lpstr>
      <vt:lpstr>PowerPoint Presentation</vt:lpstr>
      <vt:lpstr>PowerPoint Presentation</vt:lpstr>
      <vt:lpstr>PowerPoint Presentation</vt:lpstr>
      <vt:lpstr>Impact Evaluation</vt:lpstr>
      <vt:lpstr>Data</vt:lpstr>
      <vt:lpstr>Descriptive Stats 1</vt:lpstr>
      <vt:lpstr>PowerPoint Presentation</vt:lpstr>
      <vt:lpstr>Probit SRI Use Estimates</vt:lpstr>
      <vt:lpstr>Common support check</vt:lpstr>
      <vt:lpstr>Plot-Level ATT Estimates of SRI Use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Kazushi Takahashi</dc:creator>
  <cp:lastModifiedBy>Chris Barrett</cp:lastModifiedBy>
  <cp:revision>78</cp:revision>
  <dcterms:created xsi:type="dcterms:W3CDTF">2012-05-02T15:49:27Z</dcterms:created>
  <dcterms:modified xsi:type="dcterms:W3CDTF">2013-06-03T02:48:11Z</dcterms:modified>
</cp:coreProperties>
</file>