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19" r:id="rId3"/>
    <p:sldId id="343" r:id="rId4"/>
    <p:sldId id="344" r:id="rId5"/>
    <p:sldId id="345" r:id="rId6"/>
    <p:sldId id="355" r:id="rId7"/>
    <p:sldId id="339" r:id="rId8"/>
    <p:sldId id="338" r:id="rId9"/>
    <p:sldId id="335" r:id="rId10"/>
    <p:sldId id="336" r:id="rId11"/>
    <p:sldId id="349" r:id="rId12"/>
    <p:sldId id="340" r:id="rId13"/>
    <p:sldId id="331" r:id="rId14"/>
    <p:sldId id="348" r:id="rId15"/>
    <p:sldId id="353" r:id="rId16"/>
    <p:sldId id="354" r:id="rId17"/>
    <p:sldId id="351" r:id="rId18"/>
    <p:sldId id="34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A3E"/>
    <a:srgbClr val="B31B1B"/>
    <a:srgbClr val="FFFFFF"/>
    <a:srgbClr val="FFFFCC"/>
    <a:srgbClr val="FF2E35"/>
    <a:srgbClr val="FF373C"/>
    <a:srgbClr val="A50021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3934" autoAdjust="0"/>
  </p:normalViewPr>
  <p:slideViewPr>
    <p:cSldViewPr>
      <p:cViewPr>
        <p:scale>
          <a:sx n="70" d="100"/>
          <a:sy n="70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881063">
              <a:defRPr sz="13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881063">
              <a:defRPr sz="13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/>
            </a:lvl1pPr>
          </a:lstStyle>
          <a:p>
            <a:fld id="{D30F0CCC-30F3-43DF-A5F4-30DEB89A42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881063">
              <a:defRPr sz="13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881063">
              <a:defRPr sz="13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881063">
              <a:defRPr sz="1300">
                <a:solidFill>
                  <a:schemeClr val="tx1"/>
                </a:solidFill>
              </a:defRPr>
            </a:lvl1pPr>
          </a:lstStyle>
          <a:p>
            <a:fld id="{21E5CBD1-BD20-44E7-9C17-8FFEF5CC112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28D08-5132-4638-B45F-74B2CCFADA41}" type="slidenum">
              <a:rPr lang="es-ES"/>
              <a:pPr/>
              <a:t>1</a:t>
            </a:fld>
            <a:endParaRPr lang="es-E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A68E9262-C266-44B1-9865-B03341EEBEA6}" type="slidenum">
              <a:rPr lang="es-ES" sz="1300">
                <a:solidFill>
                  <a:schemeClr val="tx1"/>
                </a:solidFill>
              </a:rPr>
              <a:pPr algn="r" defTabSz="881063"/>
              <a:t>10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6BFAA7DA-197C-4926-9D96-877FA9F658C1}" type="slidenum">
              <a:rPr lang="es-ES" sz="1300">
                <a:solidFill>
                  <a:schemeClr val="tx1"/>
                </a:solidFill>
              </a:rPr>
              <a:pPr algn="r" defTabSz="881063"/>
              <a:t>11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A0E471DC-A7BA-4E2B-B549-74A8A482BC0B}" type="slidenum">
              <a:rPr lang="es-ES" sz="1300">
                <a:solidFill>
                  <a:schemeClr val="tx1"/>
                </a:solidFill>
              </a:rPr>
              <a:pPr algn="r" defTabSz="881063"/>
              <a:t>12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3272658A-9939-494C-94C6-15496D7DC7E6}" type="slidenum">
              <a:rPr lang="es-ES" sz="1300">
                <a:solidFill>
                  <a:schemeClr val="tx1"/>
                </a:solidFill>
              </a:rPr>
              <a:pPr algn="r" defTabSz="881063"/>
              <a:t>13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5A3667AC-694B-474E-B317-0A4FC6465959}" type="slidenum">
              <a:rPr lang="es-ES" sz="1300">
                <a:solidFill>
                  <a:schemeClr val="tx1"/>
                </a:solidFill>
              </a:rPr>
              <a:pPr algn="r" defTabSz="881063"/>
              <a:t>14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622070EE-77E8-42F4-8970-7DACE0ABB6A4}" type="slidenum">
              <a:rPr lang="es-ES" sz="1300">
                <a:solidFill>
                  <a:schemeClr val="tx1"/>
                </a:solidFill>
              </a:rPr>
              <a:pPr algn="r" defTabSz="881063"/>
              <a:t>15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A6D10581-1BAD-43B8-848B-FF11B0961080}" type="slidenum">
              <a:rPr lang="es-ES" sz="1300">
                <a:solidFill>
                  <a:schemeClr val="tx1"/>
                </a:solidFill>
              </a:rPr>
              <a:pPr algn="r" defTabSz="881063"/>
              <a:t>16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30B27A78-DF02-4909-80F4-E6D8F8BDB912}" type="slidenum">
              <a:rPr lang="es-ES" sz="1300">
                <a:solidFill>
                  <a:schemeClr val="tx1"/>
                </a:solidFill>
              </a:rPr>
              <a:pPr algn="r" defTabSz="881063"/>
              <a:t>18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E6FAEB12-923B-4CB2-8374-A4F77AB6AC97}" type="slidenum">
              <a:rPr lang="es-ES" sz="1300">
                <a:solidFill>
                  <a:schemeClr val="tx1"/>
                </a:solidFill>
              </a:rPr>
              <a:pPr algn="r" defTabSz="881063"/>
              <a:t>2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77948-A599-46F1-B031-6901CCF56BAE}" type="slidenum">
              <a:rPr lang="es-ES"/>
              <a:pPr/>
              <a:t>3</a:t>
            </a:fld>
            <a:endParaRPr lang="es-E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CDFF8-E86B-4458-8247-5D8EDC3D7271}" type="slidenum">
              <a:rPr lang="es-ES"/>
              <a:pPr/>
              <a:t>4</a:t>
            </a:fld>
            <a:endParaRPr lang="es-E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6B368-3EA4-423B-A130-C7D9A4C71B12}" type="slidenum">
              <a:rPr lang="es-ES"/>
              <a:pPr/>
              <a:t>5</a:t>
            </a:fld>
            <a:endParaRPr lang="es-E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A1C33591-4D25-40C9-8B0E-F6CB882C7786}" type="slidenum">
              <a:rPr lang="es-ES" sz="1300">
                <a:solidFill>
                  <a:schemeClr val="tx1"/>
                </a:solidFill>
              </a:rPr>
              <a:pPr algn="r" defTabSz="881063"/>
              <a:t>6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00474B22-3928-4799-A91A-69E88454BE16}" type="slidenum">
              <a:rPr lang="es-ES" sz="1300">
                <a:solidFill>
                  <a:schemeClr val="tx1"/>
                </a:solidFill>
              </a:rPr>
              <a:pPr algn="r" defTabSz="881063"/>
              <a:t>7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1230F6CD-42AC-4E4C-AC70-BDD499BE47BA}" type="slidenum">
              <a:rPr lang="es-ES" sz="1300">
                <a:solidFill>
                  <a:schemeClr val="tx1"/>
                </a:solidFill>
              </a:rPr>
              <a:pPr algn="r" defTabSz="881063"/>
              <a:t>8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881063"/>
            <a:fld id="{B314A51C-1B71-4D1B-A05C-34707A8C6075}" type="slidenum">
              <a:rPr lang="es-ES" sz="1300">
                <a:solidFill>
                  <a:schemeClr val="tx1"/>
                </a:solidFill>
              </a:rPr>
              <a:pPr algn="r" defTabSz="881063"/>
              <a:t>9</a:t>
            </a:fld>
            <a:endParaRPr lang="es-ES" sz="130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CB59-A9B3-4A01-AFCB-9C284C62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18F5-2A66-4220-85E7-B93DA1007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57133-152C-4887-90FA-345516E8F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712159-3E9B-4DA6-99FD-76C2BF2A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BA0A-55B9-4B60-9BDC-E0B816580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6ABD-9717-46E6-A043-F0CB53EC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82AC5-A1B4-4DCD-AF08-8C5C8F47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D45B-FA34-4FDA-AD24-7A66E287D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5E6E-158A-45B8-B060-6AFB116C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4968-17C4-4763-A1B9-AC861E187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BB3FF-5C01-4077-B571-9CD5FA16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B82B-A62A-4843-9CF7-A10DBC4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D04AFB-7C38-4E86-BC41-ABB989B2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www.ilri.org/livestockinsurance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rgbClr val="FFFFFF"/>
                </a:solidFill>
              </a:rPr>
              <a:t>Index-based Livestock Insurance (IBLI) for Northern Kenya Pastoralists</a:t>
            </a:r>
          </a:p>
          <a:p>
            <a:pPr algn="ctr" eaLnBrk="1" hangingPunct="1">
              <a:buFontTx/>
              <a:buNone/>
            </a:pPr>
            <a:endParaRPr lang="en-US" sz="4000" b="1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80000"/>
              </a:spcBef>
              <a:buFontTx/>
              <a:buNone/>
            </a:pPr>
            <a:r>
              <a:rPr lang="en-US" sz="2400" b="1" smtClean="0">
                <a:solidFill>
                  <a:srgbClr val="FFFFFF"/>
                </a:solidFill>
              </a:rPr>
              <a:t>Christopher B. Barrett</a:t>
            </a:r>
          </a:p>
          <a:p>
            <a:pPr algn="ctr" eaLnBrk="1" hangingPunct="1">
              <a:buFontTx/>
              <a:buNone/>
            </a:pPr>
            <a:r>
              <a:rPr lang="en-US" sz="2400" b="1" smtClean="0">
                <a:solidFill>
                  <a:srgbClr val="FFFFFF"/>
                </a:solidFill>
              </a:rPr>
              <a:t>October 7, 2009</a:t>
            </a:r>
          </a:p>
          <a:p>
            <a:pPr algn="ctr" eaLnBrk="1" hangingPunct="1">
              <a:buFontTx/>
              <a:buNone/>
            </a:pPr>
            <a:r>
              <a:rPr lang="en-US" sz="2400" b="1" smtClean="0">
                <a:solidFill>
                  <a:srgbClr val="FFFFFF"/>
                </a:solidFill>
              </a:rPr>
              <a:t>Institute for African Development, Cornell University</a:t>
            </a:r>
          </a:p>
          <a:p>
            <a:pPr algn="ctr" eaLnBrk="1" hangingPunct="1">
              <a:buFontTx/>
              <a:buNone/>
            </a:pPr>
            <a:endParaRPr lang="en-US" smtClean="0">
              <a:solidFill>
                <a:srgbClr val="FFFF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066800" y="4419600"/>
            <a:ext cx="70104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80772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smtClean="0">
                <a:solidFill>
                  <a:srgbClr val="FFFFFF"/>
                </a:solidFill>
              </a:rPr>
              <a:t>Temporal structure of IBLI contract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48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Product Design</a:t>
              </a:r>
            </a:p>
          </p:txBody>
        </p:sp>
      </p:grpSp>
      <p:grpSp>
        <p:nvGrpSpPr>
          <p:cNvPr id="14461" name="Group 125"/>
          <p:cNvGrpSpPr>
            <a:grpSpLocks/>
          </p:cNvGrpSpPr>
          <p:nvPr/>
        </p:nvGrpSpPr>
        <p:grpSpPr bwMode="auto">
          <a:xfrm>
            <a:off x="0" y="1652588"/>
            <a:ext cx="9001125" cy="4976812"/>
            <a:chOff x="0" y="945"/>
            <a:chExt cx="5670" cy="3135"/>
          </a:xfrm>
        </p:grpSpPr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96" y="960"/>
              <a:ext cx="5568" cy="3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9" name="Rectangle 6"/>
            <p:cNvSpPr>
              <a:spLocks noChangeArrowheads="1"/>
            </p:cNvSpPr>
            <p:nvPr/>
          </p:nvSpPr>
          <p:spPr bwMode="auto">
            <a:xfrm>
              <a:off x="0" y="217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200">
                  <a:solidFill>
                    <a:schemeClr val="tx1"/>
                  </a:solidFill>
                  <a:cs typeface="Times New Roman" pitchFamily="18" charset="0"/>
                </a:rPr>
                <a:t>    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pic>
          <p:nvPicPr>
            <p:cNvPr id="14460" name="Picture 1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" y="945"/>
              <a:ext cx="5581" cy="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8915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Consider 1-year contract for a pastoralist in the </a:t>
            </a:r>
            <a:r>
              <a:rPr lang="en-US" sz="2400" dirty="0" err="1"/>
              <a:t>Chalbi</a:t>
            </a:r>
            <a:r>
              <a:rPr lang="en-US" sz="2400" dirty="0"/>
              <a:t> cluster who would like to insure 1 cattle worth KSh10,000.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CC"/>
                </a:solidFill>
              </a:rPr>
              <a:t>During the sale period at the beginning of the coverage year</a:t>
            </a:r>
            <a:r>
              <a:rPr lang="en-US" sz="2400" dirty="0"/>
              <a:t>, he pays an annual premium (</a:t>
            </a:r>
            <a:r>
              <a:rPr lang="en-US" sz="2400" dirty="0" err="1"/>
              <a:t>Ksh</a:t>
            </a:r>
            <a:r>
              <a:rPr lang="en-US" sz="2400" dirty="0"/>
              <a:t>) = % </a:t>
            </a:r>
            <a:r>
              <a:rPr lang="en-US" sz="2400" dirty="0">
                <a:cs typeface="Times New Roman" pitchFamily="18" charset="0"/>
              </a:rPr>
              <a:t>× insured value</a:t>
            </a:r>
            <a:r>
              <a:rPr lang="en-US" sz="2400" dirty="0"/>
              <a:t> 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r>
              <a:rPr lang="en-US" sz="2400" dirty="0">
                <a:solidFill>
                  <a:srgbClr val="FFFFCC"/>
                </a:solidFill>
              </a:rPr>
              <a:t>At the end of each of the two covered season,</a:t>
            </a:r>
            <a:r>
              <a:rPr lang="en-US" sz="2400" dirty="0"/>
              <a:t> he receives indemnity payment (</a:t>
            </a:r>
            <a:r>
              <a:rPr lang="en-US" sz="2400" dirty="0" err="1"/>
              <a:t>KSh</a:t>
            </a:r>
            <a:r>
              <a:rPr lang="en-US" sz="2400" dirty="0"/>
              <a:t>) = (predicted mortality rate - M*)% × insured value 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3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 How </a:t>
              </a:r>
              <a:r>
                <a:rPr lang="en-US" b="1" dirty="0" smtClean="0">
                  <a:solidFill>
                    <a:schemeClr val="tx1"/>
                  </a:solidFill>
                </a:rPr>
                <a:t>will IBLI </a:t>
              </a:r>
              <a:r>
                <a:rPr lang="en-US" b="1" dirty="0">
                  <a:solidFill>
                    <a:schemeClr val="tx1"/>
                  </a:solidFill>
                </a:rPr>
                <a:t>work?</a:t>
              </a:r>
            </a:p>
          </p:txBody>
        </p:sp>
      </p:grp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10668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4098925" y="2819400"/>
            <a:ext cx="6557963" cy="1065213"/>
            <a:chOff x="2582" y="1802"/>
            <a:chExt cx="4131" cy="671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2582" y="2109"/>
              <a:ext cx="330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2593" y="2071"/>
              <a:ext cx="3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tx1"/>
                  </a:solidFill>
                  <a:latin typeface="+mj-lt"/>
                </a:rPr>
                <a:t>9%</a:t>
              </a:r>
              <a:endParaRPr lang="en-US" sz="1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5536" y="1802"/>
              <a:ext cx="1177" cy="67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0" y="4648200"/>
            <a:ext cx="10744200" cy="2209800"/>
            <a:chOff x="-72" y="3120"/>
            <a:chExt cx="5904" cy="1217"/>
          </a:xfrm>
        </p:grpSpPr>
        <p:pic>
          <p:nvPicPr>
            <p:cNvPr id="15365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2" y="3216"/>
              <a:ext cx="5904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Line 23"/>
            <p:cNvSpPr>
              <a:spLocks noChangeShapeType="1"/>
            </p:cNvSpPr>
            <p:nvPr/>
          </p:nvSpPr>
          <p:spPr bwMode="auto">
            <a:xfrm>
              <a:off x="2784" y="3216"/>
              <a:ext cx="0" cy="96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743" y="3120"/>
              <a:ext cx="1008" cy="110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96925"/>
            <a:ext cx="74676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75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Performance of NDVI-based Mortality Index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914400" y="10668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Index predicts large-scale losses well</a:t>
            </a: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1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Performance of NDVI-based Mortality Index</a:t>
              </a:r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762000" y="2133600"/>
            <a:ext cx="7696200" cy="4059238"/>
            <a:chOff x="480" y="1296"/>
            <a:chExt cx="4848" cy="2557"/>
          </a:xfrm>
        </p:grpSpPr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480" y="1296"/>
              <a:ext cx="4848" cy="2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1300"/>
              <a:ext cx="4848" cy="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8915400" cy="55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n-US" sz="3000" dirty="0">
                <a:solidFill>
                  <a:schemeClr val="bg1"/>
                </a:solidFill>
              </a:rPr>
              <a:t>Experimental IBLI Game</a:t>
            </a:r>
          </a:p>
          <a:p>
            <a:pPr marL="609600" indent="-609600"/>
            <a:endParaRPr lang="en-US" sz="3000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>
              <a:spcBef>
                <a:spcPct val="70000"/>
              </a:spcBef>
            </a:pP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)  </a:t>
            </a:r>
            <a:r>
              <a:rPr lang="en-US" sz="2400" dirty="0" smtClean="0">
                <a:solidFill>
                  <a:schemeClr val="bg1"/>
                </a:solidFill>
              </a:rPr>
              <a:t>Teach </a:t>
            </a:r>
            <a:r>
              <a:rPr lang="en-US" sz="2400" dirty="0">
                <a:solidFill>
                  <a:schemeClr val="bg1"/>
                </a:solidFill>
              </a:rPr>
              <a:t>how IBLI </a:t>
            </a:r>
            <a:r>
              <a:rPr lang="en-US" sz="2400" dirty="0" smtClean="0">
                <a:solidFill>
                  <a:schemeClr val="bg1"/>
                </a:solidFill>
              </a:rPr>
              <a:t>works and </a:t>
            </a:r>
            <a:r>
              <a:rPr lang="en-US" sz="2400" dirty="0">
                <a:solidFill>
                  <a:schemeClr val="bg1"/>
                </a:solidFill>
              </a:rPr>
              <a:t>how IBLI </a:t>
            </a:r>
            <a:r>
              <a:rPr lang="en-US" sz="2400" dirty="0" smtClean="0">
                <a:solidFill>
                  <a:schemeClr val="bg1"/>
                </a:solidFill>
              </a:rPr>
              <a:t>can </a:t>
            </a:r>
            <a:r>
              <a:rPr lang="en-US" sz="2400" dirty="0">
                <a:solidFill>
                  <a:schemeClr val="bg1"/>
                </a:solidFill>
              </a:rPr>
              <a:t>affect herd dynamics</a:t>
            </a:r>
          </a:p>
          <a:p>
            <a:pPr marL="609600" indent="-609600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(ii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Game with real monetary stakes. Pretested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2008.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392" name="Picture 8" descr="Slid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524000"/>
            <a:ext cx="4953000" cy="3714750"/>
          </a:xfrm>
          <a:prstGeom prst="rect">
            <a:avLst/>
          </a:prstGeom>
          <a:noFill/>
        </p:spPr>
      </p:pic>
      <p:pic>
        <p:nvPicPr>
          <p:cNvPr id="16393" name="Picture 9" descr="Slide25"/>
          <p:cNvPicPr>
            <a:picLocks noChangeAspect="1" noChangeArrowheads="1"/>
          </p:cNvPicPr>
          <p:nvPr/>
        </p:nvPicPr>
        <p:blipFill>
          <a:blip r:embed="rId4" cstate="print"/>
          <a:srcRect l="10127" r="6329"/>
          <a:stretch>
            <a:fillRect/>
          </a:stretch>
        </p:blipFill>
        <p:spPr bwMode="auto">
          <a:xfrm>
            <a:off x="5002213" y="1524000"/>
            <a:ext cx="4114800" cy="3694113"/>
          </a:xfrm>
          <a:prstGeom prst="rect">
            <a:avLst/>
          </a:prstGeom>
          <a:noFill/>
        </p:spPr>
      </p:pic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01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Establishing Informed, </a:t>
              </a:r>
              <a:r>
                <a:rPr lang="en-US" b="1" dirty="0">
                  <a:solidFill>
                    <a:schemeClr val="tx1"/>
                  </a:solidFill>
                </a:rPr>
                <a:t>Effective Demand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/>
            <a:r>
              <a:rPr lang="en-US" sz="3000" dirty="0">
                <a:solidFill>
                  <a:schemeClr val="bg1"/>
                </a:solidFill>
              </a:rPr>
              <a:t>Willingness to pay (WTP) </a:t>
            </a:r>
            <a:r>
              <a:rPr lang="en-US" sz="3000" dirty="0" smtClean="0">
                <a:solidFill>
                  <a:schemeClr val="bg1"/>
                </a:solidFill>
              </a:rPr>
              <a:t>experiments using contingent valuation methods</a:t>
            </a:r>
            <a:endParaRPr lang="en-US" sz="3000" dirty="0">
              <a:solidFill>
                <a:schemeClr val="bg1"/>
              </a:solidFill>
            </a:endParaRPr>
          </a:p>
          <a:p>
            <a:pPr marL="609600" indent="-609600"/>
            <a:endParaRPr lang="en-US" sz="3000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  <a:p>
            <a:pPr marL="609600" indent="-60960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7351" name="Picture 7" descr="Slide28"/>
          <p:cNvPicPr>
            <a:picLocks noChangeAspect="1" noChangeArrowheads="1"/>
          </p:cNvPicPr>
          <p:nvPr/>
        </p:nvPicPr>
        <p:blipFill>
          <a:blip r:embed="rId3" cstate="print"/>
          <a:srcRect r="6100"/>
          <a:stretch>
            <a:fillRect/>
          </a:stretch>
        </p:blipFill>
        <p:spPr bwMode="auto">
          <a:xfrm>
            <a:off x="171450" y="2387600"/>
            <a:ext cx="4692650" cy="3746500"/>
          </a:xfrm>
          <a:prstGeom prst="rect">
            <a:avLst/>
          </a:prstGeom>
          <a:noFill/>
        </p:spPr>
      </p:pic>
      <p:pic>
        <p:nvPicPr>
          <p:cNvPr id="57352" name="Picture 8" descr="Slide30"/>
          <p:cNvPicPr>
            <a:picLocks noChangeAspect="1" noChangeArrowheads="1"/>
          </p:cNvPicPr>
          <p:nvPr/>
        </p:nvPicPr>
        <p:blipFill>
          <a:blip r:embed="rId4" cstate="print"/>
          <a:srcRect r="16667"/>
          <a:stretch>
            <a:fillRect/>
          </a:stretch>
        </p:blipFill>
        <p:spPr bwMode="auto">
          <a:xfrm>
            <a:off x="4953000" y="2362200"/>
            <a:ext cx="4191000" cy="3771900"/>
          </a:xfrm>
          <a:prstGeom prst="rect">
            <a:avLst/>
          </a:prstGeom>
          <a:noFill/>
        </p:spPr>
      </p:pic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356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Establishing Informed, </a:t>
              </a:r>
              <a:r>
                <a:rPr lang="en-US" b="1" dirty="0">
                  <a:solidFill>
                    <a:schemeClr val="tx1"/>
                  </a:solidFill>
                </a:rPr>
                <a:t>Effective Demand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228600" y="795338"/>
            <a:ext cx="86868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>
              <a:solidFill>
                <a:schemeClr val="bg1"/>
              </a:solidFill>
            </a:endParaRPr>
          </a:p>
          <a:p>
            <a:pPr marL="609600" indent="-609600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08225"/>
            <a:ext cx="54752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n-US" sz="3000" dirty="0">
                <a:solidFill>
                  <a:schemeClr val="bg1"/>
                </a:solidFill>
              </a:rPr>
              <a:t>Estimated WTP for 10% strike contract</a:t>
            </a:r>
          </a:p>
          <a:p>
            <a:pPr marL="609600" indent="-60960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(Fair premium rate = 6.8% of total insured herd value)</a:t>
            </a:r>
          </a:p>
          <a:p>
            <a:pPr marL="609600" indent="-609600"/>
            <a:endParaRPr lang="en-US" sz="2800" dirty="0">
              <a:solidFill>
                <a:schemeClr val="bg2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endParaRPr lang="en-US" sz="2800" dirty="0">
              <a:solidFill>
                <a:schemeClr val="bg1"/>
              </a:solidFill>
            </a:endParaRPr>
          </a:p>
          <a:p>
            <a:pPr marL="609600" indent="-609600"/>
            <a:r>
              <a:rPr lang="en-US" sz="2800" dirty="0" smtClean="0">
                <a:solidFill>
                  <a:schemeClr val="bg1"/>
                </a:solidFill>
              </a:rPr>
              <a:t>IBLI demand appears </a:t>
            </a:r>
          </a:p>
          <a:p>
            <a:pPr marL="609600" indent="-609600"/>
            <a:r>
              <a:rPr lang="en-US" sz="2800" dirty="0" smtClean="0">
                <a:solidFill>
                  <a:schemeClr val="bg1"/>
                </a:solidFill>
              </a:rPr>
              <a:t>very price elastic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61913" y="2354263"/>
            <a:ext cx="3595687" cy="1684337"/>
            <a:chOff x="0" y="1444"/>
            <a:chExt cx="2265" cy="1061"/>
          </a:xfrm>
        </p:grpSpPr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0" y="1449"/>
              <a:ext cx="2256" cy="10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>
              <a:off x="0" y="1444"/>
              <a:ext cx="2265" cy="1061"/>
              <a:chOff x="0" y="1444"/>
              <a:chExt cx="2265" cy="1061"/>
            </a:xfrm>
          </p:grpSpPr>
          <p:sp>
            <p:nvSpPr>
              <p:cNvPr id="61442" name="Rectangle 6"/>
              <p:cNvSpPr>
                <a:spLocks noChangeArrowheads="1"/>
              </p:cNvSpPr>
              <p:nvPr/>
            </p:nvSpPr>
            <p:spPr bwMode="auto">
              <a:xfrm>
                <a:off x="0" y="217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r"/>
                <a:r>
                  <a:rPr lang="en-US" sz="1200">
                    <a:solidFill>
                      <a:schemeClr val="tx1"/>
                    </a:solidFill>
                    <a:cs typeface="Times New Roman" pitchFamily="18" charset="0"/>
                  </a:rPr>
                  <a:t>    </a:t>
                </a:r>
                <a:endParaRPr lang="en-US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6144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" y="1444"/>
                <a:ext cx="2256" cy="10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455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smtClean="0">
                  <a:solidFill>
                    <a:schemeClr val="tx1"/>
                  </a:solidFill>
                </a:rPr>
                <a:t>Establishing Informed, </a:t>
              </a:r>
              <a:r>
                <a:rPr lang="en-US" b="1" dirty="0">
                  <a:solidFill>
                    <a:schemeClr val="tx1"/>
                  </a:solidFill>
                </a:rPr>
                <a:t>Effective Demand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1000" y="838200"/>
            <a:ext cx="8763000" cy="626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eaLnBrk="0" hangingPunct="0">
              <a:lnSpc>
                <a:spcPct val="120000"/>
              </a:lnSpc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Pilot plan for </a:t>
            </a:r>
            <a:r>
              <a:rPr lang="en-US" sz="2400" dirty="0" err="1">
                <a:solidFill>
                  <a:schemeClr val="bg1"/>
                </a:solidFill>
                <a:cs typeface="Angsana New" pitchFamily="18" charset="-34"/>
              </a:rPr>
              <a:t>Marsabit</a:t>
            </a: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District </a:t>
            </a: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(northern Kenya) in </a:t>
            </a: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early 2010 </a:t>
            </a: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by Equity Bank and UAP with international </a:t>
            </a: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reinsurance, leveraging point of sale devices used for Hunger Safety Net Program. </a:t>
            </a:r>
            <a:endParaRPr lang="en-US" sz="2400" dirty="0">
              <a:solidFill>
                <a:schemeClr val="bg1"/>
              </a:solidFill>
              <a:cs typeface="Angsana New" pitchFamily="18" charset="-34"/>
            </a:endParaRPr>
          </a:p>
          <a:p>
            <a:pPr marL="533400" indent="-533400" eaLnBrk="0" hangingPunct="0">
              <a:lnSpc>
                <a:spcPct val="120000"/>
              </a:lnSpc>
              <a:buFontTx/>
              <a:buAutoNum type="arabicPeriod"/>
            </a:pPr>
            <a:endParaRPr lang="en-US" sz="2400" dirty="0">
              <a:solidFill>
                <a:schemeClr val="bg1"/>
              </a:solidFill>
              <a:cs typeface="Angsana New" pitchFamily="18" charset="-34"/>
            </a:endParaRPr>
          </a:p>
          <a:p>
            <a:pPr marL="533400" indent="-533400" eaLnBrk="0" hangingPunct="0">
              <a:lnSpc>
                <a:spcPct val="120000"/>
              </a:lnSpc>
              <a:spcBef>
                <a:spcPct val="8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Integrated survey design to study impact and design of IBLI</a:t>
            </a:r>
          </a:p>
          <a:p>
            <a:pPr marL="815975" lvl="1" indent="-238125" eaLnBrk="0" hangingPunct="0">
              <a:lnSpc>
                <a:spcPct val="120000"/>
              </a:lnSpc>
              <a:spcBef>
                <a:spcPct val="8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HH survey of targeted population in pilot and control locations</a:t>
            </a:r>
          </a:p>
          <a:p>
            <a:pPr marL="815975" lvl="1" indent="-238125" eaLnBrk="0" hangingPunct="0">
              <a:lnSpc>
                <a:spcPct val="120000"/>
              </a:lnSpc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Discount coupons randomly allocated to eligible </a:t>
            </a: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subpopulations to encourage uptake and generate variation in premiums.</a:t>
            </a:r>
            <a:endParaRPr lang="en-US" sz="2400" dirty="0">
              <a:solidFill>
                <a:schemeClr val="bg1"/>
              </a:solidFill>
              <a:cs typeface="Angsana New" pitchFamily="18" charset="-34"/>
            </a:endParaRPr>
          </a:p>
          <a:p>
            <a:pPr marL="815975" lvl="1" indent="-238125" eaLnBrk="0" hangingPunct="0">
              <a:lnSpc>
                <a:spcPct val="120000"/>
              </a:lnSpc>
              <a:buFontTx/>
              <a:buChar char="•"/>
            </a:pPr>
            <a:endParaRPr lang="en-US" sz="2200" dirty="0">
              <a:solidFill>
                <a:schemeClr val="bg1"/>
              </a:solidFill>
              <a:cs typeface="Angsana New" pitchFamily="18" charset="-34"/>
            </a:endParaRPr>
          </a:p>
          <a:p>
            <a:pPr marL="533400" indent="-533400" eaLnBrk="0" hangingPunct="0">
              <a:lnSpc>
                <a:spcPct val="120000"/>
              </a:lnSpc>
              <a:spcBef>
                <a:spcPct val="80000"/>
              </a:spcBef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cs typeface="Angsana New" pitchFamily="18" charset="-34"/>
              </a:rPr>
              <a:t>World Bank has funded replication of this work in Tanzania </a:t>
            </a:r>
          </a:p>
          <a:p>
            <a:pPr marL="533400" indent="-533400" eaLnBrk="0" hangingPunct="0">
              <a:lnSpc>
                <a:spcPct val="120000"/>
              </a:lnSpc>
              <a:buFontTx/>
              <a:buAutoNum type="arabicPeriod"/>
            </a:pPr>
            <a:endParaRPr lang="en-US" sz="2400" dirty="0">
              <a:solidFill>
                <a:schemeClr val="bg1"/>
              </a:solidFill>
              <a:cs typeface="Angsana New" pitchFamily="18" charset="-34"/>
            </a:endParaRPr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56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The Ways Forward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7412" name="Picture 7" descr="BoyHerdingGo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219200" y="838200"/>
            <a:ext cx="662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IBLI is a promising option for putting risk-based poverty traps behind us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0" y="5638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Thank you for your time, interest and comments!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038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dirty="0"/>
              <a:t>For more information visit 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www.ilri.org/livestockinsurance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914400"/>
            <a:ext cx="4267200" cy="304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Strong evidence of poverty </a:t>
            </a:r>
            <a:r>
              <a:rPr lang="en-US" sz="2400" dirty="0" smtClean="0">
                <a:solidFill>
                  <a:srgbClr val="FFFFFF"/>
                </a:solidFill>
              </a:rPr>
              <a:t>traps in the </a:t>
            </a:r>
            <a:r>
              <a:rPr lang="en-US" sz="2400" dirty="0" smtClean="0">
                <a:solidFill>
                  <a:srgbClr val="FFFFFF"/>
                </a:solidFill>
              </a:rPr>
              <a:t>arid and semi-arid lands (ASAL) of east Africa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Usual </a:t>
            </a:r>
            <a:r>
              <a:rPr lang="en-US" sz="2400" dirty="0" smtClean="0">
                <a:solidFill>
                  <a:srgbClr val="FFFFFF"/>
                </a:solidFill>
              </a:rPr>
              <a:t>humanitarian response to </a:t>
            </a:r>
            <a:r>
              <a:rPr lang="en-US" sz="2400" dirty="0" smtClean="0">
                <a:solidFill>
                  <a:srgbClr val="FFFFFF"/>
                </a:solidFill>
              </a:rPr>
              <a:t>shocks: </a:t>
            </a:r>
            <a:r>
              <a:rPr lang="en-US" sz="2400" dirty="0" smtClean="0">
                <a:solidFill>
                  <a:srgbClr val="FFFFFF"/>
                </a:solidFill>
              </a:rPr>
              <a:t>food </a:t>
            </a:r>
            <a:r>
              <a:rPr lang="en-US" sz="2400" dirty="0" smtClean="0">
                <a:solidFill>
                  <a:srgbClr val="FFFFFF"/>
                </a:solidFill>
              </a:rPr>
              <a:t>aid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7" name="Picture 8" descr="MalnourishedMarigat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03275"/>
            <a:ext cx="46482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724400" y="4795838"/>
            <a:ext cx="434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r>
              <a:rPr lang="en-US" sz="2400"/>
              <a:t>Pay attention to the risk and dynamics that cause destitution …  else beware an aid trap!</a:t>
            </a:r>
          </a:p>
          <a:p>
            <a:endParaRPr lang="en-US" sz="2400"/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87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</a:rPr>
                <a:t> Getting Smart About </a:t>
              </a:r>
              <a:r>
                <a:rPr lang="en-US" b="1" dirty="0" smtClean="0">
                  <a:solidFill>
                    <a:schemeClr val="tx1"/>
                  </a:solidFill>
                </a:rPr>
                <a:t>Risk and Poverty Traps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077200" cy="4495800"/>
          </a:xfrm>
        </p:spPr>
        <p:txBody>
          <a:bodyPr/>
          <a:lstStyle/>
          <a:p>
            <a:pPr marL="395288" indent="-395288" eaLnBrk="1" hangingPunct="1"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Economic costs of uninsured risk, esp. w/poverty traps</a:t>
            </a:r>
          </a:p>
          <a:p>
            <a:pPr marL="395288" indent="-395288" eaLnBrk="1" hangingPunct="1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u="sng" dirty="0" smtClean="0">
                <a:solidFill>
                  <a:srgbClr val="FFFFFF"/>
                </a:solidFill>
              </a:rPr>
              <a:t>Sustainable</a:t>
            </a:r>
            <a:r>
              <a:rPr lang="en-US" sz="2400" dirty="0" smtClean="0">
                <a:solidFill>
                  <a:srgbClr val="FFFFFF"/>
                </a:solidFill>
              </a:rPr>
              <a:t> insurance can:</a:t>
            </a:r>
          </a:p>
          <a:p>
            <a:pPr marL="1092200" lvl="1" indent="-368300" eaLnBrk="1" hangingPunct="1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Prevent downward slide of vulnerable populations</a:t>
            </a:r>
          </a:p>
          <a:p>
            <a:pPr marL="1092200" lvl="1" indent="-368300" eaLnBrk="1" hangingPunct="1"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Stabilize expectations &amp; crowd-in investment and accumulation by poor populations</a:t>
            </a:r>
          </a:p>
          <a:p>
            <a:pPr marL="1092200" lvl="1" indent="-368300" eaLnBrk="1" hangingPunct="1"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Induce  financial deepening  by crowding-in credit supply and demand </a:t>
            </a:r>
          </a:p>
          <a:p>
            <a:pPr marL="395288" indent="-395288" eaLnBrk="1" hangingPunct="1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But can insurance be sustainably offered in the ASAL?</a:t>
            </a:r>
          </a:p>
          <a:p>
            <a:pPr marL="395288" indent="-395288" eaLnBrk="1" hangingPunct="1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Conventional (individual) insurance unlikely to work, especially in small scale </a:t>
            </a:r>
            <a:r>
              <a:rPr lang="en-US" sz="2400" dirty="0" smtClean="0">
                <a:solidFill>
                  <a:srgbClr val="FFFFFF"/>
                </a:solidFill>
              </a:rPr>
              <a:t>pastoral/agro-pastoral </a:t>
            </a:r>
            <a:r>
              <a:rPr lang="en-US" sz="2400" dirty="0" smtClean="0">
                <a:solidFill>
                  <a:srgbClr val="FFFFFF"/>
                </a:solidFill>
              </a:rPr>
              <a:t>sector:</a:t>
            </a:r>
          </a:p>
          <a:p>
            <a:pPr marL="1092200" lvl="1" indent="-368300" eaLnBrk="1" hangingPunct="1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Transactions costs</a:t>
            </a:r>
          </a:p>
          <a:p>
            <a:pPr marL="1092200" lvl="1" indent="-368300" eaLnBrk="1" hangingPunct="1"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Moral hazard/adverse selection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5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Insurance and Development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2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Index Insurance: Advantages</a:t>
              </a:r>
            </a:p>
          </p:txBody>
        </p:sp>
      </p:grpSp>
      <p:sp>
        <p:nvSpPr>
          <p:cNvPr id="5134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Index insurance </a:t>
            </a:r>
            <a:r>
              <a:rPr lang="en-US" sz="2400" dirty="0" smtClean="0"/>
              <a:t>provides insurance based on events collectively – rather than individually – experienced. Can avoid </a:t>
            </a:r>
            <a:r>
              <a:rPr lang="en-US" sz="2400" dirty="0"/>
              <a:t>problems that make individual insurance </a:t>
            </a:r>
            <a:r>
              <a:rPr lang="en-US" sz="2400" dirty="0" smtClean="0"/>
              <a:t>infeasible:</a:t>
            </a:r>
            <a:endParaRPr lang="en-US" sz="2400" dirty="0"/>
          </a:p>
          <a:p>
            <a:pPr marL="1023938" lvl="1" indent="-300038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/>
              <a:t>No transactions costs of measuring individual losses</a:t>
            </a:r>
          </a:p>
          <a:p>
            <a:pPr marL="1023938" lvl="1" indent="-300038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/>
              <a:t>Preserves effort incentives (no moral hazard) as no single individual can influence index.</a:t>
            </a:r>
          </a:p>
          <a:p>
            <a:pPr marL="1023938" lvl="1" indent="-300038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/>
              <a:t>Adverse selection does not matter as payouts do not depend on the riskiness of those who buy the insurance</a:t>
            </a:r>
          </a:p>
          <a:p>
            <a:pPr marL="1023938" lvl="1" indent="-300038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400" dirty="0"/>
              <a:t>Available on near real-time basis: faster response than conventional humanitarian </a:t>
            </a:r>
            <a:r>
              <a:rPr lang="en-US" sz="2400" dirty="0" smtClean="0"/>
              <a:t>aid</a:t>
            </a:r>
            <a:endParaRPr lang="en-US" sz="2000" dirty="0"/>
          </a:p>
          <a:p>
            <a:pPr marL="395288" indent="-395288"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dirty="0"/>
              <a:t>Index insurance can, in principle, be used to create a productive safety net needed to alter poverty 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105400"/>
          </a:xfrm>
        </p:spPr>
        <p:txBody>
          <a:bodyPr/>
          <a:lstStyle/>
          <a:p>
            <a:pPr marL="609600" indent="-609600" eaLnBrk="1" hangingPunct="1">
              <a:spcBef>
                <a:spcPct val="40000"/>
              </a:spcBef>
              <a:buFontTx/>
              <a:buNone/>
            </a:pPr>
            <a:r>
              <a:rPr lang="en-US" sz="3000" b="1" smtClean="0">
                <a:solidFill>
                  <a:srgbClr val="FFFFFF"/>
                </a:solidFill>
              </a:rPr>
              <a:t>     ‘Big 5’ Challenges of Sustainable Index Insurance</a:t>
            </a:r>
            <a:r>
              <a:rPr lang="en-US" sz="3000" smtClean="0">
                <a:solidFill>
                  <a:srgbClr val="FFFFFF"/>
                </a:solidFill>
              </a:rPr>
              <a:t>:</a:t>
            </a:r>
            <a:br>
              <a:rPr lang="en-US" sz="3000" smtClean="0">
                <a:solidFill>
                  <a:srgbClr val="FFFFFF"/>
                </a:solidFill>
              </a:rPr>
            </a:br>
            <a:endParaRPr lang="en-US" sz="300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rgbClr val="FFFFCC"/>
                </a:solidFill>
              </a:rPr>
              <a:t>High quality data (reliable, timely, non-manipulable, long-term) </a:t>
            </a:r>
            <a:r>
              <a:rPr lang="en-US" sz="2400" smtClean="0">
                <a:solidFill>
                  <a:schemeClr val="bg1"/>
                </a:solidFill>
              </a:rPr>
              <a:t>to calculate premium and to determine payouts</a:t>
            </a:r>
          </a:p>
          <a:p>
            <a:pPr marL="914400" lvl="1" indent="-514350" eaLnBrk="1" hangingPunct="1">
              <a:spcBef>
                <a:spcPct val="80000"/>
              </a:spcBef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rgbClr val="FFFFCC"/>
                </a:solidFill>
              </a:rPr>
              <a:t>Minimize uncovered basis risk </a:t>
            </a:r>
            <a:r>
              <a:rPr lang="en-US" sz="2400" smtClean="0">
                <a:solidFill>
                  <a:schemeClr val="bg1"/>
                </a:solidFill>
              </a:rPr>
              <a:t>through product design</a:t>
            </a:r>
            <a:endParaRPr lang="en-US" sz="2400" smtClean="0">
              <a:solidFill>
                <a:srgbClr val="FFFFCC"/>
              </a:solidFill>
            </a:endParaRPr>
          </a:p>
          <a:p>
            <a:pPr marL="914400" lvl="1" indent="-514350" eaLnBrk="1" hangingPunct="1">
              <a:spcBef>
                <a:spcPct val="80000"/>
              </a:spcBef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rgbClr val="FFFFCC"/>
                </a:solidFill>
              </a:rPr>
              <a:t>Innovation incentives </a:t>
            </a:r>
            <a:r>
              <a:rPr lang="en-US" sz="2400" smtClean="0">
                <a:solidFill>
                  <a:schemeClr val="bg1"/>
                </a:solidFill>
              </a:rPr>
              <a:t>for insurance companies to design and market a new product</a:t>
            </a:r>
          </a:p>
          <a:p>
            <a:pPr marL="914400" lvl="1" indent="-514350" eaLnBrk="1" hangingPunct="1">
              <a:spcBef>
                <a:spcPct val="80000"/>
              </a:spcBef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rgbClr val="FFFFCC"/>
                </a:solidFill>
              </a:rPr>
              <a:t>Establish informed effective demand</a:t>
            </a:r>
            <a:r>
              <a:rPr lang="en-US" sz="2400" smtClean="0">
                <a:solidFill>
                  <a:schemeClr val="bg1"/>
                </a:solidFill>
              </a:rPr>
              <a:t>, especially among a clientele with little experience with any insurance, much less a complex index insurance product</a:t>
            </a:r>
          </a:p>
          <a:p>
            <a:pPr marL="914400" lvl="1" indent="-514350" eaLnBrk="1" hangingPunct="1">
              <a:spcBef>
                <a:spcPct val="80000"/>
              </a:spcBef>
              <a:buFont typeface="Times New Roman" pitchFamily="18" charset="0"/>
              <a:buAutoNum type="arabicPeriod"/>
            </a:pPr>
            <a:r>
              <a:rPr lang="en-US" sz="2400" smtClean="0">
                <a:solidFill>
                  <a:srgbClr val="FFFFCC"/>
                </a:solidFill>
              </a:rPr>
              <a:t>Low cost mechanism </a:t>
            </a:r>
            <a:r>
              <a:rPr lang="en-US" sz="2400" smtClean="0">
                <a:solidFill>
                  <a:schemeClr val="bg1"/>
                </a:solidFill>
              </a:rPr>
              <a:t>for making insurance available for numerous small and medium scale producers</a:t>
            </a:r>
            <a:r>
              <a:rPr lang="en-US" sz="2400" smtClean="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56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Index Insurance: Challenges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62000"/>
            <a:ext cx="91440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              </a:t>
            </a:r>
            <a:r>
              <a:rPr lang="en-US" sz="3000" b="1" dirty="0" smtClean="0">
                <a:solidFill>
                  <a:srgbClr val="FFFFFF"/>
                </a:solidFill>
              </a:rPr>
              <a:t>Solutions to the ‘Big 5’ Challenges</a:t>
            </a:r>
            <a:r>
              <a:rPr lang="en-US" sz="3000" dirty="0" smtClean="0">
                <a:solidFill>
                  <a:srgbClr val="FFFFFF"/>
                </a:solidFill>
              </a:rPr>
              <a:t>:</a:t>
            </a:r>
            <a:br>
              <a:rPr lang="en-US" sz="3000" dirty="0" smtClean="0">
                <a:solidFill>
                  <a:srgbClr val="FFFFFF"/>
                </a:solidFill>
              </a:rPr>
            </a:br>
            <a:endParaRPr lang="en-US" sz="3000" dirty="0" smtClean="0">
              <a:solidFill>
                <a:srgbClr val="FFFFFF"/>
              </a:solidFill>
            </a:endParaRPr>
          </a:p>
          <a:p>
            <a:pPr marL="914400" lvl="1" indent="-51435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High quality data 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Satellite data (remotely sensed vegetation: NDVI)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Minimize uncovered basis risk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Analysis of </a:t>
            </a:r>
            <a:r>
              <a:rPr lang="en-US" dirty="0" smtClean="0">
                <a:solidFill>
                  <a:schemeClr val="bg1"/>
                </a:solidFill>
              </a:rPr>
              <a:t>household panel </a:t>
            </a:r>
            <a:r>
              <a:rPr lang="en-US" dirty="0" smtClean="0">
                <a:solidFill>
                  <a:schemeClr val="bg1"/>
                </a:solidFill>
              </a:rPr>
              <a:t>data on herd loss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Innovation incentives for insurers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Researchers do product design work, develop awareness </a:t>
            </a:r>
            <a:r>
              <a:rPr lang="en-US" dirty="0" smtClean="0">
                <a:solidFill>
                  <a:schemeClr val="bg1"/>
                </a:solidFill>
              </a:rPr>
              <a:t>materials, help facilitate reinsurance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Establish informed effective demand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Simulation games with real information &amp; incentives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514350" eaLnBrk="1" hangingPunct="1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Low cost mechanism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Delivery through partners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543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Index Insurance: Solutions to the Challenges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2768600"/>
            <a:ext cx="298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76600"/>
            <a:ext cx="634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1447800" y="5334000"/>
            <a:ext cx="6324600" cy="1066800"/>
            <a:chOff x="912" y="3408"/>
            <a:chExt cx="3984" cy="672"/>
          </a:xfrm>
        </p:grpSpPr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912" y="3408"/>
              <a:ext cx="3984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3552"/>
              <a:ext cx="35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20688" y="1008063"/>
            <a:ext cx="85709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/>
              <a:t>One possible index is based on area average livestock mortality predicted by remotely-sensed (satellite) information on vegetative cover (NDVI):</a:t>
            </a:r>
          </a:p>
          <a:p>
            <a:pPr>
              <a:lnSpc>
                <a:spcPct val="130000"/>
              </a:lnSpc>
            </a:pPr>
            <a:endParaRPr lang="en-US" sz="2400"/>
          </a:p>
        </p:txBody>
      </p: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2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Livestock Mortality Index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0" y="4724400"/>
            <a:ext cx="944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/>
              <a:t>NASA NDVI Image Produced By: USGS-EROS Data Center. Source: Famine Early Warning System Network (FEWS-NET)</a:t>
            </a:r>
          </a:p>
        </p:txBody>
      </p:sp>
      <p:grpSp>
        <p:nvGrpSpPr>
          <p:cNvPr id="9255" name="Group 39"/>
          <p:cNvGrpSpPr>
            <a:grpSpLocks/>
          </p:cNvGrpSpPr>
          <p:nvPr/>
        </p:nvGrpSpPr>
        <p:grpSpPr bwMode="auto">
          <a:xfrm>
            <a:off x="2286000" y="762000"/>
            <a:ext cx="3352800" cy="3886200"/>
            <a:chOff x="1392" y="432"/>
            <a:chExt cx="2160" cy="2592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1392" y="432"/>
              <a:ext cx="216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229" name="Group 13"/>
            <p:cNvGrpSpPr>
              <a:grpSpLocks/>
            </p:cNvGrpSpPr>
            <p:nvPr/>
          </p:nvGrpSpPr>
          <p:grpSpPr bwMode="auto">
            <a:xfrm>
              <a:off x="1392" y="520"/>
              <a:ext cx="2160" cy="2504"/>
              <a:chOff x="288" y="864"/>
              <a:chExt cx="2118" cy="2504"/>
            </a:xfrm>
          </p:grpSpPr>
          <p:sp>
            <p:nvSpPr>
              <p:cNvPr id="9222" name="Text Box 9"/>
              <p:cNvSpPr txBox="1">
                <a:spLocks noChangeArrowheads="1"/>
              </p:cNvSpPr>
              <p:nvPr/>
            </p:nvSpPr>
            <p:spPr bwMode="auto">
              <a:xfrm>
                <a:off x="384" y="864"/>
                <a:ext cx="1824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NDVI  February 2009, Dekad 3</a:t>
                </a:r>
              </a:p>
            </p:txBody>
          </p:sp>
          <p:pic>
            <p:nvPicPr>
              <p:cNvPr id="9225" name="Picture 12" descr="billy_igskmncnwb01550606052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75" t="13492" r="23222"/>
              <a:stretch>
                <a:fillRect/>
              </a:stretch>
            </p:blipFill>
            <p:spPr bwMode="auto">
              <a:xfrm>
                <a:off x="288" y="1104"/>
                <a:ext cx="2118" cy="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2544"/>
                <a:ext cx="65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5334000" y="762000"/>
            <a:ext cx="4419600" cy="3886200"/>
            <a:chOff x="3264" y="576"/>
            <a:chExt cx="2880" cy="2688"/>
          </a:xfrm>
        </p:grpSpPr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3600" y="576"/>
              <a:ext cx="2160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3264" y="598"/>
              <a:ext cx="2880" cy="2666"/>
              <a:chOff x="2688" y="768"/>
              <a:chExt cx="2880" cy="2666"/>
            </a:xfrm>
          </p:grpSpPr>
          <p:sp>
            <p:nvSpPr>
              <p:cNvPr id="9227" name="Text Box 8"/>
              <p:cNvSpPr txBox="1">
                <a:spLocks noChangeArrowheads="1"/>
              </p:cNvSpPr>
              <p:nvPr/>
            </p:nvSpPr>
            <p:spPr bwMode="auto">
              <a:xfrm>
                <a:off x="2688" y="768"/>
                <a:ext cx="2880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Deviation of NDVI from long-term average </a:t>
                </a:r>
              </a:p>
              <a:p>
                <a:pPr algn="ctr"/>
                <a:r>
                  <a:rPr lang="en-US" sz="1400">
                    <a:solidFill>
                      <a:schemeClr val="tx1"/>
                    </a:solidFill>
                  </a:rPr>
                  <a:t>February 2009, Dekad 3</a:t>
                </a:r>
              </a:p>
            </p:txBody>
          </p: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3024" y="1111"/>
                <a:ext cx="2174" cy="2323"/>
                <a:chOff x="3024" y="1111"/>
                <a:chExt cx="2174" cy="2323"/>
              </a:xfrm>
            </p:grpSpPr>
            <p:pic>
              <p:nvPicPr>
                <p:cNvPr id="9226" name="Picture 13" descr="billy_igskmncnwb015506060529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9875" t="13492" r="23222"/>
                <a:stretch>
                  <a:fillRect/>
                </a:stretch>
              </p:blipFill>
              <p:spPr bwMode="auto">
                <a:xfrm>
                  <a:off x="3024" y="1111"/>
                  <a:ext cx="2174" cy="2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21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60" y="2640"/>
                  <a:ext cx="608" cy="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381000" y="5105400"/>
            <a:ext cx="8839200" cy="1828800"/>
            <a:chOff x="432" y="2544"/>
            <a:chExt cx="4548" cy="1104"/>
          </a:xfrm>
        </p:grpSpPr>
        <p:grpSp>
          <p:nvGrpSpPr>
            <p:cNvPr id="9233" name="Group 17"/>
            <p:cNvGrpSpPr>
              <a:grpSpLocks/>
            </p:cNvGrpSpPr>
            <p:nvPr/>
          </p:nvGrpSpPr>
          <p:grpSpPr bwMode="auto">
            <a:xfrm>
              <a:off x="432" y="2544"/>
              <a:ext cx="4548" cy="1104"/>
              <a:chOff x="432" y="2544"/>
              <a:chExt cx="4548" cy="1104"/>
            </a:xfrm>
          </p:grpSpPr>
          <p:pic>
            <p:nvPicPr>
              <p:cNvPr id="9234" name="Picture 1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0680"/>
              <a:stretch>
                <a:fillRect/>
              </a:stretch>
            </p:blipFill>
            <p:spPr bwMode="auto">
              <a:xfrm>
                <a:off x="432" y="2544"/>
                <a:ext cx="4548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35" name="Rectangle 19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296" cy="14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6" name="Text Box 20"/>
              <p:cNvSpPr txBox="1">
                <a:spLocks noChangeArrowheads="1"/>
              </p:cNvSpPr>
              <p:nvPr/>
            </p:nvSpPr>
            <p:spPr bwMode="auto">
              <a:xfrm>
                <a:off x="1972" y="2611"/>
                <a:ext cx="1251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cs typeface="Angsana New" pitchFamily="18" charset="-34"/>
                  </a:rPr>
                  <a:t>Laisamis Cluster, zndvi (1982-2008)</a:t>
                </a:r>
              </a:p>
            </p:txBody>
          </p:sp>
        </p:grp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V="1">
              <a:off x="720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V="1">
              <a:off x="1008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129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V="1">
              <a:off x="201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2415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2688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V="1">
              <a:off x="3264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V="1">
              <a:off x="3936" y="34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4129" y="3468"/>
              <a:ext cx="746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cs typeface="Angsana New" pitchFamily="18" charset="-34"/>
                </a:rPr>
                <a:t>Historical droughts</a:t>
              </a:r>
            </a:p>
          </p:txBody>
        </p:sp>
      </p:grp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0" y="914400"/>
            <a:ext cx="24685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/>
              <a:t>NDVI Data</a:t>
            </a:r>
          </a:p>
          <a:p>
            <a:pPr marL="114300" lvl="1" eaLnBrk="0" hangingPunct="0">
              <a:spcBef>
                <a:spcPct val="8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Real-time available in 8×8 km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resolution</a:t>
            </a:r>
          </a:p>
          <a:p>
            <a:pPr marL="114300" lvl="1" eaLnBrk="0" hangingPunct="0">
              <a:spcBef>
                <a:spcPct val="8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27 years available since late 1981</a:t>
            </a:r>
          </a:p>
          <a:p>
            <a:endParaRPr lang="en-US" sz="2400" dirty="0"/>
          </a:p>
        </p:txBody>
      </p:sp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2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High Quality 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514600"/>
            <a:ext cx="3505200" cy="685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000" dirty="0" smtClean="0">
                <a:solidFill>
                  <a:srgbClr val="FFFFFF"/>
                </a:solidFill>
              </a:rPr>
              <a:t>Estimate separate response functions for distinct </a:t>
            </a:r>
            <a:r>
              <a:rPr lang="en-US" sz="3000" dirty="0" smtClean="0">
                <a:solidFill>
                  <a:srgbClr val="FFFFFF"/>
                </a:solidFill>
              </a:rPr>
              <a:t>geographic clusters due to differences in herd composition, grazing ranges, water access, etc. </a:t>
            </a:r>
            <a:endParaRPr lang="en-US" sz="3000" dirty="0" smtClean="0">
              <a:solidFill>
                <a:srgbClr val="FFFFFF"/>
              </a:solidFill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  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54070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0" y="0"/>
            <a:ext cx="9144000" cy="631825"/>
            <a:chOff x="0" y="0"/>
            <a:chExt cx="5760" cy="336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33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2" name="TextBox 9"/>
            <p:cNvSpPr txBox="1">
              <a:spLocks noChangeArrowheads="1"/>
            </p:cNvSpPr>
            <p:nvPr/>
          </p:nvSpPr>
          <p:spPr bwMode="auto">
            <a:xfrm>
              <a:off x="96" y="0"/>
              <a:ext cx="5616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 Geographic Clusters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00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AA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Data\Microsoft\Templates\BASIS.pot</Template>
  <TotalTime>6200</TotalTime>
  <Words>722</Words>
  <Application>Microsoft Office PowerPoint</Application>
  <PresentationFormat>On-screen Show 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Angsana New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Estimate separate response functions for distinct geographic clusters due to differences in herd composition, grazing ranges, water access, etc. </vt:lpstr>
      <vt:lpstr> Temporal structure of IBLI contract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</dc:title>
  <dc:creator>Michael R. Carte</dc:creator>
  <cp:lastModifiedBy>Chris Barrett</cp:lastModifiedBy>
  <cp:revision>286</cp:revision>
  <dcterms:created xsi:type="dcterms:W3CDTF">2001-02-20T14:04:18Z</dcterms:created>
  <dcterms:modified xsi:type="dcterms:W3CDTF">2009-10-04T12:09:11Z</dcterms:modified>
</cp:coreProperties>
</file>