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3" r:id="rId1"/>
  </p:sldMasterIdLst>
  <p:notesMasterIdLst>
    <p:notesMasterId r:id="rId28"/>
  </p:notesMasterIdLst>
  <p:handoutMasterIdLst>
    <p:handoutMasterId r:id="rId29"/>
  </p:handoutMasterIdLst>
  <p:sldIdLst>
    <p:sldId id="411" r:id="rId2"/>
    <p:sldId id="481" r:id="rId3"/>
    <p:sldId id="431" r:id="rId4"/>
    <p:sldId id="435" r:id="rId5"/>
    <p:sldId id="436" r:id="rId6"/>
    <p:sldId id="438" r:id="rId7"/>
    <p:sldId id="439" r:id="rId8"/>
    <p:sldId id="486" r:id="rId9"/>
    <p:sldId id="441" r:id="rId10"/>
    <p:sldId id="440" r:id="rId11"/>
    <p:sldId id="443" r:id="rId12"/>
    <p:sldId id="449" r:id="rId13"/>
    <p:sldId id="450" r:id="rId14"/>
    <p:sldId id="451" r:id="rId15"/>
    <p:sldId id="452" r:id="rId16"/>
    <p:sldId id="453" r:id="rId17"/>
    <p:sldId id="454" r:id="rId18"/>
    <p:sldId id="456" r:id="rId19"/>
    <p:sldId id="482" r:id="rId20"/>
    <p:sldId id="483" r:id="rId21"/>
    <p:sldId id="457" r:id="rId22"/>
    <p:sldId id="484" r:id="rId23"/>
    <p:sldId id="485" r:id="rId24"/>
    <p:sldId id="477" r:id="rId25"/>
    <p:sldId id="480" r:id="rId26"/>
    <p:sldId id="474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Barrett" initials="CB" lastIdx="2" clrIdx="0">
    <p:extLst>
      <p:ext uri="{19B8F6BF-5375-455C-9EA6-DF929625EA0E}">
        <p15:presenceInfo xmlns:p15="http://schemas.microsoft.com/office/powerpoint/2012/main" userId="S::cbb2@cornell.edu::51dfdc72-7d60-4422-8ae9-f0aa31b0759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FF"/>
    <a:srgbClr val="7B22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89165" autoAdjust="0"/>
  </p:normalViewPr>
  <p:slideViewPr>
    <p:cSldViewPr snapToGrid="0" snapToObjects="1">
      <p:cViewPr varScale="1">
        <p:scale>
          <a:sx n="62" d="100"/>
          <a:sy n="62" d="100"/>
        </p:scale>
        <p:origin x="134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47335-99C2-4336-A365-7F91D8C24F3D}" type="datetimeFigureOut">
              <a:rPr lang="en-US" smtClean="0"/>
              <a:t>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EDABA-9D3F-4B72-ACFB-E3545D3C9F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9442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D79A4E-845F-4B05-AE96-342A70C26B78}" type="datetimeFigureOut">
              <a:rPr lang="en-US"/>
              <a:pPr/>
              <a:t>1/4/2021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4E233D-6035-4641-A41A-6F4FEC87B22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6238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microsoft.com/office/2007/relationships/hdphoto" Target="../media/hdphoto4.wdp"/><Relationship Id="rId3" Type="http://schemas.openxmlformats.org/officeDocument/2006/relationships/image" Target="../media/image3.png"/><Relationship Id="rId21" Type="http://schemas.openxmlformats.org/officeDocument/2006/relationships/image" Target="../media/image17.jpe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5" Type="http://schemas.microsoft.com/office/2007/relationships/hdphoto" Target="../media/hdphoto6.wdp"/><Relationship Id="rId2" Type="http://schemas.openxmlformats.org/officeDocument/2006/relationships/image" Target="../media/image2.jpeg"/><Relationship Id="rId16" Type="http://schemas.microsoft.com/office/2007/relationships/hdphoto" Target="../media/hdphoto3.wdp"/><Relationship Id="rId20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24" Type="http://schemas.openxmlformats.org/officeDocument/2006/relationships/image" Target="../media/image19.jpe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microsoft.com/office/2007/relationships/hdphoto" Target="../media/hdphoto5.wdp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1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5705475" y="844550"/>
            <a:ext cx="32877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142875" y="847725"/>
            <a:ext cx="32877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C405EB-8F23-457E-9DC1-FA591F2E7E68}" type="datetime1">
              <a:rPr lang="en-US" smtClean="0"/>
              <a:t>1/4/2021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87869" y="6562641"/>
            <a:ext cx="2133600" cy="274721"/>
          </a:xfrm>
        </p:spPr>
        <p:txBody>
          <a:bodyPr/>
          <a:lstStyle>
            <a:lvl1pPr>
              <a:defRPr/>
            </a:lvl1pPr>
          </a:lstStyle>
          <a:p>
            <a:fld id="{617EF1E3-916E-4815-9152-A3EA7F1E9F4C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457611" y="250056"/>
            <a:ext cx="2109183" cy="119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ACAE85-08EE-4F8A-A0F7-0BB0E5354EE9}" type="datetime1">
              <a:rPr lang="en-US" smtClean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D2A8A-FE7D-4733-BF49-884F1D2C5DC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776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1FEFA9-A69A-4924-9E2C-0B1AF9372484}" type="datetime1">
              <a:rPr lang="en-US" smtClean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F58E0-CB1C-4002-8DBA-DDDF567D0E3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249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4304530" y="0"/>
            <a:ext cx="4839470" cy="6858000"/>
            <a:chOff x="990600" y="1066800"/>
            <a:chExt cx="8321040" cy="11791724"/>
          </a:xfrm>
        </p:grpSpPr>
        <p:pic>
          <p:nvPicPr>
            <p:cNvPr id="7" name="Picture 2" descr="C:\Users\WB459284\Box Sync\Workshop Energy &amp; Environment\Field Coordinator Workshop\Designs\RawImages\shutterstock_150531500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07"/>
            <a:stretch/>
          </p:blipFill>
          <p:spPr bwMode="auto">
            <a:xfrm>
              <a:off x="990600" y="1066800"/>
              <a:ext cx="8321040" cy="1179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1321936" y="1826348"/>
              <a:ext cx="6893769" cy="6555652"/>
              <a:chOff x="1321936" y="1826348"/>
              <a:chExt cx="6893769" cy="6555652"/>
            </a:xfrm>
          </p:grpSpPr>
          <p:pic>
            <p:nvPicPr>
              <p:cNvPr id="9" name="Picture 8" descr="http://www.clker.com/cliparts/f/7/3/1/12065647862020337740pixabella_Red_Umbrella.svg.med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GlowEdges/>
                        </a14:imgEffect>
                        <a14:imgEffect>
                          <a14:sharpenSoften amount="-5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8347" y="5029200"/>
                <a:ext cx="1255853" cy="13814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3" descr="C:\Users\WB459284\Box Sync\Workshop Energy &amp; Environment\Field Coordinator Workshop\Designs\RawImages\free_wifi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2489"/>
              <a:stretch/>
            </p:blipFill>
            <p:spPr bwMode="auto">
              <a:xfrm rot="2199595">
                <a:off x="1321936" y="6822940"/>
                <a:ext cx="901372" cy="763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3" descr="C:\Users\WB459284\Box Sync\Workshop Energy &amp; Environment\Field Coordinator Workshop\Designs\RawImages\microphone58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4450" y="7924800"/>
                <a:ext cx="457200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5" descr="C:\Users\WB459284\Box Sync\Workshop Energy &amp; Environment\Field Coordinator Workshop\Designs\RawImages\11949858391332901534government_icon_-_symbo_01.svg.hi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5908" y="6546564"/>
                <a:ext cx="790576" cy="7559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C:\Users\WB459284\Box Sync\Workshop Energy &amp; Environment\Field Coordinator Workshop\Designs\RawImages\computer_selfmade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1254" y="6886462"/>
                <a:ext cx="938213" cy="895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4" name="Group 13"/>
              <p:cNvGrpSpPr/>
              <p:nvPr/>
            </p:nvGrpSpPr>
            <p:grpSpPr>
              <a:xfrm>
                <a:off x="5588611" y="4470400"/>
                <a:ext cx="780452" cy="927611"/>
                <a:chOff x="-3864848" y="1545466"/>
                <a:chExt cx="1502648" cy="1785982"/>
              </a:xfrm>
            </p:grpSpPr>
            <p:pic>
              <p:nvPicPr>
                <p:cNvPr id="40" name="Picture 9" descr="C:\Users\WB459284\Box Sync\Workshop Energy &amp; Environment\Field Coordinator Workshop\Designs\RawImages\globe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864848" y="1905000"/>
                  <a:ext cx="1426448" cy="14264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1" name="Teardrop 40"/>
                <p:cNvSpPr/>
                <p:nvPr/>
              </p:nvSpPr>
              <p:spPr>
                <a:xfrm rot="10800000">
                  <a:off x="-3200400" y="1545466"/>
                  <a:ext cx="838200" cy="838200"/>
                </a:xfrm>
                <a:prstGeom prst="teardrop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 b="1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$</a:t>
                  </a:r>
                </a:p>
              </p:txBody>
            </p:sp>
          </p:grpSp>
          <p:pic>
            <p:nvPicPr>
              <p:cNvPr id="15" name="Picture 6" descr="C:\Users\WB459284\Box Sync\Workshop Energy &amp; Environment\Field Coordinator Workshop\Designs\RawImages\50x50_conflict_icon.jpg"/>
              <p:cNvPicPr>
                <a:picLocks noChangeAspect="1" noChangeArrowheads="1"/>
              </p:cNvPicPr>
              <p:nvPr/>
            </p:nvPicPr>
            <p:blipFill>
              <a:blip r:embed="rId10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4537" y="5663138"/>
                <a:ext cx="631317" cy="6313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6" name="Group 15"/>
              <p:cNvGrpSpPr/>
              <p:nvPr/>
            </p:nvGrpSpPr>
            <p:grpSpPr>
              <a:xfrm>
                <a:off x="3543766" y="3913745"/>
                <a:ext cx="759015" cy="694736"/>
                <a:chOff x="-3284897" y="5478538"/>
                <a:chExt cx="1257342" cy="1150862"/>
              </a:xfrm>
            </p:grpSpPr>
            <p:pic>
              <p:nvPicPr>
                <p:cNvPr id="34" name="Picture 10" descr="C:\Users\WB459284\Box Sync\Workshop Energy &amp; Environment\Field Coordinator Workshop\Designs\RawImages\9c4AB6ncE.png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duotone>
                    <a:prstClr val="black"/>
                    <a:schemeClr val="tx1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571312">
                  <a:off x="-3018705" y="5649993"/>
                  <a:ext cx="868363" cy="52545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5" name="Picture 10" descr="C:\Users\WB459284\Box Sync\Workshop Energy &amp; Environment\Field Coordinator Workshop\Designs\RawImages\9c4AB6ncE.png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duotone>
                    <a:prstClr val="black"/>
                    <a:schemeClr val="tx1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6659354">
                  <a:off x="-2557001" y="5978551"/>
                  <a:ext cx="659702" cy="399191"/>
                </a:xfrm>
                <a:prstGeom prst="rect">
                  <a:avLst/>
                </a:prstGeom>
                <a:noFill/>
              </p:spPr>
            </p:pic>
            <p:pic>
              <p:nvPicPr>
                <p:cNvPr id="36" name="Picture 10" descr="C:\Users\WB459284\Box Sync\Workshop Energy &amp; Environment\Field Coordinator Workshop\Designs\RawImages\9c4AB6ncE.png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duotone>
                    <a:prstClr val="black"/>
                    <a:schemeClr val="tx1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284897" y="5986751"/>
                  <a:ext cx="659702" cy="399191"/>
                </a:xfrm>
                <a:prstGeom prst="rect">
                  <a:avLst/>
                </a:prstGeom>
                <a:noFill/>
              </p:spPr>
            </p:pic>
            <p:sp>
              <p:nvSpPr>
                <p:cNvPr id="37" name="Rectangle 36"/>
                <p:cNvSpPr/>
                <p:nvPr/>
              </p:nvSpPr>
              <p:spPr>
                <a:xfrm>
                  <a:off x="-2625195" y="6186346"/>
                  <a:ext cx="93542" cy="44305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 rot="2562112">
                  <a:off x="-2449864" y="6054635"/>
                  <a:ext cx="78421" cy="54409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 rot="2170526" flipH="1" flipV="1">
                  <a:off x="-2999150" y="6267475"/>
                  <a:ext cx="494657" cy="6953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7" name="Oval 16"/>
              <p:cNvSpPr/>
              <p:nvPr/>
            </p:nvSpPr>
            <p:spPr>
              <a:xfrm>
                <a:off x="3499757" y="3799525"/>
                <a:ext cx="921886" cy="92188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8" name="Picture 11" descr="C:\Users\WB459284\Box Sync\Workshop Energy &amp; Environment\Field Coordinator Workshop\Designs\RawImages\purchased\1415996440_analyst-512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948" y="5663138"/>
                <a:ext cx="1092757" cy="10927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2" descr="C:\Users\WB459284\Box Sync\Workshop Energy &amp; Environment\Field Coordinator Workshop\Designs\RawImages\purchased\1415997366_Icon_63-512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artisticGlowEdge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7149" y="3794933"/>
                <a:ext cx="936004" cy="9360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3" descr="C:\Users\WB459284\Box Sync\Workshop Energy &amp; Environment\Field Coordinator Workshop\Designs\RawImages\communication_icons_311138\communication_icons.jpg"/>
              <p:cNvPicPr>
                <a:picLocks noChangeAspect="1" noChangeArrowheads="1"/>
              </p:cNvPicPr>
              <p:nvPr/>
            </p:nvPicPr>
            <p:blipFill rotWithShape="1">
              <a:blip r:embed="rId17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34127" b="47421" l="38813" r="59375">
                            <a14:foregroundMark x1="48813" y1="39881" x2="48813" y2="39881"/>
                            <a14:foregroundMark x1="52188" y1="40079" x2="52188" y2="40079"/>
                            <a14:foregroundMark x1="55188" y1="40079" x2="55188" y2="40079"/>
                            <a14:foregroundMark x1="50063" y1="35384" x2="50063" y2="3538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213" t="32857" r="40687" b="52865"/>
              <a:stretch/>
            </p:blipFill>
            <p:spPr bwMode="auto">
              <a:xfrm>
                <a:off x="5844814" y="2501900"/>
                <a:ext cx="1135131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4" descr="C:\Users\WB459284\Box Sync\Workshop Energy &amp; Environment\Field Coordinator Workshop\Designs\RawImages\purchased\1415997617_Layer_16-01-512.png"/>
              <p:cNvPicPr>
                <a:picLocks noChangeAspect="1" noChangeArrowheads="1"/>
              </p:cNvPicPr>
              <p:nvPr/>
            </p:nvPicPr>
            <p:blipFill>
              <a:blip r:embed="rId19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99647" y="1826348"/>
                <a:ext cx="1351103" cy="13511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2" name="Group 21"/>
              <p:cNvGrpSpPr/>
              <p:nvPr/>
            </p:nvGrpSpPr>
            <p:grpSpPr>
              <a:xfrm>
                <a:off x="1703068" y="3727588"/>
                <a:ext cx="617943" cy="801806"/>
                <a:chOff x="-2590800" y="1103194"/>
                <a:chExt cx="1371600" cy="1779706"/>
              </a:xfrm>
            </p:grpSpPr>
            <p:sp>
              <p:nvSpPr>
                <p:cNvPr id="31" name="Rounded Rectangle 30"/>
                <p:cNvSpPr/>
                <p:nvPr/>
              </p:nvSpPr>
              <p:spPr>
                <a:xfrm>
                  <a:off x="-2590800" y="1103194"/>
                  <a:ext cx="1371600" cy="1779706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-2438400" y="1217494"/>
                  <a:ext cx="1066800" cy="13987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-1975583" y="2665534"/>
                  <a:ext cx="139163" cy="139163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23" name="Picture 15" descr="C:\Users\WB459284\Box Sync\Workshop Energy &amp; Environment\Field Coordinator Workshop\Designs\RawImages\free-email-icon-hi.png"/>
              <p:cNvPicPr>
                <a:picLocks noChangeAspect="1" noChangeArrowheads="1"/>
              </p:cNvPicPr>
              <p:nvPr/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8633" y="2790372"/>
                <a:ext cx="770662" cy="5291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4" name="Group 23"/>
              <p:cNvGrpSpPr/>
              <p:nvPr/>
            </p:nvGrpSpPr>
            <p:grpSpPr>
              <a:xfrm>
                <a:off x="5056405" y="3630986"/>
                <a:ext cx="741244" cy="398038"/>
                <a:chOff x="-68976" y="4218667"/>
                <a:chExt cx="741244" cy="398038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 rot="20091911">
                  <a:off x="217948" y="4218667"/>
                  <a:ext cx="454320" cy="318936"/>
                  <a:chOff x="228600" y="4198663"/>
                  <a:chExt cx="454320" cy="318936"/>
                </a:xfrm>
              </p:grpSpPr>
              <p:sp>
                <p:nvSpPr>
                  <p:cNvPr id="29" name="Oval 28"/>
                  <p:cNvSpPr/>
                  <p:nvPr/>
                </p:nvSpPr>
                <p:spPr>
                  <a:xfrm>
                    <a:off x="228600" y="4288999"/>
                    <a:ext cx="228600" cy="2286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0" name="Straight Arrow Connector 29"/>
                  <p:cNvCxnSpPr/>
                  <p:nvPr/>
                </p:nvCxnSpPr>
                <p:spPr>
                  <a:xfrm rot="1508089" flipV="1">
                    <a:off x="452874" y="4198663"/>
                    <a:ext cx="230046" cy="217374"/>
                  </a:xfrm>
                  <a:prstGeom prst="straightConnector1">
                    <a:avLst/>
                  </a:prstGeom>
                  <a:ln w="571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" name="Group 25"/>
                <p:cNvGrpSpPr/>
                <p:nvPr/>
              </p:nvGrpSpPr>
              <p:grpSpPr>
                <a:xfrm rot="20654784">
                  <a:off x="-68976" y="4304550"/>
                  <a:ext cx="427116" cy="312155"/>
                  <a:chOff x="-84216" y="4266450"/>
                  <a:chExt cx="427116" cy="312155"/>
                </a:xfrm>
              </p:grpSpPr>
              <p:sp>
                <p:nvSpPr>
                  <p:cNvPr id="27" name="Oval 26"/>
                  <p:cNvSpPr/>
                  <p:nvPr/>
                </p:nvSpPr>
                <p:spPr>
                  <a:xfrm>
                    <a:off x="114300" y="4266450"/>
                    <a:ext cx="228600" cy="2286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8" name="Plus 27"/>
                  <p:cNvSpPr/>
                  <p:nvPr/>
                </p:nvSpPr>
                <p:spPr>
                  <a:xfrm rot="19748245">
                    <a:off x="-84216" y="4362194"/>
                    <a:ext cx="216411" cy="216411"/>
                  </a:xfrm>
                  <a:prstGeom prst="mathPlus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42" name="Picture 2" descr="C:\Users\WB459284\Box Sync\Workshop Energy &amp; Environment\Field Coordinator Workshop\Designs\RawImages\shutterstock_150531500.jpg"/>
          <p:cNvPicPr>
            <a:picLocks noChangeAspect="1" noChangeArrowheads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12"/>
          <a:stretch/>
        </p:blipFill>
        <p:spPr bwMode="auto">
          <a:xfrm>
            <a:off x="0" y="-23300"/>
            <a:ext cx="430453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 userDrawn="1"/>
        </p:nvSpPr>
        <p:spPr>
          <a:xfrm>
            <a:off x="356405" y="2468413"/>
            <a:ext cx="5981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WORKSHOP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356405" y="2256625"/>
            <a:ext cx="59817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spc="-1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FIELD COORDINATOR</a:t>
            </a:r>
          </a:p>
        </p:txBody>
      </p:sp>
      <p:sp>
        <p:nvSpPr>
          <p:cNvPr id="45" name="TextBox 44"/>
          <p:cNvSpPr txBox="1"/>
          <p:nvPr userDrawn="1"/>
        </p:nvSpPr>
        <p:spPr>
          <a:xfrm>
            <a:off x="369105" y="3352800"/>
            <a:ext cx="4092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NOVEMBER 17–20, 2014</a:t>
            </a:r>
          </a:p>
        </p:txBody>
      </p:sp>
      <p:sp>
        <p:nvSpPr>
          <p:cNvPr id="46" name="TextBox 45"/>
          <p:cNvSpPr txBox="1"/>
          <p:nvPr userDrawn="1"/>
        </p:nvSpPr>
        <p:spPr>
          <a:xfrm>
            <a:off x="372051" y="3662065"/>
            <a:ext cx="407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WASHINGTON DC, USA</a:t>
            </a:r>
          </a:p>
        </p:txBody>
      </p:sp>
      <p:pic>
        <p:nvPicPr>
          <p:cNvPr id="47" name="Picture 9" descr="WBG_Horizontal-white-high"/>
          <p:cNvPicPr>
            <a:picLocks noChangeAspect="1" noChangeArrowheads="1"/>
          </p:cNvPicPr>
          <p:nvPr userDrawn="1"/>
        </p:nvPicPr>
        <p:blipFill rotWithShape="1">
          <a:blip r:embed="rId22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9597" y="5567215"/>
            <a:ext cx="2398526" cy="46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E9EC"/>
                  </a:outerShdw>
                </a:effectLst>
              </a14:hiddenEffects>
            </a:ext>
          </a:extLst>
        </p:spPr>
      </p:pic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2610" y="5165094"/>
            <a:ext cx="1482528" cy="920410"/>
          </a:xfrm>
          <a:prstGeom prst="rect">
            <a:avLst/>
          </a:prstGeom>
        </p:spPr>
      </p:pic>
      <p:sp>
        <p:nvSpPr>
          <p:cNvPr id="48" name="TextBox 47"/>
          <p:cNvSpPr txBox="1"/>
          <p:nvPr userDrawn="1"/>
        </p:nvSpPr>
        <p:spPr>
          <a:xfrm>
            <a:off x="885216" y="5821333"/>
            <a:ext cx="1449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Abadi MT Condensed Light"/>
                <a:cs typeface="Abadi MT Condensed Light"/>
              </a:rPr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187421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9B436C-80BD-467C-AE9B-53187B8CE1F5}" type="datetime1">
              <a:rPr lang="en-US" smtClean="0"/>
              <a:t>1/4/2021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305307-273D-4989-A6C6-19B19DADFC5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9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6B0EA9-32F3-4411-AA5F-744656E6C9BB}" type="datetime1">
              <a:rPr lang="en-US" smtClean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3310D-46D3-4760-AED1-D96C1A467A8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3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E7A1AD-8D38-49F5-8F57-B9DECD04CF45}" type="datetime1">
              <a:rPr lang="en-US" smtClean="0"/>
              <a:t>1/4/2021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97A83-6CB9-4D45-804B-A2667391624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203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DC1F47-664F-44F6-BA60-26F5F78116A9}" type="datetime1">
              <a:rPr lang="en-US" smtClean="0"/>
              <a:t>1/4/2021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55129-CD91-487B-A460-D09351A21CF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52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38912"/>
            <a:ext cx="2028404" cy="365125"/>
          </a:xfrm>
        </p:spPr>
        <p:txBody>
          <a:bodyPr/>
          <a:lstStyle>
            <a:lvl1pPr>
              <a:defRPr/>
            </a:lvl1pPr>
          </a:lstStyle>
          <a:p>
            <a:fld id="{61169B3F-1F76-489E-B364-99AF4076198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1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5E87DC-7B1F-41A8-8794-C1D835649D6A}" type="datetime1">
              <a:rPr lang="en-US" smtClean="0"/>
              <a:t>1/4/2021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AB49D-CEB4-409F-A767-50FED283F4A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8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1C90F7-9B00-4481-8D7D-575D33867499}" type="datetime1">
              <a:rPr lang="en-US" smtClean="0"/>
              <a:t>1/4/2021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83C45-1E27-419F-BF53-669491CC31D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848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287250-002E-4EC0-9CB6-9F027956B46E}" type="datetime1">
              <a:rPr lang="en-US" smtClean="0"/>
              <a:t>1/4/2021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94678-257F-40B5-B699-D897409E947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54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89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76469095-0875-4533-BD69-0BE794E4A5F0}" type="datetime1">
              <a:rPr lang="en-US" smtClean="0"/>
              <a:t>1/4/2021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6250" y="6600825"/>
            <a:ext cx="2133600" cy="257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43CD8B5-A7F5-4000-B053-BE3B36058E94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98438" y="6600825"/>
            <a:ext cx="3960812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957763" y="6600825"/>
            <a:ext cx="4002087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 userDrawn="1"/>
        </p:nvPicPr>
        <p:blipFill>
          <a:blip r:embed="rId14"/>
          <a:stretch>
            <a:fillRect/>
          </a:stretch>
        </p:blipFill>
        <p:spPr>
          <a:xfrm>
            <a:off x="4097551" y="6303185"/>
            <a:ext cx="900748" cy="5303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5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10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>
                <a:cs typeface="Arial" panose="020B0604020202020204" pitchFamily="34" charset="0"/>
              </a:rPr>
              <a:t>The Perils of Panel IV Estimation:</a:t>
            </a:r>
            <a:br>
              <a:rPr lang="en-US" sz="3600" dirty="0">
                <a:cs typeface="Arial" panose="020B0604020202020204" pitchFamily="34" charset="0"/>
              </a:rPr>
            </a:br>
            <a:r>
              <a:rPr lang="en-US" sz="3600" b="1" dirty="0">
                <a:cs typeface="Arial" panose="020B0604020202020204" pitchFamily="34" charset="0"/>
              </a:rPr>
              <a:t>Revisiting the Causes of Conflict</a:t>
            </a:r>
            <a:endParaRPr lang="en-US" sz="3600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7EF1E3-916E-4815-9152-A3EA7F1E9F4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19056" y="3948545"/>
            <a:ext cx="2173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Paul Christian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20914" y="4362555"/>
            <a:ext cx="3369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Christopher B. Barrett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91978" y="4885775"/>
            <a:ext cx="1560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1/5/2021</a:t>
            </a:r>
          </a:p>
        </p:txBody>
      </p:sp>
    </p:spTree>
    <p:extLst>
      <p:ext uri="{BB962C8B-B14F-4D97-AF65-F5344CB8AC3E}">
        <p14:creationId xmlns:p14="http://schemas.microsoft.com/office/powerpoint/2010/main" val="1825734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0C4CD-FE78-4025-A985-E45981C20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9A7AE-90DB-4FAD-8CD1-32B4D9B155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05307-273D-4989-A6C6-19B19DADFC5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ED1A1106-D4CE-4C79-AE0E-8B78660C9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1251966"/>
            <a:ext cx="853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  <a:cs typeface="Arial" panose="020B0604020202020204" pitchFamily="34" charset="0"/>
              </a:rPr>
              <a:t>When we sequence the observations and estimate trends nonparametrically, a common pattern emerges:</a:t>
            </a:r>
            <a:endParaRPr lang="en-US" altLang="en-US" sz="2000" i="1" baseline="300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8A5F5C-0C21-47B1-8DA0-4C78D660D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979" y="2017107"/>
            <a:ext cx="4895326" cy="3588927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1249D6D5-DC9D-45AF-B115-2029B0FA2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499" y="5254591"/>
            <a:ext cx="7924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  <a:cs typeface="Arial" panose="020B0604020202020204" pitchFamily="34" charset="0"/>
              </a:rPr>
              <a:t>The dependent variable, HI and NQ instruments, and an obviously spurious variable (global audio cassette tape sales) exhibit the same inverted-U shape over the sample period.</a:t>
            </a:r>
            <a:endParaRPr lang="en-US" altLang="en-US" sz="2000" i="1" baseline="300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231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CC84-A7EB-4622-B0E7-EF85C3BB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in IV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9CA38-D2F3-4164-B891-08E2B65B03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05307-273D-4989-A6C6-19B19DADFC5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E9B4CF-2F3E-4A71-BF4F-F30BC5449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97" y="2685753"/>
            <a:ext cx="8671404" cy="2860898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EA1A9B21-AB6C-4F17-9C41-EECA315E3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31579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n-lt"/>
                <a:cs typeface="Arial" panose="020B0604020202020204" pitchFamily="34" charset="0"/>
              </a:rPr>
              <a:t>Co-trending variables indeed serve as good substitutes for one another. No matter which variable we use as the IV, we get statistically indistinguishable 2SLS estimates. </a:t>
            </a:r>
            <a:endParaRPr lang="en-US" altLang="en-US" sz="1800" i="1" baseline="30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1D3BECD4-CDC5-4740-843F-38D208F8B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952" y="5867400"/>
            <a:ext cx="792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  <a:cs typeface="Arial" panose="020B0604020202020204" pitchFamily="34" charset="0"/>
              </a:rPr>
              <a:t>How do we know which are spurious vs. truly causal?</a:t>
            </a:r>
            <a:endParaRPr lang="en-US" altLang="en-US" sz="2000" i="1" baseline="300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569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3D015-2B20-4154-B279-A4902DEC6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stage with placebo random walk instrument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BCCAD3-F841-406D-8224-1313BD7DC5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40978"/>
                <a:ext cx="3190775" cy="2622567"/>
              </a:xfrm>
            </p:spPr>
            <p:txBody>
              <a:bodyPr/>
              <a:lstStyle/>
              <a:p>
                <a:r>
                  <a:rPr lang="en-US" sz="1800" dirty="0"/>
                  <a:t>By construction, </a:t>
                </a:r>
                <a:r>
                  <a:rPr lang="en-US" sz="1800" dirty="0" err="1"/>
                  <a:t>Z</a:t>
                </a:r>
                <a:r>
                  <a:rPr lang="en-US" sz="1800" baseline="-25000" dirty="0" err="1"/>
                  <a:t>t</a:t>
                </a:r>
                <a:r>
                  <a:rPr lang="en-US" sz="1800" dirty="0"/>
                  <a:t> is uncorrelated with </a:t>
                </a:r>
                <a:r>
                  <a:rPr lang="en-US" sz="1800" i="1" dirty="0" err="1"/>
                  <a:t>Aid</a:t>
                </a:r>
                <a:r>
                  <a:rPr lang="en-US" sz="1800" i="1" baseline="-25000" dirty="0" err="1"/>
                  <a:t>it</a:t>
                </a:r>
                <a:r>
                  <a:rPr lang="en-US" sz="1800" dirty="0"/>
                  <a:t>, i.e., E(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= 0. But as established by Yule (1926),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/>
                  <a:t>exhibits a disperse distribution. </a:t>
                </a:r>
              </a:p>
              <a:p>
                <a:r>
                  <a:rPr lang="en-US" sz="1800" dirty="0"/>
                  <a:t>As predicted by Ernest et al, odd moments are 0, but even moments are large.</a:t>
                </a:r>
              </a:p>
              <a:p>
                <a:r>
                  <a:rPr lang="en-US" sz="1800" dirty="0"/>
                  <a:t>1</a:t>
                </a:r>
                <a:r>
                  <a:rPr lang="en-US" sz="1800" baseline="30000" dirty="0"/>
                  <a:t>st</a:t>
                </a:r>
                <a:r>
                  <a:rPr lang="en-US" sz="1800" dirty="0"/>
                  <a:t> stage is unbiased, but will over-reject the irrelevant IV null. p&lt;.10 in 39.4% of iterations.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BCCAD3-F841-406D-8224-1313BD7DC5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40978"/>
                <a:ext cx="3190775" cy="2622567"/>
              </a:xfrm>
              <a:blipFill>
                <a:blip r:embed="rId2"/>
                <a:stretch>
                  <a:fillRect l="-1147" t="-1163" r="-2868" b="-3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78A50-69AA-45B5-B459-2CD796239A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05307-273D-4989-A6C6-19B19DADFC51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B5C6C1-57E2-4C59-AD05-A77B9ECAC575}"/>
                  </a:ext>
                </a:extLst>
              </p:cNvPr>
              <p:cNvSpPr txBox="1"/>
              <p:nvPr/>
            </p:nvSpPr>
            <p:spPr>
              <a:xfrm>
                <a:off x="533400" y="1594455"/>
                <a:ext cx="8610600" cy="938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When we estimate the 1</a:t>
                </a:r>
                <a:r>
                  <a:rPr lang="en-US" baseline="30000" dirty="0"/>
                  <a:t>st</a:t>
                </a:r>
                <a:r>
                  <a:rPr lang="en-US" dirty="0"/>
                  <a:t> stage relationship, </a:t>
                </a:r>
              </a:p>
              <a:p>
                <a:endParaRPr lang="en-US" dirty="0"/>
              </a:p>
              <a:p>
                <a:r>
                  <a:rPr lang="en-US" dirty="0"/>
                  <a:t>		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𝐴𝑖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𝑠𝑖𝑚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𝑠𝑖𝑚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			     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B5C6C1-57E2-4C59-AD05-A77B9ECAC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594455"/>
                <a:ext cx="8610600" cy="938462"/>
              </a:xfrm>
              <a:prstGeom prst="rect">
                <a:avLst/>
              </a:prstGeom>
              <a:blipFill>
                <a:blip r:embed="rId3"/>
                <a:stretch>
                  <a:fillRect l="-637" t="-3896" b="-1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16EC58F-1790-457B-8080-ECBF53754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975" y="2738302"/>
            <a:ext cx="5028818" cy="365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08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007F5-B494-42F0-807F-C86891A68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Reduced form with placebo random walk instrument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73C697-ADC6-4E0A-863C-8CCDA9B8F1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143000"/>
              </a:xfrm>
            </p:spPr>
            <p:txBody>
              <a:bodyPr/>
              <a:lstStyle/>
              <a:p>
                <a:r>
                  <a:rPr lang="en-US" sz="2400" dirty="0"/>
                  <a:t>The same occurs in the reduced form regression: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𝐶𝑜𝑛𝑓𝑙𝑖𝑐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it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𝑠𝑖𝑚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𝑠𝑖𝑚</m:t>
                        </m:r>
                      </m:sup>
                    </m:sSubSup>
                  </m:oMath>
                </a14:m>
                <a:r>
                  <a:rPr lang="en-US" dirty="0"/>
                  <a:t>	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73C697-ADC6-4E0A-863C-8CCDA9B8F1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143000"/>
              </a:xfrm>
              <a:blipFill>
                <a:blip r:embed="rId2"/>
                <a:stretch>
                  <a:fillRect l="-963" t="-4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EB1D5-BB47-44D5-8F51-FAF26C4371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05307-273D-4989-A6C6-19B19DADFC51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E0BB25-6F68-4A69-9C2F-DF792052E9EB}"/>
                  </a:ext>
                </a:extLst>
              </p:cNvPr>
              <p:cNvSpPr txBox="1"/>
              <p:nvPr/>
            </p:nvSpPr>
            <p:spPr>
              <a:xfrm>
                <a:off x="318274" y="3145434"/>
                <a:ext cx="389759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By construction </a:t>
                </a:r>
                <a:r>
                  <a:rPr lang="en-US" dirty="0" err="1"/>
                  <a:t>Z</a:t>
                </a:r>
                <a:r>
                  <a:rPr lang="en-US" baseline="-25000" dirty="0" err="1"/>
                  <a:t>t</a:t>
                </a:r>
                <a:r>
                  <a:rPr lang="en-US" dirty="0"/>
                  <a:t> is uncorrelated with </a:t>
                </a:r>
                <a:r>
                  <a:rPr lang="en-US" i="1" dirty="0" err="1"/>
                  <a:t>Conflict</a:t>
                </a:r>
                <a:r>
                  <a:rPr lang="en-US" i="1" baseline="-25000" dirty="0" err="1"/>
                  <a:t>it</a:t>
                </a:r>
                <a:r>
                  <a:rPr lang="en-US" dirty="0"/>
                  <a:t>, i.e., E(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 0. </a:t>
                </a:r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But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/>
                  <a:t>also exhibits an unbiased, multi-modal </a:t>
                </a:r>
                <a:r>
                  <a:rPr lang="en-US" dirty="0" err="1"/>
                  <a:t>dist’n</a:t>
                </a:r>
                <a:r>
                  <a:rPr lang="en-US" dirty="0"/>
                  <a:t>.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p&lt;.10 in 67.5% of iterations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E0BB25-6F68-4A69-9C2F-DF792052E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74" y="3145434"/>
                <a:ext cx="3897592" cy="2308324"/>
              </a:xfrm>
              <a:prstGeom prst="rect">
                <a:avLst/>
              </a:prstGeom>
              <a:blipFill>
                <a:blip r:embed="rId3"/>
                <a:stretch>
                  <a:fillRect l="-938" t="-1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106E848-0574-4913-B0A3-1777C2F56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5265" y="2658117"/>
            <a:ext cx="5084585" cy="369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17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84311-8B28-4C2A-A70B-0625ABF65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 Coefficient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67385-CFFF-4C1B-8DA7-8DFD6ECDD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3001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The unbiasedness of the single regressions does not carry over to the IV estimate because the common cycling leads to positive correlation in the 1</a:t>
            </a:r>
            <a:r>
              <a:rPr lang="en-US" sz="1600" baseline="30000" dirty="0"/>
              <a:t>st</a:t>
            </a:r>
            <a:r>
              <a:rPr lang="en-US" sz="1600" dirty="0"/>
              <a:t> stage and reduced form parameter estimates.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AA820-5766-4DFC-9960-0C3161D7C6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05307-273D-4989-A6C6-19B19DADFC5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C572E3A-BAAB-47EB-B7D9-1FF7E4D76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79" y="2389258"/>
            <a:ext cx="872065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28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285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sto MT" panose="0204060305050503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sto MT" panose="02040603050505030304" pitchFamily="18" charset="0"/>
                <a:cs typeface="Arial" panose="020B0604020202020204" pitchFamily="34" charset="0"/>
              </a:rPr>
              <a:t>2SLS coefficient estimate distribution   	   Reduced form vs. 1</a:t>
            </a:r>
            <a:r>
              <a:rPr kumimoji="0" lang="en-US" altLang="en-US" sz="2000" b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sto MT" panose="02040603050505030304" pitchFamily="18" charset="0"/>
                <a:cs typeface="Arial" panose="020B0604020202020204" pitchFamily="34" charset="0"/>
              </a:rPr>
              <a:t>st</a:t>
            </a:r>
            <a:r>
              <a:rPr kumimoji="0" lang="en-US" alt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sto MT" panose="02040603050505030304" pitchFamily="18" charset="0"/>
                <a:cs typeface="Arial" panose="020B0604020202020204" pitchFamily="34" charset="0"/>
              </a:rPr>
              <a:t> stage estimates</a:t>
            </a:r>
            <a:endParaRPr kumimoji="0" lang="en-US" altLang="en-US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0" marR="0" lvl="0" indent="1285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34E110-B7AF-41CD-8A26-EAAB4A9A7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46" y="3097144"/>
            <a:ext cx="3963066" cy="28820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92BDEF-4991-42A3-975F-9B80C2521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407" y="2990281"/>
            <a:ext cx="4478053" cy="325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33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E0518-F784-4DCB-95D1-6AF5AC66D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 </a:t>
            </a:r>
            <a:r>
              <a:rPr lang="en-US" dirty="0" err="1"/>
              <a:t>Coeff</a:t>
            </a:r>
            <a:r>
              <a:rPr lang="en-US" dirty="0"/>
              <a:t> for GDP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5A3F6-5F2A-4CA2-A9C4-3D2629C70A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05307-273D-4989-A6C6-19B19DADFC5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1">
            <a:extLst>
              <a:ext uri="{FF2B5EF4-FFF2-40B4-BE49-F238E27FC236}">
                <a16:creationId xmlns:a16="http://schemas.microsoft.com/office/drawing/2014/main" id="{5D0AFED1-5A8B-446C-8638-42CCF4DF0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2" y="3265354"/>
            <a:ext cx="4206717" cy="307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2">
            <a:extLst>
              <a:ext uri="{FF2B5EF4-FFF2-40B4-BE49-F238E27FC236}">
                <a16:creationId xmlns:a16="http://schemas.microsoft.com/office/drawing/2014/main" id="{2C64C248-A76E-491B-9024-A86BC8281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698" y="3265354"/>
            <a:ext cx="4210367" cy="307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4FAD84-5A7D-4BFD-9C03-486C1E710AC4}"/>
              </a:ext>
            </a:extLst>
          </p:cNvPr>
          <p:cNvSpPr txBox="1"/>
          <p:nvPr/>
        </p:nvSpPr>
        <p:spPr>
          <a:xfrm>
            <a:off x="457200" y="1414639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get the exact same result for the MC simulation of the HI estimates, with the important difference that the countercyclical pattern in real GDP growth rates leads to a negative correlation of the 1</a:t>
            </a:r>
            <a:r>
              <a:rPr lang="en-US" baseline="30000" dirty="0"/>
              <a:t>st</a:t>
            </a:r>
            <a:r>
              <a:rPr lang="en-US" dirty="0"/>
              <a:t> stage and reduced form estimates.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4EB15C2-ECB7-411B-B72A-DFC47076C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882" y="2717123"/>
            <a:ext cx="85282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28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285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sto MT" panose="0204060305050503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sto MT" panose="02040603050505030304" pitchFamily="18" charset="0"/>
                <a:cs typeface="Arial" panose="020B0604020202020204" pitchFamily="34" charset="0"/>
              </a:rPr>
              <a:t>2SLS coefficient estimate distribution   	Reduced form vs. 1</a:t>
            </a:r>
            <a:r>
              <a:rPr kumimoji="0" lang="en-US" altLang="en-US" sz="2000" b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sto MT" panose="02040603050505030304" pitchFamily="18" charset="0"/>
                <a:cs typeface="Arial" panose="020B0604020202020204" pitchFamily="34" charset="0"/>
              </a:rPr>
              <a:t>st</a:t>
            </a:r>
            <a:r>
              <a:rPr kumimoji="0" lang="en-US" alt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sto MT" panose="02040603050505030304" pitchFamily="18" charset="0"/>
                <a:cs typeface="Arial" panose="020B0604020202020204" pitchFamily="34" charset="0"/>
              </a:rPr>
              <a:t> stage estimates</a:t>
            </a:r>
            <a:endParaRPr kumimoji="0" lang="en-US" altLang="en-US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0" marR="0" lvl="0" indent="1285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032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6C92E-34E6-4290-9FFC-ADEA75EA7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over-rejections one-directional?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6C1E92-4161-49F1-B6CD-A52D20701B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Random Walk Model: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Estimation: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𝑟𝑤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𝑟𝑤</m:t>
                        </m:r>
                      </m:sup>
                    </m:sSubSup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𝑟𝑤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𝑟𝑤</m:t>
                        </m:r>
                      </m:sup>
                    </m:sSubSup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𝑟𝑤</m:t>
                                </m:r>
                              </m:sup>
                            </m:sSup>
                          </m:e>
                        </m:acc>
                      </m:num>
                      <m:den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𝑟𝑤</m:t>
                                </m:r>
                              </m:sup>
                            </m:sSup>
                          </m:e>
                        </m:acc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𝑐𝑜𝑣</m:t>
                            </m:r>
                          </m:e>
                        </m:acc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𝑐𝑜𝑣</m:t>
                            </m:r>
                          </m:e>
                        </m:acc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𝑐𝑜𝑣</m:t>
                            </m:r>
                          </m:e>
                        </m:acc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𝑖𝑡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𝜙</m:t>
                        </m:r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𝑐𝑜𝑣</m:t>
                            </m:r>
                          </m:e>
                        </m:acc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sz="2400" dirty="0"/>
                  <a:t>Implication: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 are spuriously correlated, IV will estimate 1/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400" dirty="0"/>
                  <a:t>  -&gt; bias is in same direction as endogeneity</a:t>
                </a:r>
              </a:p>
              <a:p>
                <a:r>
                  <a:rPr lang="en-US" sz="2400" dirty="0"/>
                  <a:t>This model does not use time fixed effects or trends. Do these solve the problem?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6C1E92-4161-49F1-B6CD-A52D20701B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1078" r="-1259" b="-1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6CAA4-E9DE-4AF3-BA71-67456EBF55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05307-273D-4989-A6C6-19B19DADFC5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801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D6550-1940-4EB0-9BBF-B8BC5DBD4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controlling for lags solve the problem?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983A1-095E-4595-B95F-D98186670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05307-273D-4989-A6C6-19B19DADFC5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7798F9-E7DC-43DE-A12E-3557C1C53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5231" y="1758931"/>
            <a:ext cx="5934075" cy="4143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45F413-B623-4284-A3C4-E8F14436DD50}"/>
              </a:ext>
            </a:extLst>
          </p:cNvPr>
          <p:cNvSpPr txBox="1"/>
          <p:nvPr/>
        </p:nvSpPr>
        <p:spPr>
          <a:xfrm>
            <a:off x="115503" y="1804191"/>
            <a:ext cx="30808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expand the Monte Carlo 2SLS simulation to test 3 more variants: (i) LDV, (ii) LIV, (iii) first differences. LDV/LIV only work if they match the true ARIMA process. Only 1</a:t>
            </a:r>
            <a:r>
              <a:rPr lang="en-US" baseline="30000" dirty="0"/>
              <a:t>st</a:t>
            </a:r>
            <a:r>
              <a:rPr lang="en-US" dirty="0"/>
              <a:t> diff works in the I(1) case we simulate.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921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76805-1EB0-45A1-AAB8-AEEE797CF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Decomposing Trends in NQ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7AD36-5B69-4537-A639-EDB8CEB01D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05307-273D-4989-A6C6-19B19DADFC5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ABB832-A760-4413-AC39-9F1EE6BDD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24000"/>
            <a:ext cx="6671109" cy="485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97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4F27E-A0B5-46D0-8EAD-B5CB63294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AD1812-6A1F-4748-94B7-67727BC567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we model heterogeneous trends as: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𝑐𝑜𝑛𝑓𝑙𝑖𝑐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					</a:t>
                </a:r>
                <a:endParaRPr lang="en-US" i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𝑐𝑜𝑛𝑓𝑙𝑖𝑐𝑡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					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𝐼𝑉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</m:num>
                      <m:den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acc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𝛼𝛽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</m:acc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𝑐𝑜𝑣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𝑣𝑎𝑟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𝛼𝛽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𝑐𝑜𝑣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𝑣𝑎𝑟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𝛼𝛽</m:t>
                                </m:r>
                              </m:den>
                            </m:f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𝑐𝑜𝑣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𝑣𝑎𝑟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𝜒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𝛼𝛽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𝑐𝑜𝑣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num>
                      <m:den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dirty="0"/>
                  <a:t> = 0, then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𝐼𝑉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AD1812-6A1F-4748-94B7-67727BC567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0AFCE-5BF9-4C22-9254-37E845C04B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05307-273D-4989-A6C6-19B19DADFC5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407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EEB1F-A512-4045-92F6-0E39B8D3F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conflict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17A44-79EF-45B6-A20F-4924C3DC0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Zurcher 2017 systematic review finds that much/most evidence about aid and conflict comes from:</a:t>
            </a:r>
          </a:p>
          <a:p>
            <a:pPr lvl="1"/>
            <a:r>
              <a:rPr lang="en-US" sz="2400" dirty="0"/>
              <a:t>Country cases studies</a:t>
            </a:r>
          </a:p>
          <a:p>
            <a:pPr lvl="1"/>
            <a:r>
              <a:rPr lang="en-US" sz="2400" dirty="0"/>
              <a:t>Cross country panel regressions</a:t>
            </a:r>
          </a:p>
          <a:p>
            <a:r>
              <a:rPr lang="en-US" sz="2400" dirty="0"/>
              <a:t>Nunn and Qian 2017 instrument for food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aid deliveries by US wheat production interacted with regularity of aid receipt</a:t>
            </a:r>
          </a:p>
          <a:p>
            <a:pPr lvl="1"/>
            <a:r>
              <a:rPr lang="en-US" sz="2400" dirty="0"/>
              <a:t>Find that increasing food aid 1,000 MT increases conflict by 0.3 percentage points</a:t>
            </a:r>
          </a:p>
          <a:p>
            <a:r>
              <a:rPr lang="en-US" sz="2400" dirty="0"/>
              <a:t>Hull and Imai 2018 instrument for economic growth using interest rates</a:t>
            </a:r>
          </a:p>
          <a:p>
            <a:pPr lvl="1"/>
            <a:r>
              <a:rPr lang="en-US" sz="2000" dirty="0"/>
              <a:t>Find that 4% negative growth shock increases conflict risk by 30%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626E6-2828-45C7-A215-7BEABBF54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05307-273D-4989-A6C6-19B19DADFC5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37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4E8E1-70F6-4E60-ABE4-4B51778F4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7454B2-FDCC-46F9-9B4A-92D22BAF4F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9941" y="1166018"/>
                <a:ext cx="8229600" cy="4525963"/>
              </a:xfrm>
            </p:spPr>
            <p:txBody>
              <a:bodyPr/>
              <a:lstStyle/>
              <a:p>
                <a:r>
                  <a:rPr lang="en-US" dirty="0"/>
                  <a:t>If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  </m:t>
                    </m:r>
                  </m:oMath>
                </a14:m>
                <a:r>
                  <a:rPr lang="en-US" dirty="0"/>
                  <a:t>and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𝑐𝑜𝑣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num>
                      <m:den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dirty="0"/>
                      <m:t> 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𝐼𝑉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= 1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𝜒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𝑐𝑜𝑣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𝑣𝑎𝑟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den>
                    </m:f>
                  </m:oMath>
                </a14:m>
                <a:r>
                  <a:rPr lang="en-US" dirty="0"/>
                  <a:t> ] </a:t>
                </a:r>
              </a:p>
              <a:p>
                <a:r>
                  <a:rPr lang="en-US" dirty="0"/>
                  <a:t>If conflict trend is a random walk: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𝑐𝑜𝑣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= 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τ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𝓁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First differences ID assumption: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𝑐𝑜𝑣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= 0</a:t>
                </a:r>
              </a:p>
              <a:p>
                <a:r>
                  <a:rPr lang="en-US" dirty="0"/>
                  <a:t>Fixed effects ID assumption: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𝑐𝑜𝑣</m:t>
                            </m:r>
                          </m:e>
                        </m:acc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</m:acc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),  (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 )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𝑐𝑜𝑣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((</m:t>
                            </m:r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𝓁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=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𝓁</m:t>
                                        </m:r>
                                      </m:e>
                                    </m:d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𝓁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</m:e>
                            </m:nary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=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+1]/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</m:e>
                            </m:nary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=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</m:e>
                                    </m:d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nary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),(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acc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num>
                      <m:den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e>
                        </m:acc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)(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acc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= 0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7454B2-FDCC-46F9-9B4A-92D22BAF4F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9941" y="1166018"/>
                <a:ext cx="8229600" cy="4525963"/>
              </a:xfrm>
              <a:blipFill>
                <a:blip r:embed="rId2"/>
                <a:stretch>
                  <a:fillRect l="-1704" r="-1704" b="-16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8E078-600D-4E90-868B-D52E0BFE0C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05307-273D-4989-A6C6-19B19DADFC5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037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DC7EF-C8DD-4C32-A81F-D306A1DB2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Shift-shares in Monte Carlo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DFCDA-062B-40F6-867A-B585E50483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05307-273D-4989-A6C6-19B19DADFC51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B2776D-6E2A-44C4-87F7-EBD22C9761FC}"/>
                  </a:ext>
                </a:extLst>
              </p:cNvPr>
              <p:cNvSpPr txBox="1"/>
              <p:nvPr/>
            </p:nvSpPr>
            <p:spPr>
              <a:xfrm>
                <a:off x="370367" y="1711693"/>
                <a:ext cx="86106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When we repeat the Monte Carlo exercise, now using the actual interaction variables but still with a random walk time series instrument independent of both food aid flows and conflict, we find the same pattern. Interaction term merely rescales the bias from the </a:t>
                </a:r>
                <a:r>
                  <a:rPr lang="en-US" dirty="0" err="1"/>
                  <a:t>uninteracted</a:t>
                </a:r>
                <a:r>
                  <a:rPr lang="en-US" dirty="0"/>
                  <a:t> case. 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[0,1]</m:t>
                    </m:r>
                  </m:oMath>
                </a14:m>
                <a:r>
                  <a:rPr lang="en-US" dirty="0"/>
                  <a:t>, this rescaling boosts power.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		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B2776D-6E2A-44C4-87F7-EBD22C976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67" y="1711693"/>
                <a:ext cx="8610600" cy="3046988"/>
              </a:xfrm>
              <a:prstGeom prst="rect">
                <a:avLst/>
              </a:prstGeom>
              <a:blipFill>
                <a:blip r:embed="rId2"/>
                <a:stretch>
                  <a:fillRect l="-637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793F5E6-385E-4D91-BC46-CDDB92326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252" y="3022333"/>
            <a:ext cx="4344830" cy="317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26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C0444-9424-493A-B3E9-8482C44E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0" y="2627419"/>
            <a:ext cx="2133600" cy="1143000"/>
          </a:xfrm>
        </p:spPr>
        <p:txBody>
          <a:bodyPr/>
          <a:lstStyle/>
          <a:p>
            <a:pPr algn="l"/>
            <a:r>
              <a:rPr lang="en-US" sz="2000" dirty="0"/>
              <a:t>Estimating in first differences, (year to year changes only), NQ estimate flips signs (was positive) and not significant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5E81A-ED92-454C-BE74-44006216F1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05307-273D-4989-A6C6-19B19DADFC51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514F86-7872-4AB5-BC6C-0742A0705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8"/>
            <a:ext cx="6601736" cy="609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06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C0444-9424-493A-B3E9-8482C44E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0" y="2627419"/>
            <a:ext cx="2133600" cy="1143000"/>
          </a:xfrm>
        </p:spPr>
        <p:txBody>
          <a:bodyPr/>
          <a:lstStyle/>
          <a:p>
            <a:pPr algn="l"/>
            <a:r>
              <a:rPr lang="en-US" sz="2000" dirty="0"/>
              <a:t>Estimating in first differences, (year to year changes only), HI estimate mostly keeps its sign, but now never significant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5E81A-ED92-454C-BE74-44006216F1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05307-273D-4989-A6C6-19B19DADFC51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8F02C-0182-4BF2-9D20-6A3717B5C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41" y="376237"/>
            <a:ext cx="6568559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01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E7727-34A6-4455-AD5C-CD7103B00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IV tests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6196D-1925-4D58-A74D-8DF86E3B9E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05307-273D-4989-A6C6-19B19DADFC51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3D6FDFF-AAA5-4A82-8B38-FED28DC38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52371"/>
            <a:ext cx="5124736" cy="375325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6A9659-16D6-429C-BC2B-EEB376DDD800}"/>
              </a:ext>
            </a:extLst>
          </p:cNvPr>
          <p:cNvSpPr txBox="1">
            <a:spLocks/>
          </p:cNvSpPr>
          <p:nvPr/>
        </p:nvSpPr>
        <p:spPr bwMode="auto">
          <a:xfrm>
            <a:off x="4911047" y="1746250"/>
            <a:ext cx="423295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Publication bias is important here</a:t>
            </a:r>
          </a:p>
          <a:p>
            <a:r>
              <a:rPr lang="en-US" sz="2000" dirty="0"/>
              <a:t>The distribution of coefficients estimated by the placebo instruments that have F&gt;10 is shifted upward from the overall distribution.</a:t>
            </a:r>
          </a:p>
          <a:p>
            <a:r>
              <a:rPr lang="en-US" sz="2000" dirty="0"/>
              <a:t>If we see only the results where the interacted instrument has F &gt;10, we get  more bias</a:t>
            </a:r>
          </a:p>
          <a:p>
            <a:r>
              <a:rPr lang="en-US" sz="2000" dirty="0"/>
              <a:t>If finite sample bias is uncorrelated across interaction variables, authors can pick the one that “works”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222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34457-34AE-4FB2-A5C8-5A99E3964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C37B5-EA2D-4889-BF09-21A90D2F7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en-US" sz="2400" b="1" dirty="0"/>
              <a:t>Plot variation as trends, i.e., don’t ignore sequencing</a:t>
            </a:r>
          </a:p>
          <a:p>
            <a:r>
              <a:rPr lang="en-US" sz="2400" b="1" dirty="0"/>
              <a:t>Report alternative trend specifications</a:t>
            </a:r>
          </a:p>
          <a:p>
            <a:r>
              <a:rPr lang="en-US" sz="2400" b="1" dirty="0"/>
              <a:t>Use first differences in the IV</a:t>
            </a:r>
          </a:p>
          <a:p>
            <a:r>
              <a:rPr lang="en-US" sz="2400" dirty="0"/>
              <a:t>Use policy changes to find placebo tests (pre-period tests)</a:t>
            </a:r>
          </a:p>
          <a:p>
            <a:r>
              <a:rPr lang="en-US" sz="2400" dirty="0"/>
              <a:t>Compare OLS and IV: does direction of change make sense?</a:t>
            </a:r>
          </a:p>
          <a:p>
            <a:r>
              <a:rPr lang="en-US" sz="2400" dirty="0"/>
              <a:t>Report auto-correlation and </a:t>
            </a:r>
            <a:r>
              <a:rPr lang="en-US" sz="2400" dirty="0" err="1"/>
              <a:t>nonstationarity</a:t>
            </a:r>
            <a:r>
              <a:rPr lang="en-US" sz="2400" dirty="0"/>
              <a:t> tests (ADF, Fisher)</a:t>
            </a:r>
          </a:p>
          <a:p>
            <a:r>
              <a:rPr lang="en-US" sz="2400" dirty="0"/>
              <a:t>Young (2018) bootstrap test for leverage</a:t>
            </a:r>
          </a:p>
          <a:p>
            <a:r>
              <a:rPr lang="en-US" sz="2400" dirty="0"/>
              <a:t>Monte Carlo of DGP under presumed endogeneity</a:t>
            </a:r>
          </a:p>
          <a:p>
            <a:r>
              <a:rPr lang="en-US" sz="2400" dirty="0"/>
              <a:t>Randomization tests (</a:t>
            </a:r>
            <a:r>
              <a:rPr lang="en-US" sz="2400" dirty="0" err="1"/>
              <a:t>Borusyak</a:t>
            </a:r>
            <a:r>
              <a:rPr lang="en-US" sz="2400" dirty="0"/>
              <a:t> et al, 2020)</a:t>
            </a:r>
          </a:p>
          <a:p>
            <a:endParaRPr lang="en-US" sz="2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0F23E-6FD5-4B0B-9B95-E61DC5E53D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05307-273D-4989-A6C6-19B19DADFC5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388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1C3E46-D501-4827-AC2B-179471A7AB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05307-273D-4989-A6C6-19B19DADFC5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395893B-C060-4E74-9742-0EFBDB4AAE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Thank you for your interest and comments!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/>
              <a:t>pchristian@worldbank.org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/>
              <a:t>cbb2@cornell.edu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9203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4D596-799B-4F0F-9356-8C4BB5A02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NQ Estimation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Strategy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BB8B3-1452-4DD8-9FDE-F479E1A80D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05307-273D-4989-A6C6-19B19DADFC5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D0A82-18DF-4D24-B3AC-90CAAFD7C1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34"/>
          <a:stretch/>
        </p:blipFill>
        <p:spPr>
          <a:xfrm>
            <a:off x="1554956" y="1346994"/>
            <a:ext cx="6034087" cy="1162050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09D76539-B6BB-44AC-B4AB-FBB48B85B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38400"/>
            <a:ext cx="8686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+mn-lt"/>
                <a:cs typeface="Arial" panose="020B0604020202020204" pitchFamily="34" charset="0"/>
              </a:rPr>
              <a:t>Estimate conflict as function of (endogenous) food aid receipts, given controls, incl. region-year and country fixed effects.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+mn-lt"/>
                <a:cs typeface="Arial" panose="020B0604020202020204" pitchFamily="34" charset="0"/>
              </a:rPr>
              <a:t>Policy generates random variation: “</a:t>
            </a:r>
            <a:r>
              <a:rPr lang="en-US" altLang="en-US" sz="2000" i="1" dirty="0">
                <a:latin typeface="+mn-lt"/>
                <a:cs typeface="Arial" panose="020B0604020202020204" pitchFamily="34" charset="0"/>
              </a:rPr>
              <a:t>USDA accumulates wheat in high production years as part of its price stabilization policies. The accumulated wheat is stored and then shipped as food aid to poor countries.</a:t>
            </a:r>
            <a:r>
              <a:rPr lang="en-US" altLang="en-US" sz="2000" dirty="0">
                <a:latin typeface="+mn-lt"/>
                <a:cs typeface="Arial" panose="020B0604020202020204" pitchFamily="34" charset="0"/>
              </a:rPr>
              <a:t>”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000" dirty="0">
                <a:latin typeface="+mn-lt"/>
                <a:cs typeface="Arial" panose="020B0604020202020204" pitchFamily="34" charset="0"/>
              </a:rPr>
              <a:t>Exogenous shocks to wheat production change availability of food aid at margin. </a:t>
            </a:r>
            <a:r>
              <a:rPr lang="en-US" altLang="en-US" sz="2000" dirty="0"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P</a:t>
            </a:r>
            <a:r>
              <a:rPr lang="en-US" altLang="en-US" sz="2000" dirty="0">
                <a:latin typeface="+mn-lt"/>
                <a:cs typeface="Arial" panose="020B0604020202020204" pitchFamily="34" charset="0"/>
              </a:rPr>
              <a:t>rimarily among regular food aid recipients?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+mn-lt"/>
                <a:cs typeface="Arial" panose="020B0604020202020204" pitchFamily="34" charset="0"/>
              </a:rPr>
              <a:t>Identification: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+mn-lt"/>
                <a:cs typeface="Arial" panose="020B0604020202020204" pitchFamily="34" charset="0"/>
              </a:rPr>
              <a:t>“</a:t>
            </a:r>
            <a:r>
              <a:rPr lang="en-US" altLang="en-US" sz="2000" i="1" dirty="0">
                <a:latin typeface="+mn-lt"/>
                <a:cs typeface="Arial" panose="020B0604020202020204" pitchFamily="34" charset="0"/>
              </a:rPr>
              <a:t>US wheat production is associated with more conflict among regular US food aid recipients but not among irregular recipients.”</a:t>
            </a:r>
            <a:endParaRPr lang="en-US" altLang="en-US" sz="2000" i="1" baseline="300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600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6FFD8-200D-4A26-868F-AE5CA1741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50B16-3048-4088-BBDD-B82262D4F3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05307-273D-4989-A6C6-19B19DADFC5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1CBA8453-237D-4ADC-8272-EF7E7C5690E0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Outline for rest of talk: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Panel IV w/o interacted instruments</a:t>
            </a:r>
          </a:p>
          <a:p>
            <a:pPr marL="627063" lvl="1" indent="-222250"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Correlations ignoring the time series</a:t>
            </a:r>
          </a:p>
          <a:p>
            <a:pPr marL="627063" lvl="1" indent="-222250"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Trends in sequenced observations</a:t>
            </a:r>
          </a:p>
          <a:p>
            <a:pPr marL="627063" lvl="1" indent="-222250"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Monte Carlo demonstration of inference problems with co-trending variables</a:t>
            </a:r>
          </a:p>
          <a:p>
            <a:pPr marL="627063" lvl="1" indent="-222250">
              <a:spcBef>
                <a:spcPct val="0"/>
              </a:spcBef>
              <a:buFontTx/>
              <a:buChar char="-"/>
            </a:pP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Cointegration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reverse causation</a:t>
            </a:r>
          </a:p>
          <a:p>
            <a:pPr marL="627063" lvl="1" indent="-222250"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First differencing to address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nonstationarity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lvl="1" indent="-222250">
              <a:spcBef>
                <a:spcPct val="0"/>
              </a:spcBef>
              <a:buFontTx/>
              <a:buChar char="-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 interacted instruments fix the problem?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Practical diagnostic steps for panel IV efforts</a:t>
            </a:r>
          </a:p>
        </p:txBody>
      </p:sp>
    </p:spTree>
    <p:extLst>
      <p:ext uri="{BB962C8B-B14F-4D97-AF65-F5344CB8AC3E}">
        <p14:creationId xmlns:p14="http://schemas.microsoft.com/office/powerpoint/2010/main" val="1551080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E935E-547A-4203-83A8-E971096A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 w/o shift-share instrument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9BBC7-014D-4EA0-978F-480736BA4C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05307-273D-4989-A6C6-19B19DADFC51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F39E24-46ED-4C55-AD20-015B62C0CBD6}"/>
                  </a:ext>
                </a:extLst>
              </p:cNvPr>
              <p:cNvSpPr txBox="1"/>
              <p:nvPr/>
            </p:nvSpPr>
            <p:spPr>
              <a:xfrm>
                <a:off x="497382" y="1966171"/>
                <a:ext cx="7848600" cy="5355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Start by ignoring the interacted instruments to focus on the time series concern of spurious regressions. </a:t>
                </a:r>
              </a:p>
              <a:p>
                <a:endParaRPr lang="en-US" dirty="0"/>
              </a:p>
              <a:p>
                <a:r>
                  <a:rPr lang="en-US" dirty="0"/>
                  <a:t>The OLS regression: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𝐶𝑜𝑛𝑓𝑙𝑖𝑐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Almost surely suffers endogeneity bias. </a:t>
                </a:r>
              </a:p>
              <a:p>
                <a:endParaRPr lang="en-US" dirty="0"/>
              </a:p>
              <a:p>
                <a:r>
                  <a:rPr lang="en-US" dirty="0"/>
                  <a:t>So estimate 2SLS, here shown in reduced and 1</a:t>
                </a:r>
                <a:r>
                  <a:rPr lang="en-US" baseline="30000" dirty="0"/>
                  <a:t>st</a:t>
                </a:r>
                <a:r>
                  <a:rPr lang="en-US" dirty="0"/>
                  <a:t> stage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𝐶𝑜𝑛𝑓𝑙𝑖𝑐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IV estimate is the ratio of the reduced form coefficient estimate over the first stage coefficient,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F39E24-46ED-4C55-AD20-015B62C0C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82" y="1966171"/>
                <a:ext cx="7848600" cy="5355312"/>
              </a:xfrm>
              <a:prstGeom prst="rect">
                <a:avLst/>
              </a:prstGeom>
              <a:blipFill>
                <a:blip r:embed="rId2"/>
                <a:stretch>
                  <a:fillRect l="-699" t="-683" r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1107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F82C9-BD8E-4496-95E3-AB1850B07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 Plots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4886E-C7DF-4123-86BF-02FF864530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05307-273D-4989-A6C6-19B19DADFC5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C3C70C16-734B-4D8B-877B-5803115E45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84" y="2701926"/>
            <a:ext cx="4009808" cy="293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427715CA-497F-414C-A0A4-68395E7FF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324" y="2701926"/>
            <a:ext cx="4005475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627709D4-85EE-40BB-905C-579FD5AFD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184" y="1287071"/>
            <a:ext cx="853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  <a:cs typeface="Arial" panose="020B0604020202020204" pitchFamily="34" charset="0"/>
              </a:rPr>
              <a:t>If we ignore sequencing of observations, this works for growth and interest rates:</a:t>
            </a:r>
            <a:endParaRPr lang="en-US" altLang="en-US" sz="2000" i="1" baseline="30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3DE0506-E3BB-42CC-85AF-C4E616B50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146663"/>
            <a:ext cx="83058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285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sto MT" panose="02040603050505030304" pitchFamily="18" charset="0"/>
                <a:cs typeface="Arial" panose="020B0604020202020204" pitchFamily="34" charset="0"/>
              </a:rPr>
              <a:t>Conflict and real interest rates	      GDP growth and real interest rates</a:t>
            </a:r>
            <a:endParaRPr kumimoji="0" lang="en-US" altLang="en-US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285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2E06BD39-79B5-4DC9-8BFD-2C3E64BA6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662910"/>
            <a:ext cx="792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Positive reduced form/Negative 1</a:t>
            </a:r>
            <a:r>
              <a:rPr lang="en-US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stage → negative IV</a:t>
            </a:r>
            <a:endParaRPr lang="en-US" altLang="en-US" sz="2000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409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61A35-BDF0-467F-B86F-7BB4F3137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 Plots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BB63B6-DFA5-4BAA-A322-1DACFEC374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05307-273D-4989-A6C6-19B19DADFC5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877C0CA4-DBAC-4C10-B9D8-7399C8758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1138535"/>
            <a:ext cx="853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  <a:cs typeface="Arial" panose="020B0604020202020204" pitchFamily="34" charset="0"/>
              </a:rPr>
              <a:t>If we ignore sequencing of observations, this works for aid and conflict too:</a:t>
            </a:r>
            <a:endParaRPr lang="en-US" altLang="en-US" sz="2000" i="1" baseline="30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8D51CEE-1AA4-478B-BDEC-DE21F855D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50" y="1912149"/>
            <a:ext cx="86105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alt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sto MT" panose="02040603050505030304" pitchFamily="18" charset="0"/>
                <a:cs typeface="Arial" panose="020B0604020202020204" pitchFamily="34" charset="0"/>
              </a:rPr>
              <a:t>Conflict and lagged US wheat output           Food aid shipments and </a:t>
            </a:r>
            <a:r>
              <a:rPr lang="en-US" altLang="en-US" sz="1600" dirty="0">
                <a:latin typeface="Arial" panose="020B0604020202020204" pitchFamily="34" charset="0"/>
                <a:ea typeface="Calisto MT" panose="02040603050505030304" pitchFamily="18" charset="0"/>
                <a:cs typeface="Arial" panose="020B0604020202020204" pitchFamily="34" charset="0"/>
              </a:rPr>
              <a:t>lagged US wheat output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3260757E-5550-4A0A-9E44-E224CC34E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0290"/>
            <a:ext cx="4090621" cy="299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0244DF8E-C4C7-4737-A830-67BA793DC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662" y="2727608"/>
            <a:ext cx="4022937" cy="294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0E81AFD7-29ED-4082-8895-797FE920E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65783"/>
            <a:ext cx="792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Positive reduced form/Positive 1</a:t>
            </a:r>
            <a:r>
              <a:rPr lang="en-US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stage → positive IV</a:t>
            </a:r>
            <a:endParaRPr lang="en-US" altLang="en-US" sz="2000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177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CB077-CB76-4EE4-A4CC-C32FD5742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IV establish causality?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42DF8-5C4A-411F-8E1B-B7F53F2A2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1701"/>
            <a:ext cx="8229600" cy="4525963"/>
          </a:xfrm>
        </p:spPr>
        <p:txBody>
          <a:bodyPr/>
          <a:lstStyle/>
          <a:p>
            <a:r>
              <a:rPr lang="en-US" sz="2000" dirty="0"/>
              <a:t>Argument is usually that it is “hard to think of” a reason (after </a:t>
            </a:r>
            <a:r>
              <a:rPr lang="en-US" sz="2000" dirty="0" err="1"/>
              <a:t>partialing</a:t>
            </a:r>
            <a:r>
              <a:rPr lang="en-US" sz="2000" dirty="0"/>
              <a:t> out included controls) why civil wars would be affected by interest rates or US wheat yields except through endogenous variable (exclusion restriction)</a:t>
            </a:r>
          </a:p>
          <a:p>
            <a:r>
              <a:rPr lang="en-US" sz="2000" dirty="0"/>
              <a:t>As long as first stage regression significant and passes weak IV tests, this is taken as evidence of the policy channel establishing the IV (valid first stage)</a:t>
            </a:r>
          </a:p>
          <a:p>
            <a:r>
              <a:rPr lang="en-US" sz="2000" dirty="0"/>
              <a:t>BUT, we show (using old insights and methods) that ignoring time series properties means that reduced form coefficient estimates are large and significant more often than conventional tests indicate</a:t>
            </a:r>
          </a:p>
          <a:p>
            <a:r>
              <a:rPr lang="en-US" sz="2000" dirty="0"/>
              <a:t>When this happens, the first stage is also significant, because the endogeneity we were worried about in the first place spuriously correlates the outcome and endogenous X variables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>
                <a:sym typeface="Wingdings" panose="05000000000000000000" pitchFamily="2" charset="2"/>
              </a:rPr>
              <a:t> lots of bad instruments can look like good instruments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B1463-74AD-4620-89DB-5FCD071C1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05307-273D-4989-A6C6-19B19DADFC5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069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E08DB-31CC-4703-A089-FB41BC96A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38C84-3DBA-45BD-AA9C-2077F428BE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05307-273D-4989-A6C6-19B19DADFC5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94B309FC-16DA-4471-A36E-204048315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579" y="1194075"/>
            <a:ext cx="82296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  <a:cs typeface="Arial" panose="020B0604020202020204" pitchFamily="34" charset="0"/>
              </a:rPr>
              <a:t>And the endogenous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regressors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of interest likewise exhibit similar (or opposite) strong trends:</a:t>
            </a:r>
            <a:endParaRPr lang="en-US" altLang="en-US" sz="2000" i="1" baseline="300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" name="Picture 22">
            <a:extLst>
              <a:ext uri="{FF2B5EF4-FFF2-40B4-BE49-F238E27FC236}">
                <a16:creationId xmlns:a16="http://schemas.microsoft.com/office/drawing/2014/main" id="{332A687F-D8FD-4C2D-B212-63B0637C9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0" y="2411877"/>
            <a:ext cx="4343400" cy="319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3">
            <a:extLst>
              <a:ext uri="{FF2B5EF4-FFF2-40B4-BE49-F238E27FC236}">
                <a16:creationId xmlns:a16="http://schemas.microsoft.com/office/drawing/2014/main" id="{14010A44-3FDE-4338-93A6-231EC517E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987" y="2466533"/>
            <a:ext cx="4329447" cy="315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AF183E2-20CD-4C2E-AD58-77A909B13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927" y="2035916"/>
            <a:ext cx="732617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285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sto MT" panose="02040603050505030304" pitchFamily="18" charset="0"/>
                <a:cs typeface="Arial" panose="020B0604020202020204" pitchFamily="34" charset="0"/>
              </a:rPr>
              <a:t>US wheat food aid shipments		real GDP growth rates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285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9494C641-34B5-453F-9F5E-5C80F613F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498" y="5562600"/>
            <a:ext cx="82296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  <a:cs typeface="Arial" panose="020B0604020202020204" pitchFamily="34" charset="0"/>
              </a:rPr>
              <a:t>The NQ (HI) endogenous </a:t>
            </a:r>
            <a:r>
              <a:rPr lang="en-US" altLang="en-US" sz="2400" dirty="0" err="1">
                <a:latin typeface="+mn-lt"/>
                <a:cs typeface="Arial" panose="020B0604020202020204" pitchFamily="34" charset="0"/>
              </a:rPr>
              <a:t>regressor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exhibits the same inverted-U (or its opposite, U) shape over the sample period.</a:t>
            </a:r>
            <a:endParaRPr lang="en-US" altLang="en-US" sz="2000" i="1" baseline="300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379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19929</TotalTime>
  <Words>1558</Words>
  <Application>Microsoft Office PowerPoint</Application>
  <PresentationFormat>On-screen Show (4:3)</PresentationFormat>
  <Paragraphs>176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Abadi MT Condensed Light</vt:lpstr>
      <vt:lpstr>Arial</vt:lpstr>
      <vt:lpstr>Calibri</vt:lpstr>
      <vt:lpstr>Cambria Math</vt:lpstr>
      <vt:lpstr>Consolas</vt:lpstr>
      <vt:lpstr>Times</vt:lpstr>
      <vt:lpstr>Office Theme</vt:lpstr>
      <vt:lpstr>The Perils of Panel IV Estimation: Revisiting the Causes of Conflict</vt:lpstr>
      <vt:lpstr>Causes of conflict</vt:lpstr>
      <vt:lpstr>NQ Estimation Strategy</vt:lpstr>
      <vt:lpstr>Talk Outline</vt:lpstr>
      <vt:lpstr>Estimation w/o shift-share instrument</vt:lpstr>
      <vt:lpstr>Scatter Plots</vt:lpstr>
      <vt:lpstr>Scatter Plots</vt:lpstr>
      <vt:lpstr>Does IV establish causality?</vt:lpstr>
      <vt:lpstr>Trends</vt:lpstr>
      <vt:lpstr>Trends</vt:lpstr>
      <vt:lpstr>Trends in IV</vt:lpstr>
      <vt:lpstr>First stage with placebo random walk instrument</vt:lpstr>
      <vt:lpstr>Reduced form with placebo random walk instrument</vt:lpstr>
      <vt:lpstr>IV Coefficient</vt:lpstr>
      <vt:lpstr>IV Coeff for GDP Growth</vt:lpstr>
      <vt:lpstr>Why are over-rejections one-directional?</vt:lpstr>
      <vt:lpstr>Does controlling for lags solve the problem?</vt:lpstr>
      <vt:lpstr>Decomposing Trends in NQ</vt:lpstr>
      <vt:lpstr>Solutions</vt:lpstr>
      <vt:lpstr>Solutions</vt:lpstr>
      <vt:lpstr>Shift-shares in Monte Carlo</vt:lpstr>
      <vt:lpstr>Estimating in first differences, (year to year changes only), NQ estimate flips signs (was positive) and not significant</vt:lpstr>
      <vt:lpstr>Estimating in first differences, (year to year changes only), HI estimate mostly keeps its sign, but now never significant</vt:lpstr>
      <vt:lpstr>Weak IV tests</vt:lpstr>
      <vt:lpstr>Recommendations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Arianna Legovini</dc:creator>
  <cp:lastModifiedBy>Paul J. Christian</cp:lastModifiedBy>
  <cp:revision>338</cp:revision>
  <cp:lastPrinted>2014-05-19T14:46:01Z</cp:lastPrinted>
  <dcterms:created xsi:type="dcterms:W3CDTF">2014-04-05T18:30:00Z</dcterms:created>
  <dcterms:modified xsi:type="dcterms:W3CDTF">2021-01-04T23:36:42Z</dcterms:modified>
</cp:coreProperties>
</file>