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Lst>
  <p:sldIdLst>
    <p:sldId id="257" r:id="rId4"/>
    <p:sldId id="258" r:id="rId5"/>
    <p:sldId id="260" r:id="rId6"/>
    <p:sldId id="261" r:id="rId7"/>
    <p:sldId id="273" r:id="rId8"/>
    <p:sldId id="274" r:id="rId9"/>
    <p:sldId id="275" r:id="rId10"/>
    <p:sldId id="276" r:id="rId11"/>
    <p:sldId id="289" r:id="rId12"/>
    <p:sldId id="272" r:id="rId13"/>
    <p:sldId id="271" r:id="rId14"/>
    <p:sldId id="277" r:id="rId15"/>
    <p:sldId id="256" r:id="rId16"/>
    <p:sldId id="278" r:id="rId17"/>
    <p:sldId id="279" r:id="rId18"/>
    <p:sldId id="280" r:id="rId19"/>
    <p:sldId id="282" r:id="rId20"/>
    <p:sldId id="283" r:id="rId21"/>
    <p:sldId id="288" r:id="rId22"/>
    <p:sldId id="287" r:id="rId23"/>
    <p:sldId id="29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5D2C50CE-F4A3-410B-878B-CC2CE8785155}" type="datetimeFigureOut">
              <a:rPr lang="en-US" smtClean="0"/>
              <a:t>7/9/2012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335766D-59CA-46D3-AF29-45DB4C41E15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5D2C50CE-F4A3-410B-878B-CC2CE8785155}" type="datetimeFigureOut">
              <a:rPr lang="en-US" smtClean="0"/>
              <a:t>7/9/2012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335766D-59CA-46D3-AF29-45DB4C41E15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5D2C50CE-F4A3-410B-878B-CC2CE8785155}" type="datetimeFigureOut">
              <a:rPr lang="en-US" smtClean="0"/>
              <a:t>7/9/2012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335766D-59CA-46D3-AF29-45DB4C41E15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fld id="{5D2C50CE-F4A3-410B-878B-CC2CE8785155}" type="datetimeFigureOut">
              <a:rPr lang="en-US" smtClean="0"/>
              <a:t>7/9/2012</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4335766D-59CA-46D3-AF29-45DB4C41E154}"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5D2C50CE-F4A3-410B-878B-CC2CE8785155}" type="datetimeFigureOut">
              <a:rPr lang="en-US" smtClean="0"/>
              <a:t>7/9/2012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335766D-59CA-46D3-AF29-45DB4C41E154}"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045CC4-B367-4478-A1BC-DD481B18020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5897CD-7F5F-49CC-9EFF-D669730FA6E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7F5331-51F2-4B57-B29E-0E046D414DD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984C49-8E1D-43EF-A29A-8F0293BCD01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25C77F-CE4B-411F-8DEC-7796D8504C0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DEEBDA9-8DAF-4A96-A45A-C904E65B4CF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5D2C50CE-F4A3-410B-878B-CC2CE8785155}" type="datetimeFigureOut">
              <a:rPr lang="en-US" smtClean="0"/>
              <a:t>7/9/2012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335766D-59CA-46D3-AF29-45DB4C41E154}" type="slidenum">
              <a:rPr lang="en-US" smtClean="0"/>
              <a:t>‹#›</a:t>
            </a:fld>
            <a:endParaRPr lang="en-US"/>
          </a:p>
        </p:txBody>
      </p:sp>
      <p:pic>
        <p:nvPicPr>
          <p:cNvPr id="7" name="Picture 6" descr="cu_logo_sml_150_ppt.jpg                                        000B7307&#10;MPF28 Panther                  BD8AC84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68737" cy="983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8E3315-7CB4-49FA-BDC9-2647988B04F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4A5C9C-BDE1-4F2B-87D7-D7B8414A718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60688E-26BF-42CB-9B20-3F245BC6864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380241-5CFE-4131-8F4C-765668E11D73}"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6F91BA-7238-4992-866A-3F6456D1EDBB}"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46512E-2F75-4124-8CF6-6E27E5D4E3FA}"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60A925-979D-46BB-B0C8-3B20DE5AB066}"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6A52B4-3E4C-4C49-9DFC-822C9339D8AE}"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397987-5A7C-4D1F-9764-AC62594E5AA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0CFF224-FC5C-4FF6-B592-957DB1AAB25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5D2C50CE-F4A3-410B-878B-CC2CE8785155}" type="datetimeFigureOut">
              <a:rPr lang="en-US" smtClean="0"/>
              <a:t>7/9/2012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335766D-59CA-46D3-AF29-45DB4C41E154}"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8ECCED-BE80-4923-85BC-3A994D1F7C5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E2E5193-FE29-4994-8F0D-48BB119C34EB}"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3D461D-004A-462B-B444-A44B43D1713E}"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73D0B0-0FF7-481A-8C5E-E1C2DD9F103C}"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EE1F2D-9577-4D5D-AA0B-292890EE52C8}"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45CF60-CC65-408B-85CF-DDCDC96AF8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5D2C50CE-F4A3-410B-878B-CC2CE8785155}" type="datetimeFigureOut">
              <a:rPr lang="en-US" smtClean="0"/>
              <a:t>7/9/2012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335766D-59CA-46D3-AF29-45DB4C41E15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5D2C50CE-F4A3-410B-878B-CC2CE8785155}" type="datetimeFigureOut">
              <a:rPr lang="en-US" smtClean="0"/>
              <a:t>7/9/2012</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4335766D-59CA-46D3-AF29-45DB4C41E15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5D2C50CE-F4A3-410B-878B-CC2CE8785155}" type="datetimeFigureOut">
              <a:rPr lang="en-US" smtClean="0"/>
              <a:t>7/9/2012</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4335766D-59CA-46D3-AF29-45DB4C41E15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5D2C50CE-F4A3-410B-878B-CC2CE8785155}" type="datetimeFigureOut">
              <a:rPr lang="en-US" smtClean="0"/>
              <a:t>7/9/2012</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4335766D-59CA-46D3-AF29-45DB4C41E15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D2C50CE-F4A3-410B-878B-CC2CE8785155}" type="datetimeFigureOut">
              <a:rPr lang="en-US" smtClean="0"/>
              <a:t>7/9/2012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335766D-59CA-46D3-AF29-45DB4C41E15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D2C50CE-F4A3-410B-878B-CC2CE8785155}" type="datetimeFigureOut">
              <a:rPr lang="en-US" smtClean="0"/>
              <a:t>7/9/2012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335766D-59CA-46D3-AF29-45DB4C41E15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7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5D2C50CE-F4A3-410B-878B-CC2CE8785155}" type="datetimeFigureOut">
              <a:rPr lang="en-US" smtClean="0"/>
              <a:t>7/9/2012</a:t>
            </a:fld>
            <a:endParaRPr lang="en-US"/>
          </a:p>
        </p:txBody>
      </p:sp>
      <p:sp>
        <p:nvSpPr>
          <p:cNvPr id="287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87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335766D-59CA-46D3-AF29-45DB4C41E154}" type="slidenum">
              <a:rPr lang="en-US" smtClean="0"/>
              <a:t>‹#›</a:t>
            </a:fld>
            <a:endParaRPr lang="en-US"/>
          </a:p>
        </p:txBody>
      </p:sp>
      <p:pic>
        <p:nvPicPr>
          <p:cNvPr id="7" name="Picture 6" descr="cu_logo_sml_150_ppt.jpg                                        000B7307&#10;MPF28 Panther                  BD8AC844:"/>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072" y="0"/>
            <a:ext cx="9145588"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8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88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88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09042F12-B1C6-4FC0-98D0-EC25156C45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91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91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EBB05BFC-9CD9-43B3-8F3E-99C41BBB72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wmf"/><Relationship Id="rId5" Type="http://schemas.openxmlformats.org/officeDocument/2006/relationships/oleObject" Target="../embeddings/oleObject2.bin"/><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04800" y="1066800"/>
            <a:ext cx="8610600" cy="2448272"/>
          </a:xfrm>
        </p:spPr>
        <p:txBody>
          <a:bodyPr>
            <a:normAutofit fontScale="90000"/>
          </a:bodyPr>
          <a:lstStyle/>
          <a:p>
            <a:pPr eaLnBrk="1" hangingPunct="1"/>
            <a:r>
              <a:rPr lang="en-US" altLang="ja-JP" sz="4000" b="1" dirty="0" smtClean="0">
                <a:latin typeface="Times New Roman" pitchFamily="18" charset="0"/>
              </a:rPr>
              <a:t>The System of Rice Intensification and Its Puzzling Impacts on Household Welfare: Evidence from Rural Indonesia</a:t>
            </a:r>
            <a:endParaRPr lang="en-US" altLang="ja-JP" sz="4000" b="1" dirty="0" smtClean="0">
              <a:solidFill>
                <a:schemeClr val="accent1"/>
              </a:solidFill>
              <a:latin typeface="Times New Roman" pitchFamily="18" charset="0"/>
            </a:endParaRPr>
          </a:p>
        </p:txBody>
      </p:sp>
      <p:sp>
        <p:nvSpPr>
          <p:cNvPr id="6147" name="Rectangle 3"/>
          <p:cNvSpPr>
            <a:spLocks noGrp="1" noChangeArrowheads="1"/>
          </p:cNvSpPr>
          <p:nvPr>
            <p:ph type="subTitle" idx="1"/>
          </p:nvPr>
        </p:nvSpPr>
        <p:spPr>
          <a:xfrm>
            <a:off x="457200" y="3284984"/>
            <a:ext cx="8305800" cy="3456384"/>
          </a:xfrm>
        </p:spPr>
        <p:txBody>
          <a:bodyPr>
            <a:normAutofit lnSpcReduction="10000"/>
          </a:bodyPr>
          <a:lstStyle/>
          <a:p>
            <a:pPr eaLnBrk="1" hangingPunct="1"/>
            <a:endParaRPr lang="en-US" altLang="ja-JP" sz="2800" dirty="0" smtClean="0">
              <a:solidFill>
                <a:schemeClr val="tx1"/>
              </a:solidFill>
              <a:latin typeface="Times New Roman" pitchFamily="18" charset="0"/>
              <a:cs typeface="Times New Roman" pitchFamily="18" charset="0"/>
            </a:endParaRPr>
          </a:p>
          <a:p>
            <a:pPr eaLnBrk="1" hangingPunct="1"/>
            <a:r>
              <a:rPr lang="en-US" altLang="ja-JP" sz="2800" dirty="0" smtClean="0">
                <a:solidFill>
                  <a:schemeClr val="tx1"/>
                </a:solidFill>
                <a:latin typeface="Times New Roman" pitchFamily="18" charset="0"/>
                <a:cs typeface="Times New Roman" pitchFamily="18" charset="0"/>
              </a:rPr>
              <a:t>Kazushi Takahashi and Christopher B. Barrett</a:t>
            </a:r>
          </a:p>
          <a:p>
            <a:pPr eaLnBrk="1" hangingPunct="1"/>
            <a:endParaRPr lang="en-US" altLang="ja-JP" sz="2800" dirty="0" smtClean="0">
              <a:solidFill>
                <a:schemeClr val="tx1"/>
              </a:solidFill>
              <a:latin typeface="Times New Roman" pitchFamily="18" charset="0"/>
              <a:cs typeface="Times New Roman" pitchFamily="18" charset="0"/>
            </a:endParaRPr>
          </a:p>
          <a:p>
            <a:pPr lvl="1" eaLnBrk="1" hangingPunct="1"/>
            <a:r>
              <a:rPr lang="en-US" altLang="ja-JP" dirty="0" smtClean="0">
                <a:solidFill>
                  <a:schemeClr val="tx1"/>
                </a:solidFill>
                <a:latin typeface="Times New Roman" pitchFamily="18" charset="0"/>
                <a:cs typeface="Times New Roman" pitchFamily="18" charset="0"/>
              </a:rPr>
              <a:t>Presentation at workshop</a:t>
            </a:r>
            <a:r>
              <a:rPr lang="en-US" altLang="ja-JP" dirty="0" smtClean="0">
                <a:latin typeface="Times New Roman" pitchFamily="18" charset="0"/>
                <a:cs typeface="Times New Roman" pitchFamily="18" charset="0"/>
              </a:rPr>
              <a:t> on</a:t>
            </a:r>
          </a:p>
          <a:p>
            <a:pPr lvl="1" eaLnBrk="1" hangingPunct="1"/>
            <a:r>
              <a:rPr lang="en-US" altLang="ja-JP" dirty="0" smtClean="0">
                <a:solidFill>
                  <a:schemeClr val="tx1"/>
                </a:solidFill>
                <a:latin typeface="Times New Roman" pitchFamily="18" charset="0"/>
                <a:cs typeface="Times New Roman" pitchFamily="18" charset="0"/>
              </a:rPr>
              <a:t>The Economics of Global Poverty</a:t>
            </a:r>
          </a:p>
          <a:p>
            <a:pPr lvl="1" eaLnBrk="1" hangingPunct="1"/>
            <a:r>
              <a:rPr lang="en-US" altLang="ja-JP" dirty="0" smtClean="0">
                <a:latin typeface="Times New Roman" pitchFamily="18" charset="0"/>
                <a:cs typeface="Times New Roman" pitchFamily="18" charset="0"/>
              </a:rPr>
              <a:t>Calvin College</a:t>
            </a:r>
            <a:endParaRPr lang="en-US" altLang="ja-JP" dirty="0">
              <a:solidFill>
                <a:schemeClr val="tx1"/>
              </a:solidFill>
              <a:latin typeface="Times New Roman" pitchFamily="18" charset="0"/>
              <a:cs typeface="Times New Roman" pitchFamily="18" charset="0"/>
            </a:endParaRPr>
          </a:p>
          <a:p>
            <a:pPr lvl="1"/>
            <a:r>
              <a:rPr lang="en-US" altLang="ja-JP" dirty="0">
                <a:latin typeface="Times New Roman" pitchFamily="18" charset="0"/>
                <a:cs typeface="Times New Roman" pitchFamily="18" charset="0"/>
              </a:rPr>
              <a:t>July 12, 2012</a:t>
            </a:r>
            <a:r>
              <a:rPr lang="en-US" altLang="ja-JP" dirty="0" smtClean="0">
                <a:solidFill>
                  <a:schemeClr val="tx1"/>
                </a:solidFill>
                <a:latin typeface="Times New Roman" pitchFamily="18" charset="0"/>
                <a:cs typeface="Times New Roman" pitchFamily="18" charset="0"/>
              </a:rPr>
              <a:t>  </a:t>
            </a:r>
          </a:p>
        </p:txBody>
      </p:sp>
    </p:spTree>
    <p:extLst>
      <p:ext uri="{BB962C8B-B14F-4D97-AF65-F5344CB8AC3E}">
        <p14:creationId xmlns:p14="http://schemas.microsoft.com/office/powerpoint/2010/main" val="3577021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2"/>
          <p:cNvSpPr>
            <a:spLocks noGrp="1" noChangeArrowheads="1"/>
          </p:cNvSpPr>
          <p:nvPr>
            <p:ph type="title" idx="4294967295"/>
          </p:nvPr>
        </p:nvSpPr>
        <p:spPr>
          <a:xfrm>
            <a:off x="4290874" y="0"/>
            <a:ext cx="4876800" cy="1143000"/>
          </a:xfrm>
        </p:spPr>
        <p:txBody>
          <a:bodyPr/>
          <a:lstStyle/>
          <a:p>
            <a:pPr eaLnBrk="1" hangingPunct="1"/>
            <a:r>
              <a:rPr lang="en-US" altLang="ja-JP" dirty="0" smtClean="0">
                <a:solidFill>
                  <a:schemeClr val="bg1"/>
                </a:solidFill>
                <a:latin typeface="Times New Roman" pitchFamily="18" charset="0"/>
              </a:rPr>
              <a:t>Impact Evaluation</a:t>
            </a:r>
          </a:p>
        </p:txBody>
      </p:sp>
      <p:sp>
        <p:nvSpPr>
          <p:cNvPr id="1033" name="Rectangle 3"/>
          <p:cNvSpPr>
            <a:spLocks noGrp="1" noChangeArrowheads="1"/>
          </p:cNvSpPr>
          <p:nvPr>
            <p:ph idx="1"/>
          </p:nvPr>
        </p:nvSpPr>
        <p:spPr>
          <a:xfrm>
            <a:off x="179512" y="1196975"/>
            <a:ext cx="8812088" cy="604838"/>
          </a:xfrm>
        </p:spPr>
        <p:txBody>
          <a:bodyPr/>
          <a:lstStyle/>
          <a:p>
            <a:pPr eaLnBrk="1" hangingPunct="1">
              <a:buFontTx/>
              <a:buNone/>
            </a:pPr>
            <a:r>
              <a:rPr lang="en-US" altLang="ja-JP" sz="2800" dirty="0" smtClean="0">
                <a:latin typeface="Times New Roman" pitchFamily="18" charset="0"/>
              </a:rPr>
              <a:t>Want to know </a:t>
            </a:r>
            <a:r>
              <a:rPr lang="en-US" altLang="ja-JP" sz="2800" dirty="0" err="1" smtClean="0">
                <a:latin typeface="Times New Roman" pitchFamily="18" charset="0"/>
              </a:rPr>
              <a:t>avg</a:t>
            </a:r>
            <a:r>
              <a:rPr lang="en-US" altLang="ja-JP" sz="2800" dirty="0" smtClean="0">
                <a:latin typeface="Times New Roman" pitchFamily="18" charset="0"/>
              </a:rPr>
              <a:t> treatment effect on the treated (ATT): </a:t>
            </a:r>
          </a:p>
        </p:txBody>
      </p:sp>
      <p:sp>
        <p:nvSpPr>
          <p:cNvPr id="1034" name="Rectangle 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ja-JP" altLang="en-US"/>
          </a:p>
        </p:txBody>
      </p:sp>
      <p:graphicFrame>
        <p:nvGraphicFramePr>
          <p:cNvPr id="1026" name="Object 4"/>
          <p:cNvGraphicFramePr>
            <a:graphicFrameLocks noChangeAspect="1"/>
          </p:cNvGraphicFramePr>
          <p:nvPr>
            <p:extLst>
              <p:ext uri="{D42A27DB-BD31-4B8C-83A1-F6EECF244321}">
                <p14:modId xmlns:p14="http://schemas.microsoft.com/office/powerpoint/2010/main" val="203260840"/>
              </p:ext>
            </p:extLst>
          </p:nvPr>
        </p:nvGraphicFramePr>
        <p:xfrm>
          <a:off x="1116013" y="1773238"/>
          <a:ext cx="3532187" cy="492707"/>
        </p:xfrm>
        <a:graphic>
          <a:graphicData uri="http://schemas.openxmlformats.org/presentationml/2006/ole">
            <mc:AlternateContent xmlns:mc="http://schemas.openxmlformats.org/markup-compatibility/2006">
              <mc:Choice xmlns:v="urn:schemas-microsoft-com:vml" Requires="v">
                <p:oleObj spid="_x0000_s4392" name="数式" r:id="rId3" imgW="1638300" imgH="228600" progId="Equation.3">
                  <p:embed/>
                </p:oleObj>
              </mc:Choice>
              <mc:Fallback>
                <p:oleObj name="数式" r:id="rId3" imgW="16383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1773238"/>
                        <a:ext cx="3532187" cy="492707"/>
                      </a:xfrm>
                      <a:prstGeom prst="rect">
                        <a:avLst/>
                      </a:prstGeom>
                      <a:noFill/>
                      <a:extLst/>
                    </p:spPr>
                  </p:pic>
                </p:oleObj>
              </mc:Fallback>
            </mc:AlternateContent>
          </a:graphicData>
        </a:graphic>
      </p:graphicFrame>
      <p:sp>
        <p:nvSpPr>
          <p:cNvPr id="1035" name="Rectangle 7"/>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ja-JP" altLang="en-US"/>
          </a:p>
        </p:txBody>
      </p:sp>
      <p:graphicFrame>
        <p:nvGraphicFramePr>
          <p:cNvPr id="1027" name="Object 6"/>
          <p:cNvGraphicFramePr>
            <a:graphicFrameLocks noChangeAspect="1"/>
          </p:cNvGraphicFramePr>
          <p:nvPr>
            <p:extLst>
              <p:ext uri="{D42A27DB-BD31-4B8C-83A1-F6EECF244321}">
                <p14:modId xmlns:p14="http://schemas.microsoft.com/office/powerpoint/2010/main" val="3202394192"/>
              </p:ext>
            </p:extLst>
          </p:nvPr>
        </p:nvGraphicFramePr>
        <p:xfrm>
          <a:off x="1828800" y="2209800"/>
          <a:ext cx="4340225" cy="499670"/>
        </p:xfrm>
        <a:graphic>
          <a:graphicData uri="http://schemas.openxmlformats.org/presentationml/2006/ole">
            <mc:AlternateContent xmlns:mc="http://schemas.openxmlformats.org/markup-compatibility/2006">
              <mc:Choice xmlns:v="urn:schemas-microsoft-com:vml" Requires="v">
                <p:oleObj spid="_x0000_s4393" name="数式" r:id="rId5" imgW="1981080" imgH="228600" progId="Equation.3">
                  <p:embed/>
                </p:oleObj>
              </mc:Choice>
              <mc:Fallback>
                <p:oleObj name="数式" r:id="rId5" imgW="198108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2209800"/>
                        <a:ext cx="4340225" cy="499670"/>
                      </a:xfrm>
                      <a:prstGeom prst="rect">
                        <a:avLst/>
                      </a:prstGeom>
                      <a:noFill/>
                      <a:extLst/>
                    </p:spPr>
                  </p:pic>
                </p:oleObj>
              </mc:Fallback>
            </mc:AlternateContent>
          </a:graphicData>
        </a:graphic>
      </p:graphicFrame>
      <p:sp>
        <p:nvSpPr>
          <p:cNvPr id="1036" name="Rectangle 9"/>
          <p:cNvSpPr>
            <a:spLocks noChangeArrowheads="1"/>
          </p:cNvSpPr>
          <p:nvPr/>
        </p:nvSpPr>
        <p:spPr bwMode="auto">
          <a:xfrm>
            <a:off x="242156" y="2743200"/>
            <a:ext cx="8659687" cy="3970318"/>
          </a:xfrm>
          <a:prstGeom prst="rect">
            <a:avLst/>
          </a:prstGeom>
          <a:noFill/>
          <a:ln w="9525">
            <a:noFill/>
            <a:miter lim="800000"/>
            <a:headEnd/>
            <a:tailEnd/>
          </a:ln>
        </p:spPr>
        <p:txBody>
          <a:bodyPr wrap="square" anchor="ctr">
            <a:spAutoFit/>
          </a:bodyPr>
          <a:lstStyle/>
          <a:p>
            <a:r>
              <a:rPr lang="en-US" altLang="ja-JP" sz="2800" dirty="0" smtClean="0">
                <a:latin typeface="Times New Roman" pitchFamily="18" charset="0"/>
              </a:rPr>
              <a:t>But it </a:t>
            </a:r>
            <a:r>
              <a:rPr lang="en-US" altLang="ja-JP" sz="2800" dirty="0">
                <a:latin typeface="Times New Roman" pitchFamily="18" charset="0"/>
              </a:rPr>
              <a:t>is never possible to observe the outcome of </a:t>
            </a:r>
            <a:r>
              <a:rPr lang="en-US" altLang="ja-JP" sz="2800" dirty="0" smtClean="0">
                <a:latin typeface="Times New Roman" pitchFamily="18" charset="0"/>
              </a:rPr>
              <a:t>SRI-adopters had </a:t>
            </a:r>
            <a:r>
              <a:rPr lang="en-US" altLang="ja-JP" sz="2800" dirty="0">
                <a:latin typeface="Times New Roman" pitchFamily="18" charset="0"/>
              </a:rPr>
              <a:t>they not adopted </a:t>
            </a:r>
            <a:r>
              <a:rPr lang="en-US" altLang="ja-JP" sz="2800" dirty="0" smtClean="0">
                <a:latin typeface="Times New Roman" pitchFamily="18" charset="0"/>
              </a:rPr>
              <a:t>SRI,                   .  So use PSM to match conditional on probability of SRI use, as estimable based on plot- and household-level observable characteristics.</a:t>
            </a:r>
          </a:p>
          <a:p>
            <a:endParaRPr lang="en-US" altLang="ja-JP" sz="2800" dirty="0">
              <a:latin typeface="Times New Roman" pitchFamily="18" charset="0"/>
            </a:endParaRPr>
          </a:p>
          <a:p>
            <a:r>
              <a:rPr lang="en-US" altLang="ja-JP" sz="2800" dirty="0" smtClean="0">
                <a:latin typeface="Times New Roman" pitchFamily="18" charset="0"/>
              </a:rPr>
              <a:t>Vulnerable to selection-on-</a:t>
            </a:r>
            <a:r>
              <a:rPr lang="en-US" altLang="ja-JP" sz="2800" dirty="0" err="1" smtClean="0">
                <a:latin typeface="Times New Roman" pitchFamily="18" charset="0"/>
              </a:rPr>
              <a:t>unobservables</a:t>
            </a:r>
            <a:r>
              <a:rPr lang="en-US" altLang="ja-JP" sz="2800" dirty="0" smtClean="0">
                <a:latin typeface="Times New Roman" pitchFamily="18" charset="0"/>
              </a:rPr>
              <a:t>, so (i) try to elicit/control for key </a:t>
            </a:r>
            <a:r>
              <a:rPr lang="en-US" altLang="ja-JP" sz="2800" dirty="0" err="1" smtClean="0">
                <a:latin typeface="Times New Roman" pitchFamily="18" charset="0"/>
              </a:rPr>
              <a:t>unobservables</a:t>
            </a:r>
            <a:r>
              <a:rPr lang="en-US" altLang="ja-JP" sz="2800" dirty="0" smtClean="0">
                <a:latin typeface="Times New Roman" pitchFamily="18" charset="0"/>
              </a:rPr>
              <a:t>, (ii) do sensitivity testing using Rosenbaum bounds.</a:t>
            </a:r>
            <a:endParaRPr lang="en-US" altLang="ja-JP" sz="2800" dirty="0">
              <a:latin typeface="Times New Roman" pitchFamily="18" charset="0"/>
            </a:endParaRPr>
          </a:p>
        </p:txBody>
      </p:sp>
      <p:sp>
        <p:nvSpPr>
          <p:cNvPr id="1037" name="Rectangle 11"/>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ja-JP" altLang="en-US"/>
          </a:p>
        </p:txBody>
      </p:sp>
      <p:sp>
        <p:nvSpPr>
          <p:cNvPr id="1038" name="Rectangle 13"/>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ja-JP" altLang="en-US"/>
          </a:p>
        </p:txBody>
      </p:sp>
      <p:sp>
        <p:nvSpPr>
          <p:cNvPr id="1039" name="Rectangle 1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ja-JP" altLang="en-US"/>
          </a:p>
        </p:txBody>
      </p:sp>
      <p:sp>
        <p:nvSpPr>
          <p:cNvPr id="1040" name="Rectangle 17"/>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ja-JP" altLang="en-US"/>
          </a:p>
        </p:txBody>
      </p:sp>
      <p:graphicFrame>
        <p:nvGraphicFramePr>
          <p:cNvPr id="2" name="Object 1"/>
          <p:cNvGraphicFramePr>
            <a:graphicFrameLocks noChangeAspect="1"/>
          </p:cNvGraphicFramePr>
          <p:nvPr>
            <p:extLst>
              <p:ext uri="{D42A27DB-BD31-4B8C-83A1-F6EECF244321}">
                <p14:modId xmlns:p14="http://schemas.microsoft.com/office/powerpoint/2010/main" val="2180255184"/>
              </p:ext>
            </p:extLst>
          </p:nvPr>
        </p:nvGraphicFramePr>
        <p:xfrm>
          <a:off x="5334000" y="3200400"/>
          <a:ext cx="1728787" cy="500062"/>
        </p:xfrm>
        <a:graphic>
          <a:graphicData uri="http://schemas.openxmlformats.org/presentationml/2006/ole">
            <mc:AlternateContent xmlns:mc="http://schemas.openxmlformats.org/markup-compatibility/2006">
              <mc:Choice xmlns:v="urn:schemas-microsoft-com:vml" Requires="v">
                <p:oleObj spid="_x0000_s4394" name="数式" r:id="rId7" imgW="787400" imgH="228600" progId="Equation.3">
                  <p:embed/>
                </p:oleObj>
              </mc:Choice>
              <mc:Fallback>
                <p:oleObj name="数式" r:id="rId7" imgW="787400" imgH="22860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0" y="3200400"/>
                        <a:ext cx="1728787" cy="50006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57261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7315940" y="0"/>
            <a:ext cx="1828800" cy="1143000"/>
          </a:xfrm>
        </p:spPr>
        <p:txBody>
          <a:bodyPr/>
          <a:lstStyle/>
          <a:p>
            <a:pPr eaLnBrk="1" hangingPunct="1"/>
            <a:r>
              <a:rPr lang="en-US" altLang="ja-JP" dirty="0" smtClean="0">
                <a:solidFill>
                  <a:schemeClr val="bg1"/>
                </a:solidFill>
                <a:latin typeface="Times New Roman" pitchFamily="18" charset="0"/>
              </a:rPr>
              <a:t>Data</a:t>
            </a:r>
          </a:p>
        </p:txBody>
      </p:sp>
      <p:sp>
        <p:nvSpPr>
          <p:cNvPr id="17411" name="Rectangle 3"/>
          <p:cNvSpPr>
            <a:spLocks noGrp="1" noChangeArrowheads="1"/>
          </p:cNvSpPr>
          <p:nvPr>
            <p:ph idx="1"/>
          </p:nvPr>
        </p:nvSpPr>
        <p:spPr>
          <a:xfrm>
            <a:off x="457200" y="1600200"/>
            <a:ext cx="8229600" cy="4565650"/>
          </a:xfrm>
        </p:spPr>
        <p:txBody>
          <a:bodyPr/>
          <a:lstStyle/>
          <a:p>
            <a:pPr marL="0" indent="0" eaLnBrk="1" hangingPunct="1">
              <a:buNone/>
            </a:pPr>
            <a:r>
              <a:rPr lang="en-US" altLang="ja-JP" sz="2800" b="1" dirty="0" smtClean="0">
                <a:latin typeface="Times New Roman" pitchFamily="18" charset="0"/>
              </a:rPr>
              <a:t>Indonesia, South Sulawesi, </a:t>
            </a:r>
            <a:r>
              <a:rPr lang="en-US" altLang="ja-JP" sz="2800" b="1" dirty="0" err="1" smtClean="0">
                <a:latin typeface="Times New Roman" pitchFamily="18" charset="0"/>
              </a:rPr>
              <a:t>Jeneponto</a:t>
            </a:r>
            <a:r>
              <a:rPr lang="en-US" altLang="ja-JP" sz="2800" b="1" dirty="0" smtClean="0">
                <a:latin typeface="Times New Roman" pitchFamily="18" charset="0"/>
              </a:rPr>
              <a:t> District</a:t>
            </a:r>
          </a:p>
          <a:p>
            <a:pPr eaLnBrk="1" hangingPunct="1"/>
            <a:r>
              <a:rPr lang="en-US" altLang="ja-JP" sz="2800" dirty="0" smtClean="0">
                <a:latin typeface="Times New Roman" pitchFamily="18" charset="0"/>
              </a:rPr>
              <a:t>Poor, agriculture-dependent region</a:t>
            </a:r>
          </a:p>
          <a:p>
            <a:pPr eaLnBrk="1" hangingPunct="1"/>
            <a:r>
              <a:rPr lang="en-US" altLang="ja-JP" sz="2800" dirty="0" smtClean="0">
                <a:latin typeface="Times New Roman" pitchFamily="18" charset="0"/>
              </a:rPr>
              <a:t>Annual rainfall is limited (1,000 mm-1,500 mm/year)</a:t>
            </a:r>
          </a:p>
          <a:p>
            <a:pPr eaLnBrk="1" hangingPunct="1"/>
            <a:r>
              <a:rPr lang="en-US" altLang="ja-JP" sz="2800" dirty="0" smtClean="0">
                <a:latin typeface="Times New Roman" pitchFamily="18" charset="0"/>
              </a:rPr>
              <a:t>Irrigation project funded by JICA</a:t>
            </a:r>
          </a:p>
          <a:p>
            <a:pPr eaLnBrk="1" hangingPunct="1"/>
            <a:r>
              <a:rPr lang="en-US" altLang="ja-JP" sz="2800" dirty="0" smtClean="0">
                <a:latin typeface="Times New Roman" pitchFamily="18" charset="0"/>
              </a:rPr>
              <a:t>SRI promoted under the scheme since 2002</a:t>
            </a:r>
          </a:p>
          <a:p>
            <a:pPr eaLnBrk="1" hangingPunct="1"/>
            <a:r>
              <a:rPr lang="en-US" altLang="ja-JP" sz="2800" dirty="0" smtClean="0">
                <a:latin typeface="Times New Roman" pitchFamily="18" charset="0"/>
              </a:rPr>
              <a:t>Sample of 864 rice farmers (122 SRI adopters/742 non-adopters), operating 1202 rice plots</a:t>
            </a:r>
          </a:p>
          <a:p>
            <a:pPr eaLnBrk="1" hangingPunct="1"/>
            <a:r>
              <a:rPr lang="en-US" altLang="ja-JP" sz="2800" dirty="0" smtClean="0">
                <a:latin typeface="Times New Roman" pitchFamily="18" charset="0"/>
              </a:rPr>
              <a:t>Wet season, cross-sectional data collected in 2009</a:t>
            </a:r>
          </a:p>
        </p:txBody>
      </p:sp>
    </p:spTree>
    <p:extLst>
      <p:ext uri="{BB962C8B-B14F-4D97-AF65-F5344CB8AC3E}">
        <p14:creationId xmlns:p14="http://schemas.microsoft.com/office/powerpoint/2010/main" val="3416740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4800600" y="0"/>
            <a:ext cx="4419600" cy="1143000"/>
          </a:xfrm>
        </p:spPr>
        <p:txBody>
          <a:bodyPr/>
          <a:lstStyle/>
          <a:p>
            <a:pPr eaLnBrk="1" hangingPunct="1"/>
            <a:r>
              <a:rPr lang="en-US" altLang="ja-JP" sz="3600" dirty="0" smtClean="0">
                <a:solidFill>
                  <a:schemeClr val="bg1"/>
                </a:solidFill>
                <a:latin typeface="Times New Roman" pitchFamily="18" charset="0"/>
              </a:rPr>
              <a:t>Descriptive Stats 1</a:t>
            </a:r>
          </a:p>
        </p:txBody>
      </p:sp>
      <p:graphicFrame>
        <p:nvGraphicFramePr>
          <p:cNvPr id="3" name="Table 2"/>
          <p:cNvGraphicFramePr>
            <a:graphicFrameLocks noGrp="1"/>
          </p:cNvGraphicFramePr>
          <p:nvPr>
            <p:extLst>
              <p:ext uri="{D42A27DB-BD31-4B8C-83A1-F6EECF244321}">
                <p14:modId xmlns:p14="http://schemas.microsoft.com/office/powerpoint/2010/main" val="2067454452"/>
              </p:ext>
            </p:extLst>
          </p:nvPr>
        </p:nvGraphicFramePr>
        <p:xfrm>
          <a:off x="533400" y="1371600"/>
          <a:ext cx="8077200" cy="5105404"/>
        </p:xfrm>
        <a:graphic>
          <a:graphicData uri="http://schemas.openxmlformats.org/drawingml/2006/table">
            <a:tbl>
              <a:tblPr>
                <a:tableStyleId>{5C22544A-7EE6-4342-B048-85BDC9FD1C3A}</a:tableStyleId>
              </a:tblPr>
              <a:tblGrid>
                <a:gridCol w="4668801"/>
                <a:gridCol w="1136133"/>
                <a:gridCol w="1136133"/>
                <a:gridCol w="1136133"/>
              </a:tblGrid>
              <a:tr h="333290">
                <a:tc>
                  <a:txBody>
                    <a:bodyPr/>
                    <a:lstStyle/>
                    <a:p>
                      <a:pPr algn="l" fontAlgn="t"/>
                      <a:r>
                        <a:rPr lang="en-US" sz="1800" u="none" strike="noStrike" dirty="0">
                          <a:effectLst/>
                        </a:rPr>
                        <a:t> </a:t>
                      </a:r>
                      <a:endParaRPr lang="en-US" sz="1800" b="0" i="0" u="none" strike="noStrike" dirty="0">
                        <a:solidFill>
                          <a:srgbClr val="000000"/>
                        </a:solidFill>
                        <a:effectLst/>
                        <a:latin typeface="Times New Roman"/>
                      </a:endParaRPr>
                    </a:p>
                  </a:txBody>
                  <a:tcPr marL="9525" marR="9525" marT="9525" marB="0">
                    <a:noFill/>
                  </a:tcPr>
                </a:tc>
                <a:tc>
                  <a:txBody>
                    <a:bodyPr/>
                    <a:lstStyle/>
                    <a:p>
                      <a:pPr algn="l" fontAlgn="t"/>
                      <a:r>
                        <a:rPr lang="en-US" sz="1800" u="none" strike="noStrike" dirty="0">
                          <a:effectLst/>
                        </a:rPr>
                        <a:t> </a:t>
                      </a:r>
                      <a:endParaRPr lang="en-US" sz="1800" b="0" i="0" u="none" strike="noStrike" dirty="0">
                        <a:solidFill>
                          <a:srgbClr val="000000"/>
                        </a:solidFill>
                        <a:effectLst/>
                        <a:latin typeface="Times New Roman"/>
                      </a:endParaRPr>
                    </a:p>
                  </a:txBody>
                  <a:tcPr marL="9525" marR="9525" marT="9525" marB="0">
                    <a:noFill/>
                  </a:tcPr>
                </a:tc>
                <a:tc>
                  <a:txBody>
                    <a:bodyPr/>
                    <a:lstStyle/>
                    <a:p>
                      <a:pPr algn="r" fontAlgn="t"/>
                      <a:r>
                        <a:rPr lang="en-US" sz="1800" u="none" strike="noStrike" dirty="0">
                          <a:effectLst/>
                        </a:rPr>
                        <a:t>Mean</a:t>
                      </a:r>
                      <a:endParaRPr lang="en-US" sz="1800" b="0" i="0" u="none" strike="noStrike" dirty="0">
                        <a:solidFill>
                          <a:srgbClr val="000000"/>
                        </a:solidFill>
                        <a:effectLst/>
                        <a:latin typeface="Times New Roman"/>
                      </a:endParaRPr>
                    </a:p>
                  </a:txBody>
                  <a:tcPr marL="9525" marR="9525" marT="9525" marB="0">
                    <a:noFill/>
                  </a:tcPr>
                </a:tc>
                <a:tc>
                  <a:txBody>
                    <a:bodyPr/>
                    <a:lstStyle/>
                    <a:p>
                      <a:pPr algn="ctr" fontAlgn="t"/>
                      <a:r>
                        <a:rPr lang="en-US" sz="1800" u="none" strike="noStrike" dirty="0" err="1">
                          <a:effectLst/>
                        </a:rPr>
                        <a:t>sd</a:t>
                      </a:r>
                      <a:endParaRPr lang="en-US" sz="1800" b="0" i="0" u="none" strike="noStrike" dirty="0">
                        <a:solidFill>
                          <a:srgbClr val="000000"/>
                        </a:solidFill>
                        <a:effectLst/>
                        <a:latin typeface="Times New Roman"/>
                      </a:endParaRPr>
                    </a:p>
                  </a:txBody>
                  <a:tcPr marL="9525" marR="9525" marT="9525" marB="0">
                    <a:noFill/>
                  </a:tcPr>
                </a:tc>
              </a:tr>
              <a:tr h="318141">
                <a:tc>
                  <a:txBody>
                    <a:bodyPr/>
                    <a:lstStyle/>
                    <a:p>
                      <a:pPr algn="l" fontAlgn="t"/>
                      <a:r>
                        <a:rPr lang="en-US" sz="1800" b="1" i="1" u="none" strike="noStrike" dirty="0">
                          <a:effectLst/>
                        </a:rPr>
                        <a:t>Household Characteristics</a:t>
                      </a:r>
                      <a:endParaRPr lang="en-US" sz="1800" b="1" i="1" u="none" strike="noStrike" dirty="0">
                        <a:solidFill>
                          <a:srgbClr val="000000"/>
                        </a:solidFill>
                        <a:effectLst/>
                        <a:latin typeface="Times New Roman"/>
                      </a:endParaRPr>
                    </a:p>
                  </a:txBody>
                  <a:tcPr marL="9525" marR="9525" marT="9525" marB="0">
                    <a:noFill/>
                  </a:tcPr>
                </a:tc>
                <a:tc>
                  <a:txBody>
                    <a:bodyPr/>
                    <a:lstStyle/>
                    <a:p>
                      <a:pPr algn="l" fontAlgn="t"/>
                      <a:endParaRPr lang="en-US" sz="1800" b="0" i="0" u="none" strike="noStrike">
                        <a:solidFill>
                          <a:srgbClr val="000000"/>
                        </a:solidFill>
                        <a:effectLst/>
                        <a:latin typeface="Times New Roman"/>
                      </a:endParaRPr>
                    </a:p>
                  </a:txBody>
                  <a:tcPr marL="9525" marR="9525" marT="9525" marB="0">
                    <a:noFill/>
                  </a:tcPr>
                </a:tc>
                <a:tc>
                  <a:txBody>
                    <a:bodyPr/>
                    <a:lstStyle/>
                    <a:p>
                      <a:pPr algn="r" fontAlgn="t"/>
                      <a:endParaRPr lang="en-US" sz="1800" b="0" i="0" u="none" strike="noStrike">
                        <a:solidFill>
                          <a:srgbClr val="000000"/>
                        </a:solidFill>
                        <a:effectLst/>
                        <a:latin typeface="Times New Roman"/>
                      </a:endParaRPr>
                    </a:p>
                  </a:txBody>
                  <a:tcPr marL="9525" marR="9525" marT="9525" marB="0">
                    <a:noFill/>
                  </a:tcPr>
                </a:tc>
                <a:tc>
                  <a:txBody>
                    <a:bodyPr/>
                    <a:lstStyle/>
                    <a:p>
                      <a:pPr algn="ctr" fontAlgn="t"/>
                      <a:endParaRPr lang="en-US" sz="1800" b="0" i="0" u="none" strike="noStrike">
                        <a:solidFill>
                          <a:srgbClr val="000000"/>
                        </a:solidFill>
                        <a:effectLst/>
                        <a:latin typeface="Times New Roman"/>
                      </a:endParaRPr>
                    </a:p>
                  </a:txBody>
                  <a:tcPr marL="9525" marR="9525" marT="9525" marB="0">
                    <a:noFill/>
                  </a:tcPr>
                </a:tc>
              </a:tr>
              <a:tr h="318141">
                <a:tc>
                  <a:txBody>
                    <a:bodyPr/>
                    <a:lstStyle/>
                    <a:p>
                      <a:pPr algn="l" fontAlgn="ctr"/>
                      <a:r>
                        <a:rPr lang="en-US" sz="1800" u="none" strike="noStrike" dirty="0">
                          <a:effectLst/>
                        </a:rPr>
                        <a:t># of Cultivated Plots</a:t>
                      </a:r>
                      <a:endParaRPr lang="en-US" sz="1800" b="0" i="0" u="none" strike="noStrike" dirty="0">
                        <a:solidFill>
                          <a:srgbClr val="000000"/>
                        </a:solidFill>
                        <a:effectLst/>
                        <a:latin typeface="Times New Roman"/>
                      </a:endParaRPr>
                    </a:p>
                  </a:txBody>
                  <a:tcPr marL="9525" marR="9525" marT="9525" marB="0" anchor="ctr">
                    <a:noFill/>
                  </a:tcPr>
                </a:tc>
                <a:tc>
                  <a:txBody>
                    <a:bodyPr/>
                    <a:lstStyle/>
                    <a:p>
                      <a:pPr algn="l" fontAlgn="ctr"/>
                      <a:endParaRPr lang="en-US" sz="1800" b="0" i="0" u="none" strike="noStrike" dirty="0">
                        <a:solidFill>
                          <a:srgbClr val="000000"/>
                        </a:solidFill>
                        <a:effectLst/>
                        <a:latin typeface="Times New Roman"/>
                      </a:endParaRPr>
                    </a:p>
                  </a:txBody>
                  <a:tcPr marL="9525" marR="9525" marT="9525" marB="0" anchor="ctr">
                    <a:noFill/>
                  </a:tcPr>
                </a:tc>
                <a:tc>
                  <a:txBody>
                    <a:bodyPr/>
                    <a:lstStyle/>
                    <a:p>
                      <a:pPr algn="ctr" fontAlgn="ctr"/>
                      <a:r>
                        <a:rPr lang="en-US" sz="1800" u="none" strike="noStrike">
                          <a:effectLst/>
                        </a:rPr>
                        <a:t>1.43</a:t>
                      </a:r>
                      <a:endParaRPr lang="en-US" sz="1800" b="0" i="0" u="none" strike="noStrike">
                        <a:solidFill>
                          <a:srgbClr val="000000"/>
                        </a:solidFill>
                        <a:effectLst/>
                        <a:latin typeface="Times New Roman"/>
                      </a:endParaRPr>
                    </a:p>
                  </a:txBody>
                  <a:tcPr marL="9525" marR="9525" marT="9525" marB="0" anchor="ctr">
                    <a:noFill/>
                  </a:tcPr>
                </a:tc>
                <a:tc>
                  <a:txBody>
                    <a:bodyPr/>
                    <a:lstStyle/>
                    <a:p>
                      <a:pPr algn="ctr" fontAlgn="ctr"/>
                      <a:r>
                        <a:rPr lang="en-US" sz="1800" u="none" strike="noStrike">
                          <a:effectLst/>
                        </a:rPr>
                        <a:t>0.8</a:t>
                      </a:r>
                      <a:endParaRPr lang="en-US" sz="1800" b="0" i="0" u="none" strike="noStrike">
                        <a:solidFill>
                          <a:srgbClr val="000000"/>
                        </a:solidFill>
                        <a:effectLst/>
                        <a:latin typeface="Times New Roman"/>
                      </a:endParaRPr>
                    </a:p>
                  </a:txBody>
                  <a:tcPr marL="9525" marR="9525" marT="9525" marB="0" anchor="ctr">
                    <a:noFill/>
                  </a:tcPr>
                </a:tc>
              </a:tr>
              <a:tr h="318141">
                <a:tc>
                  <a:txBody>
                    <a:bodyPr/>
                    <a:lstStyle/>
                    <a:p>
                      <a:pPr algn="l" fontAlgn="ctr"/>
                      <a:r>
                        <a:rPr lang="en-US" sz="1800" u="none" strike="noStrike">
                          <a:effectLst/>
                        </a:rPr>
                        <a:t>Total Land Size</a:t>
                      </a:r>
                      <a:endParaRPr lang="en-US" sz="1800" b="0" i="0" u="none" strike="noStrike">
                        <a:solidFill>
                          <a:srgbClr val="000000"/>
                        </a:solidFill>
                        <a:effectLst/>
                        <a:latin typeface="Times New Roman"/>
                      </a:endParaRPr>
                    </a:p>
                  </a:txBody>
                  <a:tcPr marL="9525" marR="9525" marT="9525" marB="0" anchor="ctr">
                    <a:noFill/>
                  </a:tcPr>
                </a:tc>
                <a:tc>
                  <a:txBody>
                    <a:bodyPr/>
                    <a:lstStyle/>
                    <a:p>
                      <a:pPr algn="l" fontAlgn="ctr"/>
                      <a:r>
                        <a:rPr lang="en-US" sz="1800" u="none" strike="noStrike" dirty="0">
                          <a:effectLst/>
                        </a:rPr>
                        <a:t>(ha)</a:t>
                      </a:r>
                      <a:endParaRPr lang="en-US" sz="1800" b="0" i="0" u="none" strike="noStrike" dirty="0">
                        <a:solidFill>
                          <a:srgbClr val="000000"/>
                        </a:solidFill>
                        <a:effectLst/>
                        <a:latin typeface="Times New Roman"/>
                      </a:endParaRPr>
                    </a:p>
                  </a:txBody>
                  <a:tcPr marL="9525" marR="9525" marT="9525" marB="0" anchor="ctr">
                    <a:noFill/>
                  </a:tcPr>
                </a:tc>
                <a:tc>
                  <a:txBody>
                    <a:bodyPr/>
                    <a:lstStyle/>
                    <a:p>
                      <a:pPr algn="ctr" fontAlgn="ctr"/>
                      <a:r>
                        <a:rPr lang="en-US" sz="1800" u="none" strike="noStrike">
                          <a:effectLst/>
                        </a:rPr>
                        <a:t>0.64</a:t>
                      </a:r>
                      <a:endParaRPr lang="en-US" sz="1800" b="0" i="0" u="none" strike="noStrike">
                        <a:solidFill>
                          <a:srgbClr val="000000"/>
                        </a:solidFill>
                        <a:effectLst/>
                        <a:latin typeface="Times New Roman"/>
                      </a:endParaRPr>
                    </a:p>
                  </a:txBody>
                  <a:tcPr marL="9525" marR="9525" marT="9525" marB="0" anchor="ctr">
                    <a:noFill/>
                  </a:tcPr>
                </a:tc>
                <a:tc>
                  <a:txBody>
                    <a:bodyPr/>
                    <a:lstStyle/>
                    <a:p>
                      <a:pPr algn="ctr" fontAlgn="ctr"/>
                      <a:r>
                        <a:rPr lang="en-US" sz="1800" u="none" strike="noStrike">
                          <a:effectLst/>
                        </a:rPr>
                        <a:t>0.6</a:t>
                      </a:r>
                      <a:endParaRPr lang="en-US" sz="1800" b="0" i="0" u="none" strike="noStrike">
                        <a:solidFill>
                          <a:srgbClr val="000000"/>
                        </a:solidFill>
                        <a:effectLst/>
                        <a:latin typeface="Times New Roman"/>
                      </a:endParaRPr>
                    </a:p>
                  </a:txBody>
                  <a:tcPr marL="9525" marR="9525" marT="9525" marB="0" anchor="ctr">
                    <a:noFill/>
                  </a:tcPr>
                </a:tc>
              </a:tr>
              <a:tr h="318141">
                <a:tc>
                  <a:txBody>
                    <a:bodyPr/>
                    <a:lstStyle/>
                    <a:p>
                      <a:pPr algn="l" fontAlgn="ctr"/>
                      <a:r>
                        <a:rPr lang="en-US" sz="1800" u="none" strike="noStrike" dirty="0">
                          <a:effectLst/>
                        </a:rPr>
                        <a:t>Adopt SRI</a:t>
                      </a:r>
                      <a:endParaRPr lang="en-US" sz="1800" b="0" i="0" u="none" strike="noStrike" dirty="0">
                        <a:solidFill>
                          <a:srgbClr val="000000"/>
                        </a:solidFill>
                        <a:effectLst/>
                        <a:latin typeface="Times New Roman"/>
                      </a:endParaRPr>
                    </a:p>
                  </a:txBody>
                  <a:tcPr marL="9525" marR="9525" marT="9525" marB="0" anchor="ctr">
                    <a:noFill/>
                  </a:tcPr>
                </a:tc>
                <a:tc>
                  <a:txBody>
                    <a:bodyPr/>
                    <a:lstStyle/>
                    <a:p>
                      <a:pPr algn="l" fontAlgn="ctr"/>
                      <a:r>
                        <a:rPr lang="en-US" sz="1800" u="none" strike="noStrike">
                          <a:effectLst/>
                        </a:rPr>
                        <a:t>(%) </a:t>
                      </a:r>
                      <a:endParaRPr lang="en-US" sz="1800" b="0" i="0" u="none" strike="noStrike">
                        <a:solidFill>
                          <a:srgbClr val="000000"/>
                        </a:solidFill>
                        <a:effectLst/>
                        <a:latin typeface="Times New Roman"/>
                      </a:endParaRPr>
                    </a:p>
                  </a:txBody>
                  <a:tcPr marL="9525" marR="9525" marT="9525" marB="0" anchor="ctr">
                    <a:noFill/>
                  </a:tcPr>
                </a:tc>
                <a:tc>
                  <a:txBody>
                    <a:bodyPr/>
                    <a:lstStyle/>
                    <a:p>
                      <a:pPr algn="ctr" fontAlgn="ctr"/>
                      <a:r>
                        <a:rPr lang="en-US" sz="1800" u="none" strike="noStrike" dirty="0">
                          <a:effectLst/>
                        </a:rPr>
                        <a:t>14.12</a:t>
                      </a:r>
                      <a:endParaRPr lang="en-US" sz="1800" b="0" i="0" u="none" strike="noStrike" dirty="0">
                        <a:solidFill>
                          <a:srgbClr val="000000"/>
                        </a:solidFill>
                        <a:effectLst/>
                        <a:latin typeface="Times New Roman"/>
                      </a:endParaRPr>
                    </a:p>
                  </a:txBody>
                  <a:tcPr marL="9525" marR="9525" marT="9525" marB="0" anchor="ctr">
                    <a:noFill/>
                  </a:tcPr>
                </a:tc>
                <a:tc>
                  <a:txBody>
                    <a:bodyPr/>
                    <a:lstStyle/>
                    <a:p>
                      <a:pPr algn="ctr" fontAlgn="ctr"/>
                      <a:r>
                        <a:rPr lang="en-US" sz="1800" u="none" strike="noStrike">
                          <a:effectLst/>
                        </a:rPr>
                        <a:t>34.8</a:t>
                      </a:r>
                      <a:endParaRPr lang="en-US" sz="1800" b="0" i="0" u="none" strike="noStrike">
                        <a:solidFill>
                          <a:srgbClr val="000000"/>
                        </a:solidFill>
                        <a:effectLst/>
                        <a:latin typeface="Times New Roman"/>
                      </a:endParaRPr>
                    </a:p>
                  </a:txBody>
                  <a:tcPr marL="9525" marR="9525" marT="9525" marB="0" anchor="ctr">
                    <a:noFill/>
                  </a:tcPr>
                </a:tc>
              </a:tr>
              <a:tr h="318141">
                <a:tc>
                  <a:txBody>
                    <a:bodyPr/>
                    <a:lstStyle/>
                    <a:p>
                      <a:pPr algn="l" fontAlgn="ctr"/>
                      <a:r>
                        <a:rPr lang="en-US" sz="1800" u="none" strike="noStrike">
                          <a:effectLst/>
                        </a:rPr>
                        <a:t>SRI Experience</a:t>
                      </a:r>
                      <a:endParaRPr lang="en-US" sz="1800" b="0" i="0" u="none" strike="noStrike">
                        <a:solidFill>
                          <a:srgbClr val="000000"/>
                        </a:solidFill>
                        <a:effectLst/>
                        <a:latin typeface="Times New Roman"/>
                      </a:endParaRPr>
                    </a:p>
                  </a:txBody>
                  <a:tcPr marL="9525" marR="9525" marT="9525" marB="0" anchor="ctr">
                    <a:noFill/>
                  </a:tcPr>
                </a:tc>
                <a:tc>
                  <a:txBody>
                    <a:bodyPr/>
                    <a:lstStyle/>
                    <a:p>
                      <a:pPr algn="l" fontAlgn="ctr"/>
                      <a:r>
                        <a:rPr lang="en-US" sz="1800" u="none" strike="noStrike" dirty="0">
                          <a:effectLst/>
                        </a:rPr>
                        <a:t>(years)</a:t>
                      </a:r>
                      <a:endParaRPr lang="en-US" sz="1800" b="0" i="0" u="none" strike="noStrike" dirty="0">
                        <a:solidFill>
                          <a:srgbClr val="000000"/>
                        </a:solidFill>
                        <a:effectLst/>
                        <a:latin typeface="Times New Roman"/>
                      </a:endParaRPr>
                    </a:p>
                  </a:txBody>
                  <a:tcPr marL="9525" marR="9525" marT="9525" marB="0" anchor="ctr">
                    <a:noFill/>
                  </a:tcPr>
                </a:tc>
                <a:tc>
                  <a:txBody>
                    <a:bodyPr/>
                    <a:lstStyle/>
                    <a:p>
                      <a:pPr algn="ctr" fontAlgn="ctr"/>
                      <a:r>
                        <a:rPr lang="en-US" sz="1800" u="none" strike="noStrike" dirty="0">
                          <a:effectLst/>
                        </a:rPr>
                        <a:t>0.71</a:t>
                      </a:r>
                      <a:endParaRPr lang="en-US" sz="1800" b="0" i="0" u="none" strike="noStrike" dirty="0">
                        <a:solidFill>
                          <a:srgbClr val="000000"/>
                        </a:solidFill>
                        <a:effectLst/>
                        <a:latin typeface="Times New Roman"/>
                      </a:endParaRPr>
                    </a:p>
                  </a:txBody>
                  <a:tcPr marL="9525" marR="9525" marT="9525" marB="0" anchor="ctr">
                    <a:noFill/>
                  </a:tcPr>
                </a:tc>
                <a:tc>
                  <a:txBody>
                    <a:bodyPr/>
                    <a:lstStyle/>
                    <a:p>
                      <a:pPr algn="ctr" fontAlgn="ctr"/>
                      <a:r>
                        <a:rPr lang="en-US" sz="1800" u="none" strike="noStrike">
                          <a:effectLst/>
                        </a:rPr>
                        <a:t>1.9</a:t>
                      </a:r>
                      <a:endParaRPr lang="en-US" sz="1800" b="0" i="0" u="none" strike="noStrike">
                        <a:solidFill>
                          <a:srgbClr val="000000"/>
                        </a:solidFill>
                        <a:effectLst/>
                        <a:latin typeface="Times New Roman"/>
                      </a:endParaRPr>
                    </a:p>
                  </a:txBody>
                  <a:tcPr marL="9525" marR="9525" marT="9525" marB="0" anchor="ctr">
                    <a:noFill/>
                  </a:tcPr>
                </a:tc>
              </a:tr>
              <a:tr h="318141">
                <a:tc>
                  <a:txBody>
                    <a:bodyPr/>
                    <a:lstStyle/>
                    <a:p>
                      <a:pPr algn="l" fontAlgn="ctr"/>
                      <a:r>
                        <a:rPr lang="en-US" sz="1800" u="none" strike="noStrike" dirty="0">
                          <a:effectLst/>
                        </a:rPr>
                        <a:t># Agricultural Advisors</a:t>
                      </a:r>
                      <a:endParaRPr lang="en-US" sz="1800" b="0" i="0" u="none" strike="noStrike" dirty="0">
                        <a:solidFill>
                          <a:srgbClr val="000000"/>
                        </a:solidFill>
                        <a:effectLst/>
                        <a:latin typeface="Times New Roman"/>
                      </a:endParaRPr>
                    </a:p>
                  </a:txBody>
                  <a:tcPr marL="9525" marR="9525" marT="9525" marB="0" anchor="ctr">
                    <a:noFill/>
                  </a:tcPr>
                </a:tc>
                <a:tc>
                  <a:txBody>
                    <a:bodyPr/>
                    <a:lstStyle/>
                    <a:p>
                      <a:pPr algn="l" fontAlgn="ctr"/>
                      <a:endParaRPr lang="en-US" sz="1800" b="0" i="0" u="none" strike="noStrike">
                        <a:solidFill>
                          <a:srgbClr val="000000"/>
                        </a:solidFill>
                        <a:effectLst/>
                        <a:latin typeface="Times New Roman"/>
                      </a:endParaRPr>
                    </a:p>
                  </a:txBody>
                  <a:tcPr marL="9525" marR="9525" marT="9525" marB="0" anchor="ctr">
                    <a:noFill/>
                  </a:tcPr>
                </a:tc>
                <a:tc>
                  <a:txBody>
                    <a:bodyPr/>
                    <a:lstStyle/>
                    <a:p>
                      <a:pPr algn="ctr" fontAlgn="ctr"/>
                      <a:r>
                        <a:rPr lang="en-US" sz="1800" u="none" strike="noStrike" dirty="0">
                          <a:effectLst/>
                        </a:rPr>
                        <a:t>0.77</a:t>
                      </a:r>
                      <a:endParaRPr lang="en-US" sz="1800" b="0" i="0" u="none" strike="noStrike" dirty="0">
                        <a:solidFill>
                          <a:srgbClr val="000000"/>
                        </a:solidFill>
                        <a:effectLst/>
                        <a:latin typeface="Times New Roman"/>
                      </a:endParaRPr>
                    </a:p>
                  </a:txBody>
                  <a:tcPr marL="9525" marR="9525" marT="9525" marB="0" anchor="ctr">
                    <a:noFill/>
                  </a:tcPr>
                </a:tc>
                <a:tc>
                  <a:txBody>
                    <a:bodyPr/>
                    <a:lstStyle/>
                    <a:p>
                      <a:pPr algn="ctr" fontAlgn="ctr"/>
                      <a:r>
                        <a:rPr lang="en-US" sz="1800" u="none" strike="noStrike">
                          <a:effectLst/>
                        </a:rPr>
                        <a:t>1.0</a:t>
                      </a:r>
                      <a:endParaRPr lang="en-US" sz="1800" b="0" i="0" u="none" strike="noStrike">
                        <a:solidFill>
                          <a:srgbClr val="000000"/>
                        </a:solidFill>
                        <a:effectLst/>
                        <a:latin typeface="Times New Roman"/>
                      </a:endParaRPr>
                    </a:p>
                  </a:txBody>
                  <a:tcPr marL="9525" marR="9525" marT="9525" marB="0" anchor="ctr">
                    <a:noFill/>
                  </a:tcPr>
                </a:tc>
              </a:tr>
              <a:tr h="318141">
                <a:tc>
                  <a:txBody>
                    <a:bodyPr/>
                    <a:lstStyle/>
                    <a:p>
                      <a:pPr algn="l" fontAlgn="ctr"/>
                      <a:r>
                        <a:rPr lang="en-US" sz="1800" u="none" strike="noStrike">
                          <a:effectLst/>
                        </a:rPr>
                        <a:t>Advisors Ever Adopt SRI</a:t>
                      </a:r>
                      <a:endParaRPr lang="en-US" sz="1800" b="0" i="0" u="none" strike="noStrike">
                        <a:solidFill>
                          <a:srgbClr val="000000"/>
                        </a:solidFill>
                        <a:effectLst/>
                        <a:latin typeface="Times New Roman"/>
                      </a:endParaRPr>
                    </a:p>
                  </a:txBody>
                  <a:tcPr marL="9525" marR="9525" marT="9525" marB="0" anchor="ctr">
                    <a:noFill/>
                  </a:tcPr>
                </a:tc>
                <a:tc>
                  <a:txBody>
                    <a:bodyPr/>
                    <a:lstStyle/>
                    <a:p>
                      <a:pPr algn="l" fontAlgn="ctr"/>
                      <a:r>
                        <a:rPr lang="en-US" sz="1800" u="none" strike="noStrike" dirty="0">
                          <a:effectLst/>
                        </a:rPr>
                        <a:t>(%)</a:t>
                      </a:r>
                      <a:endParaRPr lang="en-US" sz="1800" b="0" i="0" u="none" strike="noStrike" dirty="0">
                        <a:solidFill>
                          <a:srgbClr val="000000"/>
                        </a:solidFill>
                        <a:effectLst/>
                        <a:latin typeface="Times New Roman"/>
                      </a:endParaRPr>
                    </a:p>
                  </a:txBody>
                  <a:tcPr marL="9525" marR="9525" marT="9525" marB="0" anchor="ctr">
                    <a:noFill/>
                  </a:tcPr>
                </a:tc>
                <a:tc>
                  <a:txBody>
                    <a:bodyPr/>
                    <a:lstStyle/>
                    <a:p>
                      <a:pPr algn="ctr" fontAlgn="ctr"/>
                      <a:r>
                        <a:rPr lang="en-US" sz="1800" u="none" strike="noStrike" dirty="0">
                          <a:effectLst/>
                        </a:rPr>
                        <a:t>17.13</a:t>
                      </a:r>
                      <a:endParaRPr lang="en-US" sz="1800" b="0" i="0" u="none" strike="noStrike" dirty="0">
                        <a:solidFill>
                          <a:srgbClr val="000000"/>
                        </a:solidFill>
                        <a:effectLst/>
                        <a:latin typeface="Times New Roman"/>
                      </a:endParaRPr>
                    </a:p>
                  </a:txBody>
                  <a:tcPr marL="9525" marR="9525" marT="9525" marB="0" anchor="ctr">
                    <a:noFill/>
                  </a:tcPr>
                </a:tc>
                <a:tc>
                  <a:txBody>
                    <a:bodyPr/>
                    <a:lstStyle/>
                    <a:p>
                      <a:pPr algn="ctr" fontAlgn="ctr"/>
                      <a:r>
                        <a:rPr lang="en-US" sz="1800" u="none" strike="noStrike">
                          <a:effectLst/>
                        </a:rPr>
                        <a:t>37.7</a:t>
                      </a:r>
                      <a:endParaRPr lang="en-US" sz="1800" b="0" i="0" u="none" strike="noStrike">
                        <a:solidFill>
                          <a:srgbClr val="000000"/>
                        </a:solidFill>
                        <a:effectLst/>
                        <a:latin typeface="Times New Roman"/>
                      </a:endParaRPr>
                    </a:p>
                  </a:txBody>
                  <a:tcPr marL="9525" marR="9525" marT="9525" marB="0" anchor="ctr">
                    <a:noFill/>
                  </a:tcPr>
                </a:tc>
              </a:tr>
              <a:tr h="302991">
                <a:tc>
                  <a:txBody>
                    <a:bodyPr/>
                    <a:lstStyle/>
                    <a:p>
                      <a:pPr algn="l" fontAlgn="b"/>
                      <a:endParaRPr lang="en-US" sz="1800" b="0" i="0" u="none" strike="noStrike">
                        <a:solidFill>
                          <a:srgbClr val="000000"/>
                        </a:solidFill>
                        <a:effectLst/>
                        <a:latin typeface="Calibri"/>
                      </a:endParaRPr>
                    </a:p>
                  </a:txBody>
                  <a:tcPr marL="9525" marR="9525" marT="9525" marB="0" anchor="b">
                    <a:noFill/>
                  </a:tcPr>
                </a:tc>
                <a:tc>
                  <a:txBody>
                    <a:bodyPr/>
                    <a:lstStyle/>
                    <a:p>
                      <a:pPr algn="l" fontAlgn="b"/>
                      <a:endParaRPr lang="en-US" sz="1800" b="0" i="0" u="none" strike="noStrike">
                        <a:solidFill>
                          <a:srgbClr val="000000"/>
                        </a:solidFill>
                        <a:effectLst/>
                        <a:latin typeface="Calibri"/>
                      </a:endParaRPr>
                    </a:p>
                  </a:txBody>
                  <a:tcPr marL="9525" marR="9525" marT="9525" marB="0" anchor="b">
                    <a:noFill/>
                  </a:tcPr>
                </a:tc>
                <a:tc>
                  <a:txBody>
                    <a:bodyPr/>
                    <a:lstStyle/>
                    <a:p>
                      <a:pPr algn="l" fontAlgn="b"/>
                      <a:endParaRPr lang="en-US" sz="1800" b="0" i="0" u="none" strike="noStrike">
                        <a:solidFill>
                          <a:srgbClr val="000000"/>
                        </a:solidFill>
                        <a:effectLst/>
                        <a:latin typeface="Calibri"/>
                      </a:endParaRPr>
                    </a:p>
                  </a:txBody>
                  <a:tcPr marL="9525" marR="9525" marT="9525" marB="0" anchor="b">
                    <a:noFill/>
                  </a:tcPr>
                </a:tc>
                <a:tc>
                  <a:txBody>
                    <a:bodyPr/>
                    <a:lstStyle/>
                    <a:p>
                      <a:pPr algn="l" fontAlgn="b"/>
                      <a:endParaRPr lang="en-US" sz="1800" b="0" i="0" u="none" strike="noStrike">
                        <a:solidFill>
                          <a:srgbClr val="000000"/>
                        </a:solidFill>
                        <a:effectLst/>
                        <a:latin typeface="Calibri"/>
                      </a:endParaRPr>
                    </a:p>
                  </a:txBody>
                  <a:tcPr marL="9525" marR="9525" marT="9525" marB="0" anchor="b">
                    <a:noFill/>
                  </a:tcPr>
                </a:tc>
              </a:tr>
              <a:tr h="318141">
                <a:tc>
                  <a:txBody>
                    <a:bodyPr/>
                    <a:lstStyle/>
                    <a:p>
                      <a:pPr algn="l" fontAlgn="t"/>
                      <a:r>
                        <a:rPr lang="en-US" sz="1800" b="1" i="1" u="none" strike="noStrike" dirty="0">
                          <a:effectLst/>
                        </a:rPr>
                        <a:t>Plot Characteristics</a:t>
                      </a:r>
                      <a:endParaRPr lang="en-US" sz="1800" b="1" i="1" u="none" strike="noStrike" dirty="0">
                        <a:solidFill>
                          <a:srgbClr val="000000"/>
                        </a:solidFill>
                        <a:effectLst/>
                        <a:latin typeface="Times New Roman"/>
                      </a:endParaRPr>
                    </a:p>
                  </a:txBody>
                  <a:tcPr marL="9525" marR="9525" marT="9525" marB="0">
                    <a:noFill/>
                  </a:tcPr>
                </a:tc>
                <a:tc>
                  <a:txBody>
                    <a:bodyPr/>
                    <a:lstStyle/>
                    <a:p>
                      <a:pPr algn="l" fontAlgn="b"/>
                      <a:endParaRPr lang="en-US" sz="1800" b="0" i="0" u="none" strike="noStrike">
                        <a:solidFill>
                          <a:srgbClr val="000000"/>
                        </a:solidFill>
                        <a:effectLst/>
                        <a:latin typeface="Calibri"/>
                      </a:endParaRPr>
                    </a:p>
                  </a:txBody>
                  <a:tcPr marL="9525" marR="9525" marT="9525" marB="0" anchor="b">
                    <a:noFill/>
                  </a:tcPr>
                </a:tc>
                <a:tc>
                  <a:txBody>
                    <a:bodyPr/>
                    <a:lstStyle/>
                    <a:p>
                      <a:pPr algn="l" fontAlgn="b"/>
                      <a:endParaRPr lang="en-US" sz="1800" b="0" i="0" u="none" strike="noStrike" dirty="0">
                        <a:solidFill>
                          <a:srgbClr val="000000"/>
                        </a:solidFill>
                        <a:effectLst/>
                        <a:latin typeface="Calibri"/>
                      </a:endParaRPr>
                    </a:p>
                  </a:txBody>
                  <a:tcPr marL="9525" marR="9525" marT="9525" marB="0" anchor="b">
                    <a:noFill/>
                  </a:tcPr>
                </a:tc>
                <a:tc>
                  <a:txBody>
                    <a:bodyPr/>
                    <a:lstStyle/>
                    <a:p>
                      <a:pPr algn="l" fontAlgn="b"/>
                      <a:endParaRPr lang="en-US" sz="1800" b="0" i="0" u="none" strike="noStrike" dirty="0">
                        <a:solidFill>
                          <a:srgbClr val="000000"/>
                        </a:solidFill>
                        <a:effectLst/>
                        <a:latin typeface="Calibri"/>
                      </a:endParaRPr>
                    </a:p>
                  </a:txBody>
                  <a:tcPr marL="9525" marR="9525" marT="9525" marB="0" anchor="b">
                    <a:noFill/>
                  </a:tcPr>
                </a:tc>
              </a:tr>
              <a:tr h="318141">
                <a:tc>
                  <a:txBody>
                    <a:bodyPr/>
                    <a:lstStyle/>
                    <a:p>
                      <a:pPr algn="l" fontAlgn="ctr"/>
                      <a:r>
                        <a:rPr lang="en-US" sz="1800" u="none" strike="noStrike" dirty="0">
                          <a:effectLst/>
                        </a:rPr>
                        <a:t>Adopt SRI</a:t>
                      </a:r>
                      <a:endParaRPr lang="en-US" sz="1800" b="0" i="0" u="none" strike="noStrike" dirty="0">
                        <a:solidFill>
                          <a:srgbClr val="000000"/>
                        </a:solidFill>
                        <a:effectLst/>
                        <a:latin typeface="Times New Roman"/>
                      </a:endParaRPr>
                    </a:p>
                  </a:txBody>
                  <a:tcPr marL="9525" marR="9525" marT="9525" marB="0" anchor="ctr">
                    <a:noFill/>
                  </a:tcPr>
                </a:tc>
                <a:tc>
                  <a:txBody>
                    <a:bodyPr/>
                    <a:lstStyle/>
                    <a:p>
                      <a:pPr algn="l" fontAlgn="ctr"/>
                      <a:r>
                        <a:rPr lang="en-US" sz="1800" u="none" strike="noStrike">
                          <a:effectLst/>
                        </a:rPr>
                        <a:t>(%)</a:t>
                      </a:r>
                      <a:endParaRPr lang="en-US" sz="1800" b="0" i="0" u="none" strike="noStrike">
                        <a:solidFill>
                          <a:srgbClr val="000000"/>
                        </a:solidFill>
                        <a:effectLst/>
                        <a:latin typeface="Times New Roman"/>
                      </a:endParaRPr>
                    </a:p>
                  </a:txBody>
                  <a:tcPr marL="9525" marR="9525" marT="9525" marB="0" anchor="ctr">
                    <a:noFill/>
                  </a:tcPr>
                </a:tc>
                <a:tc>
                  <a:txBody>
                    <a:bodyPr/>
                    <a:lstStyle/>
                    <a:p>
                      <a:pPr algn="ctr" fontAlgn="ctr"/>
                      <a:r>
                        <a:rPr lang="en-US" sz="1800" b="0" i="0" u="none" strike="noStrike" dirty="0">
                          <a:solidFill>
                            <a:srgbClr val="000000"/>
                          </a:solidFill>
                          <a:effectLst/>
                          <a:latin typeface="+mn-lt"/>
                        </a:rPr>
                        <a:t>13.98</a:t>
                      </a:r>
                    </a:p>
                  </a:txBody>
                  <a:tcPr marL="9525" marR="9525" marT="9525" marB="0" anchor="ctr">
                    <a:noFill/>
                  </a:tcPr>
                </a:tc>
                <a:tc>
                  <a:txBody>
                    <a:bodyPr/>
                    <a:lstStyle/>
                    <a:p>
                      <a:pPr algn="ctr" fontAlgn="ctr"/>
                      <a:r>
                        <a:rPr lang="en-US" sz="1800" b="0" i="0" u="none" strike="noStrike" dirty="0">
                          <a:solidFill>
                            <a:srgbClr val="000000"/>
                          </a:solidFill>
                          <a:effectLst/>
                          <a:latin typeface="+mn-lt"/>
                        </a:rPr>
                        <a:t>34.69</a:t>
                      </a:r>
                    </a:p>
                  </a:txBody>
                  <a:tcPr marL="9525" marR="9525" marT="9525" marB="0" anchor="ctr">
                    <a:noFill/>
                  </a:tcPr>
                </a:tc>
              </a:tr>
              <a:tr h="318141">
                <a:tc>
                  <a:txBody>
                    <a:bodyPr/>
                    <a:lstStyle/>
                    <a:p>
                      <a:pPr algn="l" fontAlgn="ctr"/>
                      <a:r>
                        <a:rPr lang="en-US" sz="1800" u="none" strike="noStrike" dirty="0">
                          <a:effectLst/>
                        </a:rPr>
                        <a:t>  Young Seedling</a:t>
                      </a:r>
                      <a:endParaRPr lang="en-US" sz="1800" b="0" i="0" u="none" strike="noStrike" dirty="0">
                        <a:solidFill>
                          <a:srgbClr val="000000"/>
                        </a:solidFill>
                        <a:effectLst/>
                        <a:latin typeface="Times New Roman"/>
                      </a:endParaRPr>
                    </a:p>
                  </a:txBody>
                  <a:tcPr marL="9525" marR="9525" marT="9525" marB="0" anchor="ctr">
                    <a:noFill/>
                  </a:tcPr>
                </a:tc>
                <a:tc>
                  <a:txBody>
                    <a:bodyPr/>
                    <a:lstStyle/>
                    <a:p>
                      <a:pPr algn="l" fontAlgn="ctr"/>
                      <a:r>
                        <a:rPr lang="en-US" sz="1800" u="none" strike="noStrike">
                          <a:effectLst/>
                        </a:rPr>
                        <a:t>(%)</a:t>
                      </a:r>
                      <a:endParaRPr lang="en-US" sz="1800" b="0" i="0" u="none" strike="noStrike">
                        <a:solidFill>
                          <a:srgbClr val="000000"/>
                        </a:solidFill>
                        <a:effectLst/>
                        <a:latin typeface="Times New Roman"/>
                      </a:endParaRPr>
                    </a:p>
                  </a:txBody>
                  <a:tcPr marL="9525" marR="9525" marT="9525" marB="0" anchor="ctr">
                    <a:noFill/>
                  </a:tcPr>
                </a:tc>
                <a:tc>
                  <a:txBody>
                    <a:bodyPr/>
                    <a:lstStyle/>
                    <a:p>
                      <a:pPr algn="ctr" fontAlgn="b"/>
                      <a:r>
                        <a:rPr lang="en-US" sz="1800" b="0" i="0" u="none" strike="noStrike" dirty="0">
                          <a:solidFill>
                            <a:srgbClr val="000000"/>
                          </a:solidFill>
                          <a:effectLst/>
                          <a:latin typeface="+mn-lt"/>
                        </a:rPr>
                        <a:t>13.64</a:t>
                      </a:r>
                    </a:p>
                  </a:txBody>
                  <a:tcPr marL="9525" marR="9525" marT="9525" marB="0" anchor="b">
                    <a:noFill/>
                  </a:tcPr>
                </a:tc>
                <a:tc>
                  <a:txBody>
                    <a:bodyPr/>
                    <a:lstStyle/>
                    <a:p>
                      <a:pPr algn="ctr" fontAlgn="b"/>
                      <a:r>
                        <a:rPr lang="en-US" sz="1800" b="0" i="0" u="none" strike="noStrike">
                          <a:solidFill>
                            <a:srgbClr val="000000"/>
                          </a:solidFill>
                          <a:effectLst/>
                          <a:latin typeface="+mn-lt"/>
                        </a:rPr>
                        <a:t>34.34</a:t>
                      </a:r>
                    </a:p>
                  </a:txBody>
                  <a:tcPr marL="9525" marR="9525" marT="9525" marB="0" anchor="b">
                    <a:noFill/>
                  </a:tcPr>
                </a:tc>
              </a:tr>
              <a:tr h="318141">
                <a:tc>
                  <a:txBody>
                    <a:bodyPr/>
                    <a:lstStyle/>
                    <a:p>
                      <a:pPr algn="l" fontAlgn="ctr"/>
                      <a:r>
                        <a:rPr lang="en-US" sz="1800" u="none" strike="noStrike" dirty="0">
                          <a:effectLst/>
                        </a:rPr>
                        <a:t>  Shallow Planting</a:t>
                      </a:r>
                      <a:endParaRPr lang="en-US" sz="1800" b="0" i="0" u="none" strike="noStrike" dirty="0">
                        <a:solidFill>
                          <a:srgbClr val="000000"/>
                        </a:solidFill>
                        <a:effectLst/>
                        <a:latin typeface="Times New Roman"/>
                      </a:endParaRPr>
                    </a:p>
                  </a:txBody>
                  <a:tcPr marL="9525" marR="9525" marT="9525" marB="0" anchor="ctr">
                    <a:noFill/>
                  </a:tcPr>
                </a:tc>
                <a:tc>
                  <a:txBody>
                    <a:bodyPr/>
                    <a:lstStyle/>
                    <a:p>
                      <a:pPr algn="l" fontAlgn="ctr"/>
                      <a:r>
                        <a:rPr lang="en-US" sz="1800" u="none" strike="noStrike">
                          <a:effectLst/>
                        </a:rPr>
                        <a:t>(%)</a:t>
                      </a:r>
                      <a:endParaRPr lang="en-US" sz="1800" b="0" i="0" u="none" strike="noStrike">
                        <a:solidFill>
                          <a:srgbClr val="000000"/>
                        </a:solidFill>
                        <a:effectLst/>
                        <a:latin typeface="Times New Roman"/>
                      </a:endParaRPr>
                    </a:p>
                  </a:txBody>
                  <a:tcPr marL="9525" marR="9525" marT="9525" marB="0" anchor="ctr">
                    <a:noFill/>
                  </a:tcPr>
                </a:tc>
                <a:tc>
                  <a:txBody>
                    <a:bodyPr/>
                    <a:lstStyle/>
                    <a:p>
                      <a:pPr algn="ctr" fontAlgn="b"/>
                      <a:r>
                        <a:rPr lang="en-US" sz="1800" b="0" i="0" u="none" strike="noStrike">
                          <a:solidFill>
                            <a:srgbClr val="000000"/>
                          </a:solidFill>
                          <a:effectLst/>
                          <a:latin typeface="+mn-lt"/>
                        </a:rPr>
                        <a:t>13.14</a:t>
                      </a:r>
                    </a:p>
                  </a:txBody>
                  <a:tcPr marL="9525" marR="9525" marT="9525" marB="0" anchor="b">
                    <a:noFill/>
                  </a:tcPr>
                </a:tc>
                <a:tc>
                  <a:txBody>
                    <a:bodyPr/>
                    <a:lstStyle/>
                    <a:p>
                      <a:pPr algn="ctr" fontAlgn="b"/>
                      <a:r>
                        <a:rPr lang="en-US" sz="1800" b="0" i="0" u="none" strike="noStrike" dirty="0">
                          <a:solidFill>
                            <a:srgbClr val="000000"/>
                          </a:solidFill>
                          <a:effectLst/>
                          <a:latin typeface="+mn-lt"/>
                        </a:rPr>
                        <a:t>33.80</a:t>
                      </a:r>
                    </a:p>
                  </a:txBody>
                  <a:tcPr marL="9525" marR="9525" marT="9525" marB="0" anchor="b">
                    <a:noFill/>
                  </a:tcPr>
                </a:tc>
              </a:tr>
              <a:tr h="318141">
                <a:tc>
                  <a:txBody>
                    <a:bodyPr/>
                    <a:lstStyle/>
                    <a:p>
                      <a:pPr algn="l" fontAlgn="ctr"/>
                      <a:r>
                        <a:rPr lang="en-US" sz="1800" u="none" strike="noStrike" dirty="0">
                          <a:effectLst/>
                        </a:rPr>
                        <a:t>  Parse Planting</a:t>
                      </a:r>
                      <a:endParaRPr lang="en-US" sz="1800" b="0" i="0" u="none" strike="noStrike" dirty="0">
                        <a:solidFill>
                          <a:srgbClr val="000000"/>
                        </a:solidFill>
                        <a:effectLst/>
                        <a:latin typeface="Times New Roman"/>
                      </a:endParaRPr>
                    </a:p>
                  </a:txBody>
                  <a:tcPr marL="9525" marR="9525" marT="9525" marB="0" anchor="ctr">
                    <a:noFill/>
                  </a:tcPr>
                </a:tc>
                <a:tc>
                  <a:txBody>
                    <a:bodyPr/>
                    <a:lstStyle/>
                    <a:p>
                      <a:pPr algn="l" fontAlgn="ctr"/>
                      <a:r>
                        <a:rPr lang="en-US" sz="1800" u="none" strike="noStrike">
                          <a:effectLst/>
                        </a:rPr>
                        <a:t>(%)</a:t>
                      </a:r>
                      <a:endParaRPr lang="en-US" sz="1800" b="0" i="0" u="none" strike="noStrike">
                        <a:solidFill>
                          <a:srgbClr val="000000"/>
                        </a:solidFill>
                        <a:effectLst/>
                        <a:latin typeface="Times New Roman"/>
                      </a:endParaRPr>
                    </a:p>
                  </a:txBody>
                  <a:tcPr marL="9525" marR="9525" marT="9525" marB="0" anchor="ctr">
                    <a:noFill/>
                  </a:tcPr>
                </a:tc>
                <a:tc>
                  <a:txBody>
                    <a:bodyPr/>
                    <a:lstStyle/>
                    <a:p>
                      <a:pPr algn="ctr" fontAlgn="b"/>
                      <a:r>
                        <a:rPr lang="en-US" sz="1800" b="0" i="0" u="none" strike="noStrike">
                          <a:solidFill>
                            <a:srgbClr val="000000"/>
                          </a:solidFill>
                          <a:effectLst/>
                          <a:latin typeface="+mn-lt"/>
                        </a:rPr>
                        <a:t>13.56</a:t>
                      </a:r>
                    </a:p>
                  </a:txBody>
                  <a:tcPr marL="9525" marR="9525" marT="9525" marB="0" anchor="b">
                    <a:noFill/>
                  </a:tcPr>
                </a:tc>
                <a:tc>
                  <a:txBody>
                    <a:bodyPr/>
                    <a:lstStyle/>
                    <a:p>
                      <a:pPr algn="ctr" fontAlgn="b"/>
                      <a:r>
                        <a:rPr lang="en-US" sz="1800" b="0" i="0" u="none" strike="noStrike" dirty="0">
                          <a:solidFill>
                            <a:srgbClr val="000000"/>
                          </a:solidFill>
                          <a:effectLst/>
                          <a:latin typeface="+mn-lt"/>
                        </a:rPr>
                        <a:t>34.25</a:t>
                      </a:r>
                    </a:p>
                  </a:txBody>
                  <a:tcPr marL="9525" marR="9525" marT="9525" marB="0" anchor="b">
                    <a:noFill/>
                  </a:tcPr>
                </a:tc>
              </a:tr>
              <a:tr h="318141">
                <a:tc>
                  <a:txBody>
                    <a:bodyPr/>
                    <a:lstStyle/>
                    <a:p>
                      <a:pPr algn="l" fontAlgn="ctr"/>
                      <a:r>
                        <a:rPr lang="en-US" sz="1800" u="none" strike="noStrike" dirty="0">
                          <a:effectLst/>
                        </a:rPr>
                        <a:t>  Intermittent Irrigation</a:t>
                      </a:r>
                      <a:endParaRPr lang="en-US" sz="1800" b="0" i="0" u="none" strike="noStrike" dirty="0">
                        <a:solidFill>
                          <a:srgbClr val="000000"/>
                        </a:solidFill>
                        <a:effectLst/>
                        <a:latin typeface="Times New Roman"/>
                      </a:endParaRPr>
                    </a:p>
                  </a:txBody>
                  <a:tcPr marL="9525" marR="9525" marT="9525" marB="0" anchor="ctr">
                    <a:noFill/>
                  </a:tcPr>
                </a:tc>
                <a:tc>
                  <a:txBody>
                    <a:bodyPr/>
                    <a:lstStyle/>
                    <a:p>
                      <a:pPr algn="l" fontAlgn="ctr"/>
                      <a:r>
                        <a:rPr lang="en-US" sz="1800" u="none" strike="noStrike">
                          <a:effectLst/>
                        </a:rPr>
                        <a:t>(%)</a:t>
                      </a:r>
                      <a:endParaRPr lang="en-US" sz="1800" b="0" i="0" u="none" strike="noStrike">
                        <a:solidFill>
                          <a:srgbClr val="000000"/>
                        </a:solidFill>
                        <a:effectLst/>
                        <a:latin typeface="Times New Roman"/>
                      </a:endParaRPr>
                    </a:p>
                  </a:txBody>
                  <a:tcPr marL="9525" marR="9525" marT="9525" marB="0" anchor="ctr">
                    <a:noFill/>
                  </a:tcPr>
                </a:tc>
                <a:tc>
                  <a:txBody>
                    <a:bodyPr/>
                    <a:lstStyle/>
                    <a:p>
                      <a:pPr algn="ctr" fontAlgn="b"/>
                      <a:r>
                        <a:rPr lang="en-US" sz="1800" b="0" i="0" u="none" strike="noStrike">
                          <a:solidFill>
                            <a:srgbClr val="000000"/>
                          </a:solidFill>
                          <a:effectLst/>
                          <a:latin typeface="+mn-lt"/>
                        </a:rPr>
                        <a:t>11.15</a:t>
                      </a:r>
                    </a:p>
                  </a:txBody>
                  <a:tcPr marL="9525" marR="9525" marT="9525" marB="0" anchor="b">
                    <a:noFill/>
                  </a:tcPr>
                </a:tc>
                <a:tc>
                  <a:txBody>
                    <a:bodyPr/>
                    <a:lstStyle/>
                    <a:p>
                      <a:pPr algn="ctr" fontAlgn="b"/>
                      <a:r>
                        <a:rPr lang="en-US" sz="1800" b="0" i="0" u="none" strike="noStrike" dirty="0">
                          <a:solidFill>
                            <a:srgbClr val="000000"/>
                          </a:solidFill>
                          <a:effectLst/>
                          <a:latin typeface="+mn-lt"/>
                        </a:rPr>
                        <a:t>31.49</a:t>
                      </a:r>
                    </a:p>
                  </a:txBody>
                  <a:tcPr marL="9525" marR="9525" marT="9525" marB="0" anchor="b">
                    <a:noFill/>
                  </a:tcPr>
                </a:tc>
              </a:tr>
              <a:tr h="333290">
                <a:tc>
                  <a:txBody>
                    <a:bodyPr/>
                    <a:lstStyle/>
                    <a:p>
                      <a:pPr algn="l" fontAlgn="ctr"/>
                      <a:r>
                        <a:rPr lang="en-US" sz="1800" u="none" strike="noStrike" dirty="0">
                          <a:effectLst/>
                        </a:rPr>
                        <a:t>Full Adoption of SRI</a:t>
                      </a:r>
                      <a:endParaRPr lang="en-US" sz="1800" b="0" i="0" u="none" strike="noStrike" dirty="0">
                        <a:solidFill>
                          <a:srgbClr val="000000"/>
                        </a:solidFill>
                        <a:effectLst/>
                        <a:latin typeface="Times New Roman"/>
                      </a:endParaRPr>
                    </a:p>
                  </a:txBody>
                  <a:tcPr marL="9525" marR="9525" marT="9525" marB="0" anchor="ctr">
                    <a:noFill/>
                  </a:tcPr>
                </a:tc>
                <a:tc>
                  <a:txBody>
                    <a:bodyPr/>
                    <a:lstStyle/>
                    <a:p>
                      <a:pPr algn="l" fontAlgn="ctr"/>
                      <a:r>
                        <a:rPr lang="en-US" sz="1800" u="none" strike="noStrike">
                          <a:effectLst/>
                        </a:rPr>
                        <a:t>(%)</a:t>
                      </a:r>
                      <a:endParaRPr lang="en-US" sz="1800" b="0" i="0" u="none" strike="noStrike">
                        <a:solidFill>
                          <a:srgbClr val="000000"/>
                        </a:solidFill>
                        <a:effectLst/>
                        <a:latin typeface="Times New Roman"/>
                      </a:endParaRPr>
                    </a:p>
                  </a:txBody>
                  <a:tcPr marL="9525" marR="9525" marT="9525" marB="0" anchor="ctr">
                    <a:noFill/>
                  </a:tcPr>
                </a:tc>
                <a:tc>
                  <a:txBody>
                    <a:bodyPr/>
                    <a:lstStyle/>
                    <a:p>
                      <a:pPr algn="ctr" fontAlgn="ctr"/>
                      <a:r>
                        <a:rPr lang="en-US" sz="1800" b="0" i="0" u="none" strike="noStrike">
                          <a:solidFill>
                            <a:srgbClr val="000000"/>
                          </a:solidFill>
                          <a:effectLst/>
                          <a:latin typeface="+mn-lt"/>
                        </a:rPr>
                        <a:t>9.98</a:t>
                      </a:r>
                    </a:p>
                  </a:txBody>
                  <a:tcPr marL="9525" marR="9525" marT="9525" marB="0" anchor="ctr">
                    <a:noFill/>
                  </a:tcPr>
                </a:tc>
                <a:tc>
                  <a:txBody>
                    <a:bodyPr/>
                    <a:lstStyle/>
                    <a:p>
                      <a:pPr algn="ctr" fontAlgn="ctr"/>
                      <a:r>
                        <a:rPr lang="en-US" sz="1800" b="0" i="0" u="none" strike="noStrike" dirty="0">
                          <a:solidFill>
                            <a:srgbClr val="000000"/>
                          </a:solidFill>
                          <a:effectLst/>
                          <a:latin typeface="+mn-lt"/>
                        </a:rPr>
                        <a:t>29.99</a:t>
                      </a:r>
                    </a:p>
                  </a:txBody>
                  <a:tcPr marL="9525" marR="9525" marT="9525" marB="0" anchor="ctr">
                    <a:noFill/>
                  </a:tcPr>
                </a:tc>
              </a:tr>
            </a:tbl>
          </a:graphicData>
        </a:graphic>
      </p:graphicFrame>
    </p:spTree>
    <p:extLst>
      <p:ext uri="{BB962C8B-B14F-4D97-AF65-F5344CB8AC3E}">
        <p14:creationId xmlns:p14="http://schemas.microsoft.com/office/powerpoint/2010/main" val="12232485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2033028393"/>
              </p:ext>
            </p:extLst>
          </p:nvPr>
        </p:nvGraphicFramePr>
        <p:xfrm>
          <a:off x="304800" y="990600"/>
          <a:ext cx="8458200" cy="5454378"/>
        </p:xfrm>
        <a:graphic>
          <a:graphicData uri="http://schemas.openxmlformats.org/drawingml/2006/table">
            <a:tbl>
              <a:tblPr>
                <a:tableStyleId>{5C22544A-7EE6-4342-B048-85BDC9FD1C3A}</a:tableStyleId>
              </a:tblPr>
              <a:tblGrid>
                <a:gridCol w="4101498"/>
                <a:gridCol w="874986"/>
                <a:gridCol w="1731744"/>
                <a:gridCol w="874986"/>
                <a:gridCol w="874986"/>
              </a:tblGrid>
              <a:tr h="364713">
                <a:tc>
                  <a:txBody>
                    <a:bodyPr/>
                    <a:lstStyle/>
                    <a:p>
                      <a:pPr algn="l" fontAlgn="ctr"/>
                      <a:r>
                        <a:rPr lang="en-US" sz="1800" u="none" strike="noStrike" dirty="0">
                          <a:effectLst/>
                        </a:rPr>
                        <a:t> </a:t>
                      </a:r>
                      <a:endParaRPr lang="en-US" sz="1800" b="0" i="0" u="none" strike="noStrike" dirty="0">
                        <a:solidFill>
                          <a:srgbClr val="000000"/>
                        </a:solidFill>
                        <a:effectLst/>
                        <a:latin typeface="Times New Roman"/>
                      </a:endParaRPr>
                    </a:p>
                  </a:txBody>
                  <a:tcPr marL="9525" marR="9525" marT="9525" marB="0" anchor="ctr">
                    <a:noFill/>
                  </a:tcPr>
                </a:tc>
                <a:tc>
                  <a:txBody>
                    <a:bodyPr/>
                    <a:lstStyle/>
                    <a:p>
                      <a:pPr algn="l" fontAlgn="ctr"/>
                      <a:r>
                        <a:rPr lang="en-US" sz="1800" u="none" strike="noStrike">
                          <a:effectLst/>
                        </a:rPr>
                        <a:t> </a:t>
                      </a:r>
                      <a:endParaRPr lang="en-US" sz="1800" b="0" i="0" u="none" strike="noStrike">
                        <a:solidFill>
                          <a:srgbClr val="000000"/>
                        </a:solidFill>
                        <a:effectLst/>
                        <a:latin typeface="Times New Roman"/>
                      </a:endParaRPr>
                    </a:p>
                  </a:txBody>
                  <a:tcPr marL="9525" marR="9525" marT="9525" marB="0" anchor="ctr">
                    <a:noFill/>
                  </a:tcPr>
                </a:tc>
                <a:tc>
                  <a:txBody>
                    <a:bodyPr/>
                    <a:lstStyle/>
                    <a:p>
                      <a:pPr algn="ctr" fontAlgn="ctr"/>
                      <a:r>
                        <a:rPr lang="en-US" sz="1800" u="none" strike="noStrike">
                          <a:effectLst/>
                        </a:rPr>
                        <a:t>SRI</a:t>
                      </a:r>
                      <a:endParaRPr lang="en-US" sz="1800" b="0" i="0" u="none" strike="noStrike">
                        <a:solidFill>
                          <a:srgbClr val="000000"/>
                        </a:solidFill>
                        <a:effectLst/>
                        <a:latin typeface="Times New Roman"/>
                      </a:endParaRPr>
                    </a:p>
                  </a:txBody>
                  <a:tcPr marL="9525" marR="9525" marT="9525" marB="0" anchor="ctr">
                    <a:noFill/>
                  </a:tcPr>
                </a:tc>
                <a:tc>
                  <a:txBody>
                    <a:bodyPr/>
                    <a:lstStyle/>
                    <a:p>
                      <a:pPr algn="ctr" fontAlgn="ctr"/>
                      <a:r>
                        <a:rPr lang="en-US" sz="1800" u="none" strike="noStrike">
                          <a:effectLst/>
                        </a:rPr>
                        <a:t>Non-SRI</a:t>
                      </a:r>
                      <a:endParaRPr lang="en-US" sz="1800" b="0" i="0" u="none" strike="noStrike">
                        <a:solidFill>
                          <a:srgbClr val="000000"/>
                        </a:solidFill>
                        <a:effectLst/>
                        <a:latin typeface="Times New Roman"/>
                      </a:endParaRPr>
                    </a:p>
                  </a:txBody>
                  <a:tcPr marL="9525" marR="9525" marT="9525" marB="0" anchor="ctr">
                    <a:noFill/>
                  </a:tcPr>
                </a:tc>
                <a:tc>
                  <a:txBody>
                    <a:bodyPr/>
                    <a:lstStyle/>
                    <a:p>
                      <a:pPr algn="ctr" fontAlgn="ctr"/>
                      <a:r>
                        <a:rPr lang="en-US" sz="1800" u="none" strike="noStrike">
                          <a:effectLst/>
                        </a:rPr>
                        <a:t>Diff</a:t>
                      </a:r>
                      <a:endParaRPr lang="en-US" sz="1800" b="0" i="0" u="none" strike="noStrike">
                        <a:solidFill>
                          <a:srgbClr val="000000"/>
                        </a:solidFill>
                        <a:effectLst/>
                        <a:latin typeface="Times New Roman"/>
                      </a:endParaRPr>
                    </a:p>
                  </a:txBody>
                  <a:tcPr marL="9525" marR="9525" marT="9525" marB="0" anchor="ctr">
                    <a:noFill/>
                  </a:tcPr>
                </a:tc>
              </a:tr>
              <a:tr h="348135">
                <a:tc>
                  <a:txBody>
                    <a:bodyPr/>
                    <a:lstStyle/>
                    <a:p>
                      <a:pPr algn="l" fontAlgn="ctr"/>
                      <a:r>
                        <a:rPr lang="en-US" sz="1800" u="none" strike="noStrike" dirty="0">
                          <a:effectLst/>
                        </a:rPr>
                        <a:t>Plot level outcomes</a:t>
                      </a:r>
                      <a:endParaRPr lang="en-US" sz="1800" b="0" i="1" u="none" strike="noStrike" dirty="0">
                        <a:solidFill>
                          <a:srgbClr val="000000"/>
                        </a:solidFill>
                        <a:effectLst/>
                        <a:latin typeface="Times New Roman"/>
                      </a:endParaRPr>
                    </a:p>
                  </a:txBody>
                  <a:tcPr marL="9525" marR="9525" marT="9525" marB="0" anchor="ctr">
                    <a:noFill/>
                  </a:tcPr>
                </a:tc>
                <a:tc>
                  <a:txBody>
                    <a:bodyPr/>
                    <a:lstStyle/>
                    <a:p>
                      <a:pPr algn="l" fontAlgn="ctr"/>
                      <a:endParaRPr lang="en-US" sz="1800" b="0" i="0" u="none" strike="noStrike">
                        <a:solidFill>
                          <a:srgbClr val="000000"/>
                        </a:solidFill>
                        <a:effectLst/>
                        <a:latin typeface="Times New Roman"/>
                      </a:endParaRPr>
                    </a:p>
                  </a:txBody>
                  <a:tcPr marL="9525" marR="9525" marT="9525" marB="0" anchor="ctr">
                    <a:noFill/>
                  </a:tcPr>
                </a:tc>
                <a:tc>
                  <a:txBody>
                    <a:bodyPr/>
                    <a:lstStyle/>
                    <a:p>
                      <a:pPr algn="ctr" fontAlgn="ctr"/>
                      <a:endParaRPr lang="en-US" sz="1800" b="0" i="0" u="none" strike="noStrike">
                        <a:solidFill>
                          <a:srgbClr val="000000"/>
                        </a:solidFill>
                        <a:effectLst/>
                        <a:latin typeface="Times New Roman"/>
                      </a:endParaRPr>
                    </a:p>
                  </a:txBody>
                  <a:tcPr marL="9525" marR="9525" marT="9525" marB="0" anchor="ctr">
                    <a:noFill/>
                  </a:tcPr>
                </a:tc>
                <a:tc>
                  <a:txBody>
                    <a:bodyPr/>
                    <a:lstStyle/>
                    <a:p>
                      <a:pPr algn="ctr" fontAlgn="ctr"/>
                      <a:endParaRPr lang="en-US" sz="1800" b="0" i="0" u="none" strike="noStrike">
                        <a:solidFill>
                          <a:srgbClr val="000000"/>
                        </a:solidFill>
                        <a:effectLst/>
                        <a:latin typeface="Times New Roman"/>
                      </a:endParaRPr>
                    </a:p>
                  </a:txBody>
                  <a:tcPr marL="9525" marR="9525" marT="9525" marB="0" anchor="ctr">
                    <a:noFill/>
                  </a:tcPr>
                </a:tc>
                <a:tc>
                  <a:txBody>
                    <a:bodyPr/>
                    <a:lstStyle/>
                    <a:p>
                      <a:pPr algn="ctr" fontAlgn="ctr"/>
                      <a:endParaRPr lang="en-US" sz="1800" b="0" i="0" u="none" strike="noStrike">
                        <a:solidFill>
                          <a:srgbClr val="000000"/>
                        </a:solidFill>
                        <a:effectLst/>
                        <a:latin typeface="Times New Roman"/>
                      </a:endParaRPr>
                    </a:p>
                  </a:txBody>
                  <a:tcPr marL="9525" marR="9525" marT="9525" marB="0" anchor="ctr">
                    <a:noFill/>
                  </a:tcPr>
                </a:tc>
              </a:tr>
              <a:tr h="348135">
                <a:tc>
                  <a:txBody>
                    <a:bodyPr/>
                    <a:lstStyle/>
                    <a:p>
                      <a:pPr algn="l" fontAlgn="ctr"/>
                      <a:r>
                        <a:rPr lang="en-US" sz="1800" u="none" strike="noStrike" dirty="0">
                          <a:effectLst/>
                        </a:rPr>
                        <a:t>Yield</a:t>
                      </a:r>
                      <a:endParaRPr lang="en-US" sz="1800" b="0" i="0" u="none" strike="noStrike" dirty="0">
                        <a:solidFill>
                          <a:srgbClr val="000000"/>
                        </a:solidFill>
                        <a:effectLst/>
                        <a:latin typeface="Times New Roman"/>
                      </a:endParaRPr>
                    </a:p>
                  </a:txBody>
                  <a:tcPr marL="9525" marR="9525" marT="9525" marB="0" anchor="ctr">
                    <a:solidFill>
                      <a:schemeClr val="accent1">
                        <a:lumMod val="20000"/>
                        <a:lumOff val="80000"/>
                      </a:schemeClr>
                    </a:solidFill>
                  </a:tcPr>
                </a:tc>
                <a:tc>
                  <a:txBody>
                    <a:bodyPr/>
                    <a:lstStyle/>
                    <a:p>
                      <a:pPr algn="l" fontAlgn="ctr"/>
                      <a:r>
                        <a:rPr lang="en-US" sz="1800" u="none" strike="noStrike">
                          <a:effectLst/>
                        </a:rPr>
                        <a:t> (ton/ha)</a:t>
                      </a:r>
                      <a:endParaRPr lang="en-US" sz="1800" b="0" i="0" u="none" strike="noStrike">
                        <a:solidFill>
                          <a:srgbClr val="000000"/>
                        </a:solidFill>
                        <a:effectLst/>
                        <a:latin typeface="Times New Roman"/>
                      </a:endParaRPr>
                    </a:p>
                  </a:txBody>
                  <a:tcPr marL="9525" marR="9525" marT="9525" marB="0" anchor="ctr">
                    <a:solidFill>
                      <a:schemeClr val="accent1">
                        <a:lumMod val="20000"/>
                        <a:lumOff val="80000"/>
                      </a:schemeClr>
                    </a:solidFill>
                  </a:tcPr>
                </a:tc>
                <a:tc>
                  <a:txBody>
                    <a:bodyPr/>
                    <a:lstStyle/>
                    <a:p>
                      <a:pPr algn="ctr" fontAlgn="ctr"/>
                      <a:r>
                        <a:rPr lang="en-US" sz="1800" b="0" i="0" u="none" strike="noStrike" dirty="0">
                          <a:solidFill>
                            <a:srgbClr val="000000"/>
                          </a:solidFill>
                          <a:effectLst/>
                          <a:latin typeface="+mj-lt"/>
                        </a:rPr>
                        <a:t>5.50 </a:t>
                      </a:r>
                    </a:p>
                  </a:txBody>
                  <a:tcPr marL="9525" marR="9525" marT="9525" marB="0" anchor="ctr">
                    <a:solidFill>
                      <a:schemeClr val="accent1">
                        <a:lumMod val="20000"/>
                        <a:lumOff val="80000"/>
                      </a:schemeClr>
                    </a:solidFill>
                  </a:tcPr>
                </a:tc>
                <a:tc>
                  <a:txBody>
                    <a:bodyPr/>
                    <a:lstStyle/>
                    <a:p>
                      <a:pPr algn="ctr" fontAlgn="ctr"/>
                      <a:r>
                        <a:rPr lang="en-US" sz="1800" b="0" i="0" u="none" strike="noStrike">
                          <a:solidFill>
                            <a:srgbClr val="000000"/>
                          </a:solidFill>
                          <a:effectLst/>
                          <a:latin typeface="+mj-lt"/>
                        </a:rPr>
                        <a:t>2.95 </a:t>
                      </a:r>
                    </a:p>
                  </a:txBody>
                  <a:tcPr marL="9525" marR="9525" marT="9525" marB="0" anchor="ctr">
                    <a:solidFill>
                      <a:schemeClr val="accent1">
                        <a:lumMod val="20000"/>
                        <a:lumOff val="80000"/>
                      </a:schemeClr>
                    </a:solidFill>
                  </a:tcPr>
                </a:tc>
                <a:tc>
                  <a:txBody>
                    <a:bodyPr/>
                    <a:lstStyle/>
                    <a:p>
                      <a:pPr algn="ctr" fontAlgn="ctr"/>
                      <a:r>
                        <a:rPr lang="en-US" sz="1800" b="0" i="0" u="none" strike="noStrike" dirty="0">
                          <a:solidFill>
                            <a:srgbClr val="000000"/>
                          </a:solidFill>
                          <a:effectLst/>
                          <a:latin typeface="+mj-lt"/>
                        </a:rPr>
                        <a:t>2.54</a:t>
                      </a:r>
                      <a:r>
                        <a:rPr lang="en-US" sz="1800" b="0" i="0" u="none" strike="noStrike" baseline="30000" dirty="0">
                          <a:solidFill>
                            <a:srgbClr val="000000"/>
                          </a:solidFill>
                          <a:effectLst/>
                          <a:latin typeface="+mj-lt"/>
                        </a:rPr>
                        <a:t>***</a:t>
                      </a:r>
                      <a:endParaRPr lang="en-US" sz="1800" b="0" i="0" u="none" strike="noStrike" dirty="0">
                        <a:solidFill>
                          <a:srgbClr val="000000"/>
                        </a:solidFill>
                        <a:effectLst/>
                        <a:latin typeface="+mj-lt"/>
                      </a:endParaRPr>
                    </a:p>
                  </a:txBody>
                  <a:tcPr marL="9525" marR="9525" marT="9525" marB="0" anchor="ctr">
                    <a:solidFill>
                      <a:schemeClr val="accent1">
                        <a:lumMod val="20000"/>
                        <a:lumOff val="80000"/>
                      </a:schemeClr>
                    </a:solidFill>
                  </a:tcPr>
                </a:tc>
              </a:tr>
              <a:tr h="348135">
                <a:tc>
                  <a:txBody>
                    <a:bodyPr/>
                    <a:lstStyle/>
                    <a:p>
                      <a:pPr algn="l" fontAlgn="ctr"/>
                      <a:r>
                        <a:rPr lang="en-US" sz="1800" u="none" strike="noStrike" dirty="0">
                          <a:effectLst/>
                        </a:rPr>
                        <a:t>Rice income per ha</a:t>
                      </a:r>
                      <a:endParaRPr lang="en-US" sz="1800" b="0" i="0" u="none" strike="noStrike" dirty="0">
                        <a:solidFill>
                          <a:srgbClr val="000000"/>
                        </a:solidFill>
                        <a:effectLst/>
                        <a:latin typeface="Times New Roman"/>
                      </a:endParaRPr>
                    </a:p>
                  </a:txBody>
                  <a:tcPr marL="9525" marR="9525" marT="9525" marB="0" anchor="ctr">
                    <a:solidFill>
                      <a:schemeClr val="accent1">
                        <a:lumMod val="20000"/>
                        <a:lumOff val="80000"/>
                      </a:schemeClr>
                    </a:solidFill>
                  </a:tcPr>
                </a:tc>
                <a:tc>
                  <a:txBody>
                    <a:bodyPr/>
                    <a:lstStyle/>
                    <a:p>
                      <a:pPr algn="l" fontAlgn="ctr"/>
                      <a:r>
                        <a:rPr lang="en-US" sz="1800" u="none" strike="noStrike" dirty="0">
                          <a:effectLst/>
                        </a:rPr>
                        <a:t>(Mill </a:t>
                      </a:r>
                      <a:r>
                        <a:rPr lang="en-US" sz="1800" u="none" strike="noStrike" dirty="0" err="1" smtClean="0">
                          <a:effectLst/>
                        </a:rPr>
                        <a:t>Rp</a:t>
                      </a:r>
                      <a:r>
                        <a:rPr lang="en-US" sz="1800" u="none" strike="noStrike" dirty="0" smtClean="0">
                          <a:effectLst/>
                        </a:rPr>
                        <a:t>)</a:t>
                      </a:r>
                      <a:endParaRPr lang="en-US" sz="1800" b="0" i="0" u="none" strike="noStrike" dirty="0">
                        <a:solidFill>
                          <a:srgbClr val="000000"/>
                        </a:solidFill>
                        <a:effectLst/>
                        <a:latin typeface="Times New Roman"/>
                      </a:endParaRPr>
                    </a:p>
                  </a:txBody>
                  <a:tcPr marL="9525" marR="9525" marT="9525" marB="0" anchor="ctr">
                    <a:solidFill>
                      <a:schemeClr val="accent1">
                        <a:lumMod val="20000"/>
                        <a:lumOff val="80000"/>
                      </a:schemeClr>
                    </a:solidFill>
                  </a:tcPr>
                </a:tc>
                <a:tc>
                  <a:txBody>
                    <a:bodyPr/>
                    <a:lstStyle/>
                    <a:p>
                      <a:pPr algn="ctr" fontAlgn="b"/>
                      <a:r>
                        <a:rPr lang="en-US" sz="1800" b="0" i="0" u="none" strike="noStrike" dirty="0">
                          <a:solidFill>
                            <a:srgbClr val="000000"/>
                          </a:solidFill>
                          <a:effectLst/>
                          <a:latin typeface="+mj-lt"/>
                        </a:rPr>
                        <a:t>6.67</a:t>
                      </a:r>
                    </a:p>
                  </a:txBody>
                  <a:tcPr marL="9525" marR="9525" marT="9525" marB="0" anchor="b">
                    <a:solidFill>
                      <a:schemeClr val="accent1">
                        <a:lumMod val="20000"/>
                        <a:lumOff val="80000"/>
                      </a:schemeClr>
                    </a:solidFill>
                  </a:tcPr>
                </a:tc>
                <a:tc>
                  <a:txBody>
                    <a:bodyPr/>
                    <a:lstStyle/>
                    <a:p>
                      <a:pPr algn="ctr" fontAlgn="b"/>
                      <a:r>
                        <a:rPr lang="en-US" sz="1800" b="0" i="0" u="none" strike="noStrike" dirty="0">
                          <a:solidFill>
                            <a:srgbClr val="000000"/>
                          </a:solidFill>
                          <a:effectLst/>
                          <a:latin typeface="+mj-lt"/>
                        </a:rPr>
                        <a:t>2.46</a:t>
                      </a:r>
                    </a:p>
                  </a:txBody>
                  <a:tcPr marL="9525" marR="9525" marT="9525" marB="0" anchor="b">
                    <a:solidFill>
                      <a:schemeClr val="accent1">
                        <a:lumMod val="20000"/>
                        <a:lumOff val="80000"/>
                      </a:schemeClr>
                    </a:solidFill>
                  </a:tcPr>
                </a:tc>
                <a:tc>
                  <a:txBody>
                    <a:bodyPr/>
                    <a:lstStyle/>
                    <a:p>
                      <a:pPr algn="ctr" fontAlgn="b"/>
                      <a:r>
                        <a:rPr lang="en-US" sz="1800" b="0" i="0" u="none" strike="noStrike" dirty="0">
                          <a:solidFill>
                            <a:srgbClr val="000000"/>
                          </a:solidFill>
                          <a:effectLst/>
                          <a:latin typeface="+mj-lt"/>
                        </a:rPr>
                        <a:t>4.21***</a:t>
                      </a:r>
                    </a:p>
                  </a:txBody>
                  <a:tcPr marL="9525" marR="9525" marT="9525" marB="0" anchor="b">
                    <a:solidFill>
                      <a:schemeClr val="accent1">
                        <a:lumMod val="20000"/>
                        <a:lumOff val="80000"/>
                      </a:schemeClr>
                    </a:solidFill>
                  </a:tcPr>
                </a:tc>
              </a:tr>
              <a:tr h="348135">
                <a:tc>
                  <a:txBody>
                    <a:bodyPr/>
                    <a:lstStyle/>
                    <a:p>
                      <a:pPr algn="l" fontAlgn="ctr"/>
                      <a:r>
                        <a:rPr lang="en-US" sz="1800" u="none" strike="noStrike">
                          <a:effectLst/>
                        </a:rPr>
                        <a:t>N</a:t>
                      </a:r>
                      <a:endParaRPr lang="en-US" sz="1800" b="0" i="1" u="none" strike="noStrike">
                        <a:solidFill>
                          <a:srgbClr val="000000"/>
                        </a:solidFill>
                        <a:effectLst/>
                        <a:latin typeface="Times New Roman"/>
                      </a:endParaRPr>
                    </a:p>
                  </a:txBody>
                  <a:tcPr marL="9525" marR="9525" marT="9525" marB="0" anchor="ctr">
                    <a:noFill/>
                  </a:tcPr>
                </a:tc>
                <a:tc>
                  <a:txBody>
                    <a:bodyPr/>
                    <a:lstStyle/>
                    <a:p>
                      <a:pPr algn="l" fontAlgn="ctr"/>
                      <a:r>
                        <a:rPr lang="en-US" sz="1800" u="none" strike="noStrike" dirty="0">
                          <a:effectLst/>
                        </a:rPr>
                        <a:t> </a:t>
                      </a:r>
                      <a:endParaRPr lang="en-US" sz="1800" b="0" i="0" u="none" strike="noStrike" dirty="0">
                        <a:solidFill>
                          <a:srgbClr val="000000"/>
                        </a:solidFill>
                        <a:effectLst/>
                        <a:latin typeface="Times New Roman"/>
                      </a:endParaRPr>
                    </a:p>
                  </a:txBody>
                  <a:tcPr marL="9525" marR="9525" marT="9525" marB="0" anchor="ctr">
                    <a:noFill/>
                  </a:tcPr>
                </a:tc>
                <a:tc>
                  <a:txBody>
                    <a:bodyPr/>
                    <a:lstStyle/>
                    <a:p>
                      <a:pPr algn="ctr" fontAlgn="ctr"/>
                      <a:r>
                        <a:rPr lang="en-US" sz="1800" u="none" strike="noStrike" dirty="0" smtClean="0">
                          <a:effectLst/>
                        </a:rPr>
                        <a:t>168 </a:t>
                      </a:r>
                      <a:endParaRPr lang="en-US" sz="1800" b="0" i="0" u="none" strike="noStrike" dirty="0">
                        <a:solidFill>
                          <a:srgbClr val="000000"/>
                        </a:solidFill>
                        <a:effectLst/>
                        <a:latin typeface="Times New Roman"/>
                      </a:endParaRPr>
                    </a:p>
                  </a:txBody>
                  <a:tcPr marL="9525" marR="9525" marT="9525" marB="0" anchor="ctr">
                    <a:noFill/>
                  </a:tcPr>
                </a:tc>
                <a:tc>
                  <a:txBody>
                    <a:bodyPr/>
                    <a:lstStyle/>
                    <a:p>
                      <a:pPr algn="ctr" fontAlgn="ctr"/>
                      <a:r>
                        <a:rPr lang="en-US" sz="1800" u="none" strike="noStrike" dirty="0" smtClean="0">
                          <a:effectLst/>
                        </a:rPr>
                        <a:t>1034 </a:t>
                      </a:r>
                      <a:endParaRPr lang="en-US" sz="1800" b="0" i="0" u="none" strike="noStrike" dirty="0">
                        <a:solidFill>
                          <a:srgbClr val="000000"/>
                        </a:solidFill>
                        <a:effectLst/>
                        <a:latin typeface="Times New Roman"/>
                      </a:endParaRPr>
                    </a:p>
                  </a:txBody>
                  <a:tcPr marL="9525" marR="9525" marT="9525" marB="0" anchor="ctr">
                    <a:noFill/>
                  </a:tcPr>
                </a:tc>
                <a:tc>
                  <a:txBody>
                    <a:bodyPr/>
                    <a:lstStyle/>
                    <a:p>
                      <a:pPr algn="l" fontAlgn="ctr"/>
                      <a:r>
                        <a:rPr lang="en-US" sz="1800" u="none" strike="noStrike">
                          <a:effectLst/>
                        </a:rPr>
                        <a:t> </a:t>
                      </a:r>
                      <a:endParaRPr lang="en-US" sz="1800" b="0" i="0" u="none" strike="noStrike">
                        <a:solidFill>
                          <a:srgbClr val="000000"/>
                        </a:solidFill>
                        <a:effectLst/>
                        <a:latin typeface="Times New Roman"/>
                      </a:endParaRPr>
                    </a:p>
                  </a:txBody>
                  <a:tcPr marL="9525" marR="9525" marT="9525" marB="0" anchor="ctr">
                    <a:noFill/>
                  </a:tcPr>
                </a:tc>
              </a:tr>
              <a:tr h="348135">
                <a:tc>
                  <a:txBody>
                    <a:bodyPr/>
                    <a:lstStyle/>
                    <a:p>
                      <a:pPr algn="l" fontAlgn="ctr"/>
                      <a:r>
                        <a:rPr lang="en-US" sz="1800" u="none" strike="noStrike">
                          <a:effectLst/>
                        </a:rPr>
                        <a:t>Household level outcomes</a:t>
                      </a:r>
                      <a:endParaRPr lang="en-US" sz="1800" b="0" i="1" u="none" strike="noStrike">
                        <a:solidFill>
                          <a:srgbClr val="000000"/>
                        </a:solidFill>
                        <a:effectLst/>
                        <a:latin typeface="Times New Roman"/>
                      </a:endParaRPr>
                    </a:p>
                  </a:txBody>
                  <a:tcPr marL="9525" marR="9525" marT="9525" marB="0" anchor="ctr">
                    <a:noFill/>
                  </a:tcPr>
                </a:tc>
                <a:tc>
                  <a:txBody>
                    <a:bodyPr/>
                    <a:lstStyle/>
                    <a:p>
                      <a:pPr algn="l" fontAlgn="ctr"/>
                      <a:endParaRPr lang="en-US" sz="1800" b="0" i="0" u="none" strike="noStrike">
                        <a:solidFill>
                          <a:srgbClr val="000000"/>
                        </a:solidFill>
                        <a:effectLst/>
                        <a:latin typeface="ＭＳ Ｐゴシック"/>
                      </a:endParaRPr>
                    </a:p>
                  </a:txBody>
                  <a:tcPr marL="9525" marR="9525" marT="9525" marB="0" anchor="ctr">
                    <a:noFill/>
                  </a:tcPr>
                </a:tc>
                <a:tc>
                  <a:txBody>
                    <a:bodyPr/>
                    <a:lstStyle/>
                    <a:p>
                      <a:pPr algn="l" fontAlgn="ctr"/>
                      <a:endParaRPr lang="en-US" sz="1800" b="0" i="0" u="none" strike="noStrike" dirty="0">
                        <a:solidFill>
                          <a:srgbClr val="000000"/>
                        </a:solidFill>
                        <a:effectLst/>
                        <a:latin typeface="ＭＳ Ｐゴシック"/>
                      </a:endParaRPr>
                    </a:p>
                  </a:txBody>
                  <a:tcPr marL="9525" marR="9525" marT="9525" marB="0" anchor="ctr">
                    <a:noFill/>
                  </a:tcPr>
                </a:tc>
                <a:tc>
                  <a:txBody>
                    <a:bodyPr/>
                    <a:lstStyle/>
                    <a:p>
                      <a:pPr algn="l" fontAlgn="ctr"/>
                      <a:endParaRPr lang="en-US" sz="1800" b="0" i="0" u="none" strike="noStrike">
                        <a:solidFill>
                          <a:srgbClr val="000000"/>
                        </a:solidFill>
                        <a:effectLst/>
                        <a:latin typeface="ＭＳ Ｐゴシック"/>
                      </a:endParaRPr>
                    </a:p>
                  </a:txBody>
                  <a:tcPr marL="9525" marR="9525" marT="9525" marB="0" anchor="ctr">
                    <a:noFill/>
                  </a:tcPr>
                </a:tc>
                <a:tc>
                  <a:txBody>
                    <a:bodyPr/>
                    <a:lstStyle/>
                    <a:p>
                      <a:pPr algn="l" fontAlgn="ctr"/>
                      <a:endParaRPr lang="en-US" sz="1800" b="0" i="0" u="none" strike="noStrike" dirty="0">
                        <a:solidFill>
                          <a:srgbClr val="000000"/>
                        </a:solidFill>
                        <a:effectLst/>
                        <a:latin typeface="ＭＳ Ｐゴシック"/>
                      </a:endParaRPr>
                    </a:p>
                  </a:txBody>
                  <a:tcPr marL="9525" marR="9525" marT="9525" marB="0" anchor="ctr">
                    <a:noFill/>
                  </a:tcPr>
                </a:tc>
              </a:tr>
              <a:tr h="414447">
                <a:tc>
                  <a:txBody>
                    <a:bodyPr/>
                    <a:lstStyle/>
                    <a:p>
                      <a:pPr algn="l" fontAlgn="ctr"/>
                      <a:r>
                        <a:rPr lang="en-US" sz="1800" u="none" strike="noStrike" dirty="0">
                          <a:effectLst/>
                        </a:rPr>
                        <a:t>Monthly Total Farm income</a:t>
                      </a:r>
                      <a:endParaRPr lang="en-US" sz="1800" b="0" i="0" u="none" strike="noStrike" dirty="0">
                        <a:solidFill>
                          <a:srgbClr val="000000"/>
                        </a:solidFill>
                        <a:effectLst/>
                        <a:latin typeface="Times New Roman"/>
                      </a:endParaRPr>
                    </a:p>
                  </a:txBody>
                  <a:tcPr marL="9525" marR="9525" marT="9525" marB="0" anchor="ctr">
                    <a:solidFill>
                      <a:schemeClr val="accent1">
                        <a:lumMod val="20000"/>
                        <a:lumOff val="80000"/>
                      </a:schemeClr>
                    </a:solidFill>
                  </a:tcPr>
                </a:tc>
                <a:tc>
                  <a:txBody>
                    <a:bodyPr/>
                    <a:lstStyle/>
                    <a:p>
                      <a:pPr algn="l" fontAlgn="ctr"/>
                      <a:r>
                        <a:rPr lang="en-US" sz="1800" u="none" strike="noStrike" dirty="0">
                          <a:effectLst/>
                        </a:rPr>
                        <a:t>(000 RP)</a:t>
                      </a:r>
                      <a:endParaRPr lang="en-US" sz="1800" b="0" i="0" u="none" strike="noStrike" dirty="0">
                        <a:solidFill>
                          <a:srgbClr val="000000"/>
                        </a:solidFill>
                        <a:effectLst/>
                        <a:latin typeface="Times New Roman"/>
                      </a:endParaRPr>
                    </a:p>
                  </a:txBody>
                  <a:tcPr marL="9525" marR="9525" marT="9525" marB="0" anchor="ctr">
                    <a:solidFill>
                      <a:schemeClr val="accent1">
                        <a:lumMod val="20000"/>
                        <a:lumOff val="80000"/>
                      </a:schemeClr>
                    </a:solidFill>
                  </a:tcPr>
                </a:tc>
                <a:tc>
                  <a:txBody>
                    <a:bodyPr/>
                    <a:lstStyle/>
                    <a:p>
                      <a:pPr algn="ctr" fontAlgn="ctr"/>
                      <a:r>
                        <a:rPr lang="en-US" sz="1800" u="none" strike="noStrike" dirty="0">
                          <a:effectLst/>
                        </a:rPr>
                        <a:t>732.50 </a:t>
                      </a:r>
                      <a:endParaRPr lang="en-US" sz="1800" b="0" i="0" u="none" strike="noStrike" dirty="0">
                        <a:solidFill>
                          <a:srgbClr val="000000"/>
                        </a:solidFill>
                        <a:effectLst/>
                        <a:latin typeface="Times New Roman"/>
                      </a:endParaRPr>
                    </a:p>
                  </a:txBody>
                  <a:tcPr marL="9525" marR="9525" marT="9525" marB="0" anchor="ctr">
                    <a:solidFill>
                      <a:schemeClr val="accent1">
                        <a:lumMod val="20000"/>
                        <a:lumOff val="80000"/>
                      </a:schemeClr>
                    </a:solidFill>
                  </a:tcPr>
                </a:tc>
                <a:tc>
                  <a:txBody>
                    <a:bodyPr/>
                    <a:lstStyle/>
                    <a:p>
                      <a:pPr algn="ctr" fontAlgn="ctr"/>
                      <a:r>
                        <a:rPr lang="en-US" sz="1800" u="none" strike="noStrike" dirty="0">
                          <a:effectLst/>
                        </a:rPr>
                        <a:t>238.80 </a:t>
                      </a:r>
                      <a:endParaRPr lang="en-US" sz="1800" b="0" i="0" u="none" strike="noStrike" dirty="0">
                        <a:solidFill>
                          <a:srgbClr val="000000"/>
                        </a:solidFill>
                        <a:effectLst/>
                        <a:latin typeface="Times New Roman"/>
                      </a:endParaRPr>
                    </a:p>
                  </a:txBody>
                  <a:tcPr marL="9525" marR="9525" marT="9525" marB="0" anchor="ctr">
                    <a:solidFill>
                      <a:schemeClr val="accent1">
                        <a:lumMod val="20000"/>
                        <a:lumOff val="80000"/>
                      </a:schemeClr>
                    </a:solidFill>
                  </a:tcPr>
                </a:tc>
                <a:tc>
                  <a:txBody>
                    <a:bodyPr/>
                    <a:lstStyle/>
                    <a:p>
                      <a:pPr algn="ctr" fontAlgn="ctr"/>
                      <a:r>
                        <a:rPr lang="en-US" sz="1800" u="none" strike="noStrike" dirty="0">
                          <a:effectLst/>
                        </a:rPr>
                        <a:t>493.7</a:t>
                      </a:r>
                      <a:r>
                        <a:rPr lang="en-US" sz="1800" u="none" strike="noStrike" baseline="30000" dirty="0">
                          <a:effectLst/>
                        </a:rPr>
                        <a:t>***</a:t>
                      </a:r>
                      <a:endParaRPr lang="en-US" sz="1800" b="0" i="0" u="none" strike="noStrike" dirty="0">
                        <a:solidFill>
                          <a:srgbClr val="000000"/>
                        </a:solidFill>
                        <a:effectLst/>
                        <a:latin typeface="Times New Roman"/>
                      </a:endParaRPr>
                    </a:p>
                  </a:txBody>
                  <a:tcPr marL="9525" marR="9525" marT="9525" marB="0" anchor="ctr">
                    <a:solidFill>
                      <a:schemeClr val="accent1">
                        <a:lumMod val="20000"/>
                        <a:lumOff val="80000"/>
                      </a:schemeClr>
                    </a:solidFill>
                  </a:tcPr>
                </a:tc>
              </a:tr>
              <a:tr h="348135">
                <a:tc>
                  <a:txBody>
                    <a:bodyPr/>
                    <a:lstStyle/>
                    <a:p>
                      <a:pPr algn="l" fontAlgn="ctr"/>
                      <a:r>
                        <a:rPr lang="en-US" sz="1800" u="none" strike="noStrike">
                          <a:effectLst/>
                        </a:rPr>
                        <a:t>Monthly Total off-farm labor income</a:t>
                      </a:r>
                      <a:endParaRPr lang="en-US" sz="1800" b="0" i="0" u="none" strike="noStrike">
                        <a:solidFill>
                          <a:srgbClr val="000000"/>
                        </a:solidFill>
                        <a:effectLst/>
                        <a:latin typeface="Times New Roman"/>
                      </a:endParaRPr>
                    </a:p>
                  </a:txBody>
                  <a:tcPr marL="9525" marR="9525" marT="9525" marB="0" anchor="ctr">
                    <a:noFill/>
                  </a:tcPr>
                </a:tc>
                <a:tc>
                  <a:txBody>
                    <a:bodyPr/>
                    <a:lstStyle/>
                    <a:p>
                      <a:pPr algn="l" fontAlgn="ctr"/>
                      <a:r>
                        <a:rPr lang="en-US" sz="1800" u="none" strike="noStrike">
                          <a:effectLst/>
                        </a:rPr>
                        <a:t>(000 RP)</a:t>
                      </a:r>
                      <a:endParaRPr lang="en-US" sz="1800" b="0" i="0" u="none" strike="noStrike">
                        <a:solidFill>
                          <a:srgbClr val="000000"/>
                        </a:solidFill>
                        <a:effectLst/>
                        <a:latin typeface="Times New Roman"/>
                      </a:endParaRPr>
                    </a:p>
                  </a:txBody>
                  <a:tcPr marL="9525" marR="9525" marT="9525" marB="0" anchor="ctr">
                    <a:noFill/>
                  </a:tcPr>
                </a:tc>
                <a:tc>
                  <a:txBody>
                    <a:bodyPr/>
                    <a:lstStyle/>
                    <a:p>
                      <a:pPr algn="ctr" fontAlgn="ctr"/>
                      <a:r>
                        <a:rPr lang="en-US" sz="1800" u="none" strike="noStrike" dirty="0">
                          <a:effectLst/>
                        </a:rPr>
                        <a:t>543.90 </a:t>
                      </a:r>
                      <a:endParaRPr lang="en-US" sz="1800" b="0" i="0" u="none" strike="noStrike" dirty="0">
                        <a:solidFill>
                          <a:srgbClr val="000000"/>
                        </a:solidFill>
                        <a:effectLst/>
                        <a:latin typeface="Times New Roman"/>
                      </a:endParaRPr>
                    </a:p>
                  </a:txBody>
                  <a:tcPr marL="9525" marR="9525" marT="9525" marB="0" anchor="ctr">
                    <a:noFill/>
                  </a:tcPr>
                </a:tc>
                <a:tc>
                  <a:txBody>
                    <a:bodyPr/>
                    <a:lstStyle/>
                    <a:p>
                      <a:pPr algn="ctr" fontAlgn="ctr"/>
                      <a:r>
                        <a:rPr lang="en-US" sz="1800" u="none" strike="noStrike">
                          <a:effectLst/>
                        </a:rPr>
                        <a:t>503.90 </a:t>
                      </a:r>
                      <a:endParaRPr lang="en-US" sz="1800" b="0" i="0" u="none" strike="noStrike">
                        <a:solidFill>
                          <a:srgbClr val="000000"/>
                        </a:solidFill>
                        <a:effectLst/>
                        <a:latin typeface="Times New Roman"/>
                      </a:endParaRPr>
                    </a:p>
                  </a:txBody>
                  <a:tcPr marL="9525" marR="9525" marT="9525" marB="0" anchor="ctr">
                    <a:noFill/>
                  </a:tcPr>
                </a:tc>
                <a:tc>
                  <a:txBody>
                    <a:bodyPr/>
                    <a:lstStyle/>
                    <a:p>
                      <a:pPr algn="ctr" fontAlgn="ctr"/>
                      <a:r>
                        <a:rPr lang="en-US" sz="1800" u="none" strike="noStrike">
                          <a:effectLst/>
                        </a:rPr>
                        <a:t>40.06 </a:t>
                      </a:r>
                      <a:endParaRPr lang="en-US" sz="1800" b="0" i="0" u="none" strike="noStrike">
                        <a:solidFill>
                          <a:srgbClr val="000000"/>
                        </a:solidFill>
                        <a:effectLst/>
                        <a:latin typeface="Times New Roman"/>
                      </a:endParaRPr>
                    </a:p>
                  </a:txBody>
                  <a:tcPr marL="9525" marR="9525" marT="9525" marB="0" anchor="ctr">
                    <a:noFill/>
                  </a:tcPr>
                </a:tc>
              </a:tr>
              <a:tr h="348135">
                <a:tc>
                  <a:txBody>
                    <a:bodyPr/>
                    <a:lstStyle/>
                    <a:p>
                      <a:pPr algn="l" fontAlgn="ctr"/>
                      <a:r>
                        <a:rPr lang="en-US" sz="1800" u="none" strike="noStrike">
                          <a:effectLst/>
                        </a:rPr>
                        <a:t>Monthly Off-farm wage earnings</a:t>
                      </a:r>
                      <a:endParaRPr lang="en-US" sz="1800" b="0" i="0" u="none" strike="noStrike">
                        <a:solidFill>
                          <a:srgbClr val="000000"/>
                        </a:solidFill>
                        <a:effectLst/>
                        <a:latin typeface="Times New Roman"/>
                      </a:endParaRPr>
                    </a:p>
                  </a:txBody>
                  <a:tcPr marL="9525" marR="9525" marT="9525" marB="0" anchor="ctr">
                    <a:noFill/>
                  </a:tcPr>
                </a:tc>
                <a:tc>
                  <a:txBody>
                    <a:bodyPr/>
                    <a:lstStyle/>
                    <a:p>
                      <a:pPr algn="l" fontAlgn="ctr"/>
                      <a:r>
                        <a:rPr lang="en-US" sz="1800" u="none" strike="noStrike">
                          <a:effectLst/>
                        </a:rPr>
                        <a:t>(000 RP)</a:t>
                      </a:r>
                      <a:endParaRPr lang="en-US" sz="1800" b="0" i="0" u="none" strike="noStrike">
                        <a:solidFill>
                          <a:srgbClr val="000000"/>
                        </a:solidFill>
                        <a:effectLst/>
                        <a:latin typeface="Times New Roman"/>
                      </a:endParaRPr>
                    </a:p>
                  </a:txBody>
                  <a:tcPr marL="9525" marR="9525" marT="9525" marB="0" anchor="ctr">
                    <a:noFill/>
                  </a:tcPr>
                </a:tc>
                <a:tc>
                  <a:txBody>
                    <a:bodyPr/>
                    <a:lstStyle/>
                    <a:p>
                      <a:pPr algn="ctr" fontAlgn="ctr"/>
                      <a:r>
                        <a:rPr lang="en-US" sz="1800" u="none" strike="noStrike" dirty="0">
                          <a:effectLst/>
                        </a:rPr>
                        <a:t>398.10 </a:t>
                      </a:r>
                      <a:endParaRPr lang="en-US" sz="1800" b="0" i="0" u="none" strike="noStrike" dirty="0">
                        <a:solidFill>
                          <a:srgbClr val="000000"/>
                        </a:solidFill>
                        <a:effectLst/>
                        <a:latin typeface="Times New Roman"/>
                      </a:endParaRPr>
                    </a:p>
                  </a:txBody>
                  <a:tcPr marL="9525" marR="9525" marT="9525" marB="0" anchor="ctr">
                    <a:noFill/>
                  </a:tcPr>
                </a:tc>
                <a:tc>
                  <a:txBody>
                    <a:bodyPr/>
                    <a:lstStyle/>
                    <a:p>
                      <a:pPr algn="ctr" fontAlgn="ctr"/>
                      <a:r>
                        <a:rPr lang="en-US" sz="1800" u="none" strike="noStrike">
                          <a:effectLst/>
                        </a:rPr>
                        <a:t>272.30 </a:t>
                      </a:r>
                      <a:endParaRPr lang="en-US" sz="1800" b="0" i="0" u="none" strike="noStrike">
                        <a:solidFill>
                          <a:srgbClr val="000000"/>
                        </a:solidFill>
                        <a:effectLst/>
                        <a:latin typeface="Times New Roman"/>
                      </a:endParaRPr>
                    </a:p>
                  </a:txBody>
                  <a:tcPr marL="9525" marR="9525" marT="9525" marB="0" anchor="ctr">
                    <a:noFill/>
                  </a:tcPr>
                </a:tc>
                <a:tc>
                  <a:txBody>
                    <a:bodyPr/>
                    <a:lstStyle/>
                    <a:p>
                      <a:pPr algn="ctr" fontAlgn="ctr"/>
                      <a:r>
                        <a:rPr lang="en-US" sz="1800" u="none" strike="noStrike">
                          <a:effectLst/>
                        </a:rPr>
                        <a:t>125.80 </a:t>
                      </a:r>
                      <a:endParaRPr lang="en-US" sz="1800" b="0" i="0" u="none" strike="noStrike">
                        <a:solidFill>
                          <a:srgbClr val="000000"/>
                        </a:solidFill>
                        <a:effectLst/>
                        <a:latin typeface="Times New Roman"/>
                      </a:endParaRPr>
                    </a:p>
                  </a:txBody>
                  <a:tcPr marL="9525" marR="9525" marT="9525" marB="0" anchor="ctr">
                    <a:noFill/>
                  </a:tcPr>
                </a:tc>
              </a:tr>
              <a:tr h="348135">
                <a:tc>
                  <a:txBody>
                    <a:bodyPr/>
                    <a:lstStyle/>
                    <a:p>
                      <a:pPr algn="l" fontAlgn="ctr"/>
                      <a:r>
                        <a:rPr lang="en-US" sz="1800" u="none" strike="noStrike">
                          <a:effectLst/>
                        </a:rPr>
                        <a:t>Monthly Self-employed non-farm income</a:t>
                      </a:r>
                      <a:endParaRPr lang="en-US" sz="1800" b="0" i="0" u="none" strike="noStrike">
                        <a:solidFill>
                          <a:srgbClr val="000000"/>
                        </a:solidFill>
                        <a:effectLst/>
                        <a:latin typeface="Times New Roman"/>
                      </a:endParaRPr>
                    </a:p>
                  </a:txBody>
                  <a:tcPr marL="9525" marR="9525" marT="9525" marB="0" anchor="ctr">
                    <a:noFill/>
                  </a:tcPr>
                </a:tc>
                <a:tc>
                  <a:txBody>
                    <a:bodyPr/>
                    <a:lstStyle/>
                    <a:p>
                      <a:pPr algn="l" fontAlgn="ctr"/>
                      <a:r>
                        <a:rPr lang="en-US" sz="1800" u="none" strike="noStrike">
                          <a:effectLst/>
                        </a:rPr>
                        <a:t>(000 RP)</a:t>
                      </a:r>
                      <a:endParaRPr lang="en-US" sz="1800" b="0" i="0" u="none" strike="noStrike">
                        <a:solidFill>
                          <a:srgbClr val="000000"/>
                        </a:solidFill>
                        <a:effectLst/>
                        <a:latin typeface="Times New Roman"/>
                      </a:endParaRPr>
                    </a:p>
                  </a:txBody>
                  <a:tcPr marL="9525" marR="9525" marT="9525" marB="0" anchor="ctr">
                    <a:noFill/>
                  </a:tcPr>
                </a:tc>
                <a:tc>
                  <a:txBody>
                    <a:bodyPr/>
                    <a:lstStyle/>
                    <a:p>
                      <a:pPr algn="ctr" fontAlgn="ctr"/>
                      <a:r>
                        <a:rPr lang="en-US" sz="1800" u="none" strike="noStrike">
                          <a:effectLst/>
                        </a:rPr>
                        <a:t>145.90 </a:t>
                      </a:r>
                      <a:endParaRPr lang="en-US" sz="1800" b="0" i="0" u="none" strike="noStrike">
                        <a:solidFill>
                          <a:srgbClr val="000000"/>
                        </a:solidFill>
                        <a:effectLst/>
                        <a:latin typeface="Times New Roman"/>
                      </a:endParaRPr>
                    </a:p>
                  </a:txBody>
                  <a:tcPr marL="9525" marR="9525" marT="9525" marB="0" anchor="ctr">
                    <a:noFill/>
                  </a:tcPr>
                </a:tc>
                <a:tc>
                  <a:txBody>
                    <a:bodyPr/>
                    <a:lstStyle/>
                    <a:p>
                      <a:pPr algn="ctr" fontAlgn="ctr"/>
                      <a:r>
                        <a:rPr lang="en-US" sz="1800" u="none" strike="noStrike" dirty="0">
                          <a:effectLst/>
                        </a:rPr>
                        <a:t>231.60 </a:t>
                      </a:r>
                      <a:endParaRPr lang="en-US" sz="1800" b="0" i="0" u="none" strike="noStrike" dirty="0">
                        <a:solidFill>
                          <a:srgbClr val="000000"/>
                        </a:solidFill>
                        <a:effectLst/>
                        <a:latin typeface="Times New Roman"/>
                      </a:endParaRPr>
                    </a:p>
                  </a:txBody>
                  <a:tcPr marL="9525" marR="9525" marT="9525" marB="0" anchor="ctr">
                    <a:noFill/>
                  </a:tcPr>
                </a:tc>
                <a:tc>
                  <a:txBody>
                    <a:bodyPr/>
                    <a:lstStyle/>
                    <a:p>
                      <a:pPr algn="ctr" fontAlgn="ctr"/>
                      <a:r>
                        <a:rPr lang="en-US" sz="1800" u="none" strike="noStrike">
                          <a:effectLst/>
                        </a:rPr>
                        <a:t>-85.69</a:t>
                      </a:r>
                      <a:endParaRPr lang="en-US" sz="1800" b="0" i="0" u="none" strike="noStrike">
                        <a:solidFill>
                          <a:srgbClr val="000000"/>
                        </a:solidFill>
                        <a:effectLst/>
                        <a:latin typeface="Times New Roman"/>
                      </a:endParaRPr>
                    </a:p>
                  </a:txBody>
                  <a:tcPr marL="9525" marR="9525" marT="9525" marB="0" anchor="ctr">
                    <a:noFill/>
                  </a:tcPr>
                </a:tc>
              </a:tr>
              <a:tr h="414447">
                <a:tc>
                  <a:txBody>
                    <a:bodyPr/>
                    <a:lstStyle/>
                    <a:p>
                      <a:pPr algn="l" fontAlgn="ctr"/>
                      <a:r>
                        <a:rPr lang="en-US" sz="1800" u="none" strike="noStrike" dirty="0">
                          <a:effectLst/>
                        </a:rPr>
                        <a:t>Monthly Total labor income</a:t>
                      </a:r>
                      <a:endParaRPr lang="en-US" sz="1800" b="0" i="0" u="none" strike="noStrike" dirty="0">
                        <a:solidFill>
                          <a:srgbClr val="000000"/>
                        </a:solidFill>
                        <a:effectLst/>
                        <a:latin typeface="Times New Roman"/>
                      </a:endParaRPr>
                    </a:p>
                  </a:txBody>
                  <a:tcPr marL="9525" marR="9525" marT="9525" marB="0" anchor="ctr">
                    <a:solidFill>
                      <a:schemeClr val="accent1">
                        <a:lumMod val="20000"/>
                        <a:lumOff val="80000"/>
                      </a:schemeClr>
                    </a:solidFill>
                  </a:tcPr>
                </a:tc>
                <a:tc>
                  <a:txBody>
                    <a:bodyPr/>
                    <a:lstStyle/>
                    <a:p>
                      <a:pPr algn="l" fontAlgn="ctr"/>
                      <a:r>
                        <a:rPr lang="en-US" sz="1800" u="none" strike="noStrike" dirty="0">
                          <a:effectLst/>
                        </a:rPr>
                        <a:t>(000 RP)</a:t>
                      </a:r>
                      <a:endParaRPr lang="en-US" sz="1800" b="0" i="0" u="none" strike="noStrike" dirty="0">
                        <a:solidFill>
                          <a:srgbClr val="000000"/>
                        </a:solidFill>
                        <a:effectLst/>
                        <a:latin typeface="Times New Roman"/>
                      </a:endParaRPr>
                    </a:p>
                  </a:txBody>
                  <a:tcPr marL="9525" marR="9525" marT="9525" marB="0" anchor="ctr">
                    <a:solidFill>
                      <a:schemeClr val="accent1">
                        <a:lumMod val="20000"/>
                        <a:lumOff val="80000"/>
                      </a:schemeClr>
                    </a:solidFill>
                  </a:tcPr>
                </a:tc>
                <a:tc>
                  <a:txBody>
                    <a:bodyPr/>
                    <a:lstStyle/>
                    <a:p>
                      <a:pPr algn="ctr" fontAlgn="ctr"/>
                      <a:r>
                        <a:rPr lang="en-US" sz="1800" u="none" strike="noStrike" dirty="0">
                          <a:effectLst/>
                        </a:rPr>
                        <a:t>1276.50 </a:t>
                      </a:r>
                      <a:endParaRPr lang="en-US" sz="1800" b="0" i="0" u="none" strike="noStrike" dirty="0">
                        <a:solidFill>
                          <a:srgbClr val="000000"/>
                        </a:solidFill>
                        <a:effectLst/>
                        <a:latin typeface="Times New Roman"/>
                      </a:endParaRPr>
                    </a:p>
                  </a:txBody>
                  <a:tcPr marL="9525" marR="9525" marT="9525" marB="0" anchor="ctr">
                    <a:solidFill>
                      <a:schemeClr val="accent1">
                        <a:lumMod val="20000"/>
                        <a:lumOff val="80000"/>
                      </a:schemeClr>
                    </a:solidFill>
                  </a:tcPr>
                </a:tc>
                <a:tc>
                  <a:txBody>
                    <a:bodyPr/>
                    <a:lstStyle/>
                    <a:p>
                      <a:pPr algn="ctr" fontAlgn="ctr"/>
                      <a:r>
                        <a:rPr lang="en-US" sz="1800" u="none" strike="noStrike" dirty="0">
                          <a:effectLst/>
                        </a:rPr>
                        <a:t>742.70 </a:t>
                      </a:r>
                      <a:endParaRPr lang="en-US" sz="1800" b="0" i="0" u="none" strike="noStrike" dirty="0">
                        <a:solidFill>
                          <a:srgbClr val="000000"/>
                        </a:solidFill>
                        <a:effectLst/>
                        <a:latin typeface="Times New Roman"/>
                      </a:endParaRPr>
                    </a:p>
                  </a:txBody>
                  <a:tcPr marL="9525" marR="9525" marT="9525" marB="0" anchor="ctr">
                    <a:solidFill>
                      <a:schemeClr val="accent1">
                        <a:lumMod val="20000"/>
                        <a:lumOff val="80000"/>
                      </a:schemeClr>
                    </a:solidFill>
                  </a:tcPr>
                </a:tc>
                <a:tc>
                  <a:txBody>
                    <a:bodyPr/>
                    <a:lstStyle/>
                    <a:p>
                      <a:pPr algn="ctr" fontAlgn="ctr"/>
                      <a:r>
                        <a:rPr lang="en-US" sz="1800" u="none" strike="noStrike" dirty="0">
                          <a:effectLst/>
                        </a:rPr>
                        <a:t>533.7</a:t>
                      </a:r>
                      <a:r>
                        <a:rPr lang="en-US" sz="1800" u="none" strike="noStrike" baseline="30000" dirty="0">
                          <a:effectLst/>
                        </a:rPr>
                        <a:t>***</a:t>
                      </a:r>
                      <a:endParaRPr lang="en-US" sz="1800" b="0" i="0" u="none" strike="noStrike" dirty="0">
                        <a:solidFill>
                          <a:srgbClr val="000000"/>
                        </a:solidFill>
                        <a:effectLst/>
                        <a:latin typeface="Times New Roman"/>
                      </a:endParaRPr>
                    </a:p>
                  </a:txBody>
                  <a:tcPr marL="9525" marR="9525" marT="9525" marB="0" anchor="ctr">
                    <a:solidFill>
                      <a:schemeClr val="accent1">
                        <a:lumMod val="20000"/>
                        <a:lumOff val="80000"/>
                      </a:schemeClr>
                    </a:solidFill>
                  </a:tcPr>
                </a:tc>
              </a:tr>
              <a:tr h="364713">
                <a:tc>
                  <a:txBody>
                    <a:bodyPr/>
                    <a:lstStyle/>
                    <a:p>
                      <a:pPr algn="l" fontAlgn="ctr"/>
                      <a:r>
                        <a:rPr lang="en-US" sz="1800" u="none" strike="noStrike">
                          <a:effectLst/>
                        </a:rPr>
                        <a:t>N</a:t>
                      </a:r>
                      <a:endParaRPr lang="en-US" sz="1800" b="0" i="1" u="none" strike="noStrike">
                        <a:solidFill>
                          <a:srgbClr val="000000"/>
                        </a:solidFill>
                        <a:effectLst/>
                        <a:latin typeface="Times New Roman"/>
                      </a:endParaRPr>
                    </a:p>
                  </a:txBody>
                  <a:tcPr marL="9525" marR="9525" marT="9525" marB="0" anchor="ctr">
                    <a:noFill/>
                  </a:tcPr>
                </a:tc>
                <a:tc>
                  <a:txBody>
                    <a:bodyPr/>
                    <a:lstStyle/>
                    <a:p>
                      <a:pPr algn="l" fontAlgn="ctr"/>
                      <a:r>
                        <a:rPr lang="en-US" sz="1800" u="none" strike="noStrike">
                          <a:effectLst/>
                        </a:rPr>
                        <a:t> </a:t>
                      </a:r>
                      <a:endParaRPr lang="en-US" sz="1800" b="0" i="1" u="none" strike="noStrike">
                        <a:solidFill>
                          <a:srgbClr val="000000"/>
                        </a:solidFill>
                        <a:effectLst/>
                        <a:latin typeface="Times New Roman"/>
                      </a:endParaRPr>
                    </a:p>
                  </a:txBody>
                  <a:tcPr marL="9525" marR="9525" marT="9525" marB="0" anchor="ctr">
                    <a:noFill/>
                  </a:tcPr>
                </a:tc>
                <a:tc>
                  <a:txBody>
                    <a:bodyPr/>
                    <a:lstStyle/>
                    <a:p>
                      <a:pPr algn="ctr" fontAlgn="ctr"/>
                      <a:r>
                        <a:rPr lang="en-US" sz="1800" u="none" strike="noStrike">
                          <a:effectLst/>
                        </a:rPr>
                        <a:t>122</a:t>
                      </a:r>
                      <a:endParaRPr lang="en-US" sz="1800" b="0" i="0" u="none" strike="noStrike">
                        <a:solidFill>
                          <a:srgbClr val="000000"/>
                        </a:solidFill>
                        <a:effectLst/>
                        <a:latin typeface="Times New Roman"/>
                      </a:endParaRPr>
                    </a:p>
                  </a:txBody>
                  <a:tcPr marL="9525" marR="9525" marT="9525" marB="0" anchor="ctr">
                    <a:noFill/>
                  </a:tcPr>
                </a:tc>
                <a:tc>
                  <a:txBody>
                    <a:bodyPr/>
                    <a:lstStyle/>
                    <a:p>
                      <a:pPr algn="ctr" fontAlgn="ctr"/>
                      <a:r>
                        <a:rPr lang="en-US" sz="1800" u="none" strike="noStrike" dirty="0">
                          <a:effectLst/>
                        </a:rPr>
                        <a:t>742</a:t>
                      </a:r>
                      <a:endParaRPr lang="en-US" sz="1800" b="0" i="0" u="none" strike="noStrike" dirty="0">
                        <a:solidFill>
                          <a:srgbClr val="000000"/>
                        </a:solidFill>
                        <a:effectLst/>
                        <a:latin typeface="Times New Roman"/>
                      </a:endParaRPr>
                    </a:p>
                  </a:txBody>
                  <a:tcPr marL="9525" marR="9525" marT="9525" marB="0" anchor="ctr">
                    <a:noFill/>
                  </a:tcPr>
                </a:tc>
                <a:tc>
                  <a:txBody>
                    <a:bodyPr/>
                    <a:lstStyle/>
                    <a:p>
                      <a:pPr algn="l" fontAlgn="ctr"/>
                      <a:r>
                        <a:rPr lang="en-US" sz="1800" u="none" strike="noStrike" dirty="0">
                          <a:effectLst/>
                        </a:rPr>
                        <a:t> </a:t>
                      </a:r>
                      <a:endParaRPr lang="en-US" sz="1800" b="0" i="0" u="none" strike="noStrike" dirty="0">
                        <a:solidFill>
                          <a:srgbClr val="000000"/>
                        </a:solidFill>
                        <a:effectLst/>
                        <a:latin typeface="Times New Roman"/>
                      </a:endParaRPr>
                    </a:p>
                  </a:txBody>
                  <a:tcPr marL="9525" marR="9525" marT="9525" marB="0" anchor="ctr">
                    <a:noFill/>
                  </a:tcPr>
                </a:tc>
              </a:tr>
            </a:tbl>
          </a:graphicData>
        </a:graphic>
      </p:graphicFrame>
      <p:sp>
        <p:nvSpPr>
          <p:cNvPr id="4" name="Rectangle 2"/>
          <p:cNvSpPr txBox="1">
            <a:spLocks noChangeArrowheads="1"/>
          </p:cNvSpPr>
          <p:nvPr/>
        </p:nvSpPr>
        <p:spPr bwMode="auto">
          <a:xfrm>
            <a:off x="4800600" y="0"/>
            <a:ext cx="441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altLang="ja-JP" sz="3600" dirty="0" smtClean="0">
                <a:solidFill>
                  <a:schemeClr val="bg1"/>
                </a:solidFill>
                <a:latin typeface="Times New Roman" pitchFamily="18" charset="0"/>
              </a:rPr>
              <a:t>Descriptive Stats 2</a:t>
            </a:r>
          </a:p>
        </p:txBody>
      </p:sp>
    </p:spTree>
    <p:extLst>
      <p:ext uri="{BB962C8B-B14F-4D97-AF65-F5344CB8AC3E}">
        <p14:creationId xmlns:p14="http://schemas.microsoft.com/office/powerpoint/2010/main" val="2618081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3276600" y="-18495"/>
            <a:ext cx="5943600" cy="1143000"/>
          </a:xfrm>
        </p:spPr>
        <p:txBody>
          <a:bodyPr/>
          <a:lstStyle/>
          <a:p>
            <a:pPr algn="r" eaLnBrk="1" hangingPunct="1"/>
            <a:r>
              <a:rPr lang="en-US" altLang="ja-JP" sz="3600" dirty="0" smtClean="0">
                <a:solidFill>
                  <a:schemeClr val="bg1"/>
                </a:solidFill>
                <a:latin typeface="Times New Roman" pitchFamily="18" charset="0"/>
              </a:rPr>
              <a:t>Elicited Risk Preferences</a:t>
            </a:r>
          </a:p>
        </p:txBody>
      </p:sp>
      <p:sp>
        <p:nvSpPr>
          <p:cNvPr id="20483" name="Rectangle 3"/>
          <p:cNvSpPr>
            <a:spLocks noGrp="1" noChangeArrowheads="1"/>
          </p:cNvSpPr>
          <p:nvPr>
            <p:ph idx="1"/>
          </p:nvPr>
        </p:nvSpPr>
        <p:spPr>
          <a:xfrm>
            <a:off x="468313" y="1341438"/>
            <a:ext cx="8229600" cy="647700"/>
          </a:xfrm>
        </p:spPr>
        <p:txBody>
          <a:bodyPr/>
          <a:lstStyle/>
          <a:p>
            <a:pPr marL="0" indent="0" eaLnBrk="1" hangingPunct="1">
              <a:buNone/>
            </a:pPr>
            <a:r>
              <a:rPr lang="en-US" altLang="ja-JP" sz="2800" dirty="0" smtClean="0">
                <a:latin typeface="Times New Roman" pitchFamily="18" charset="0"/>
              </a:rPr>
              <a:t>Conducted a simple/standard game in the field:</a:t>
            </a:r>
          </a:p>
        </p:txBody>
      </p:sp>
      <p:graphicFrame>
        <p:nvGraphicFramePr>
          <p:cNvPr id="7" name="表 6"/>
          <p:cNvGraphicFramePr>
            <a:graphicFrameLocks noGrp="1"/>
          </p:cNvGraphicFramePr>
          <p:nvPr>
            <p:extLst>
              <p:ext uri="{D42A27DB-BD31-4B8C-83A1-F6EECF244321}">
                <p14:modId xmlns:p14="http://schemas.microsoft.com/office/powerpoint/2010/main" val="3362062675"/>
              </p:ext>
            </p:extLst>
          </p:nvPr>
        </p:nvGraphicFramePr>
        <p:xfrm>
          <a:off x="755650" y="2060575"/>
          <a:ext cx="8208963" cy="4033841"/>
        </p:xfrm>
        <a:graphic>
          <a:graphicData uri="http://schemas.openxmlformats.org/drawingml/2006/table">
            <a:tbl>
              <a:tblPr/>
              <a:tblGrid>
                <a:gridCol w="673100"/>
                <a:gridCol w="817563"/>
                <a:gridCol w="814387"/>
                <a:gridCol w="812800"/>
                <a:gridCol w="1163638"/>
                <a:gridCol w="3927475"/>
              </a:tblGrid>
              <a:tr h="9017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rgbClr val="000000"/>
                          </a:solidFill>
                          <a:effectLst/>
                          <a:latin typeface="Times New Roman" pitchFamily="18" charset="0"/>
                          <a:ea typeface="ＭＳ Ｐゴシック" pitchFamily="50" charset="-128"/>
                        </a:rPr>
                        <a:t>Game</a:t>
                      </a:r>
                    </a:p>
                  </a:txBody>
                  <a:tcPr marL="5489" marR="5489" marT="5489"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pitchFamily="18" charset="0"/>
                          <a:ea typeface="ＭＳ Ｐゴシック" pitchFamily="50" charset="-128"/>
                        </a:rPr>
                        <a:t>A</a:t>
                      </a:r>
                    </a:p>
                  </a:txBody>
                  <a:tcPr marL="5489" marR="5489" marT="5489"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pitchFamily="18" charset="0"/>
                          <a:ea typeface="ＭＳ Ｐゴシック" pitchFamily="50" charset="-128"/>
                        </a:rPr>
                        <a:t>B</a:t>
                      </a:r>
                    </a:p>
                  </a:txBody>
                  <a:tcPr marL="5489" marR="5489" marT="5489"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rgbClr val="000000"/>
                          </a:solidFill>
                          <a:effectLst/>
                          <a:latin typeface="Times New Roman" pitchFamily="18" charset="0"/>
                          <a:ea typeface="ＭＳ Ｐゴシック" pitchFamily="50" charset="-128"/>
                        </a:rPr>
                        <a:t>          EV</a:t>
                      </a:r>
                      <a:r>
                        <a:rPr kumimoji="1" lang="en-US" sz="2000" b="0" i="0" u="none" strike="noStrike" cap="none" normalizeH="0" baseline="0" dirty="0" smtClean="0">
                          <a:ln>
                            <a:noFill/>
                          </a:ln>
                          <a:solidFill>
                            <a:srgbClr val="000000"/>
                          </a:solidFill>
                          <a:effectLst/>
                          <a:latin typeface="ＭＳ Ｐ明朝" pitchFamily="18" charset="-128"/>
                          <a:ea typeface="ＭＳ Ｐゴシック" pitchFamily="50" charset="-128"/>
                        </a:rPr>
                        <a:t>　</a:t>
                      </a:r>
                      <a:r>
                        <a:rPr kumimoji="1" lang="en-US" altLang="ja-JP" sz="2000" b="0" i="0" u="none" strike="noStrike" cap="none" normalizeH="0" baseline="0" dirty="0" smtClean="0">
                          <a:ln>
                            <a:noFill/>
                          </a:ln>
                          <a:solidFill>
                            <a:srgbClr val="000000"/>
                          </a:solidFill>
                          <a:effectLst/>
                          <a:latin typeface="Times New Roman" pitchFamily="18" charset="0"/>
                          <a:ea typeface="ＭＳ Ｐゴシック" pitchFamily="50" charset="-128"/>
                        </a:rPr>
                        <a:t>Difference</a:t>
                      </a:r>
                    </a:p>
                  </a:txBody>
                  <a:tcPr marL="5489" marR="5489" marT="5489"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pitchFamily="18" charset="0"/>
                          <a:ea typeface="ＭＳ Ｐゴシック" pitchFamily="50" charset="-128"/>
                        </a:rPr>
                        <a:t>Risk Aversion Class</a:t>
                      </a:r>
                    </a:p>
                  </a:txBody>
                  <a:tcPr marL="5489" marR="5489" marT="5489"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60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pitchFamily="18" charset="0"/>
                          <a:ea typeface="ＭＳ Ｐゴシック" pitchFamily="50" charset="-128"/>
                        </a:rPr>
                        <a:t>1</a:t>
                      </a:r>
                    </a:p>
                  </a:txBody>
                  <a:tcPr marL="5489" marR="5489" marT="5489"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pitchFamily="18" charset="0"/>
                          <a:ea typeface="ＭＳ Ｐゴシック" pitchFamily="50" charset="-128"/>
                        </a:rPr>
                        <a:t>50000</a:t>
                      </a:r>
                    </a:p>
                  </a:txBody>
                  <a:tcPr marL="5489" marR="5489" marT="5489"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pitchFamily="18" charset="0"/>
                          <a:ea typeface="ＭＳ Ｐゴシック" pitchFamily="50" charset="-128"/>
                        </a:rPr>
                        <a:t>75000</a:t>
                      </a:r>
                    </a:p>
                  </a:txBody>
                  <a:tcPr marL="5489" marR="5489" marT="5489"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pitchFamily="18" charset="0"/>
                          <a:ea typeface="ＭＳ Ｐゴシック" pitchFamily="50" charset="-128"/>
                        </a:rPr>
                        <a:t>50000</a:t>
                      </a:r>
                    </a:p>
                  </a:txBody>
                  <a:tcPr marL="5489" marR="5489" marT="5489"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pitchFamily="18" charset="0"/>
                          <a:ea typeface="ＭＳ Ｐゴシック" pitchFamily="50" charset="-128"/>
                        </a:rPr>
                        <a:t>12500</a:t>
                      </a:r>
                    </a:p>
                  </a:txBody>
                  <a:tcPr marL="5489" marR="5489" marT="5489"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pitchFamily="18" charset="0"/>
                          <a:ea typeface="ＭＳ Ｐゴシック" pitchFamily="50" charset="-128"/>
                        </a:rPr>
                        <a:t>Inefficient</a:t>
                      </a:r>
                    </a:p>
                  </a:txBody>
                  <a:tcPr marL="5489" marR="5489" marT="5489"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4460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pitchFamily="18" charset="0"/>
                          <a:ea typeface="ＭＳ Ｐゴシック" pitchFamily="50" charset="-128"/>
                        </a:rPr>
                        <a:t>2</a:t>
                      </a:r>
                    </a:p>
                  </a:txBody>
                  <a:tcPr marL="5489" marR="5489" marT="5489"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pitchFamily="18" charset="0"/>
                          <a:ea typeface="ＭＳ Ｐゴシック" pitchFamily="50" charset="-128"/>
                        </a:rPr>
                        <a:t>50000</a:t>
                      </a:r>
                    </a:p>
                  </a:txBody>
                  <a:tcPr marL="5489" marR="5489" marT="5489"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pitchFamily="18" charset="0"/>
                          <a:ea typeface="ＭＳ Ｐゴシック" pitchFamily="50" charset="-128"/>
                        </a:rPr>
                        <a:t>75000</a:t>
                      </a:r>
                    </a:p>
                  </a:txBody>
                  <a:tcPr marL="5489" marR="5489" marT="5489"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pitchFamily="18" charset="0"/>
                          <a:ea typeface="ＭＳ Ｐゴシック" pitchFamily="50" charset="-128"/>
                        </a:rPr>
                        <a:t>45000</a:t>
                      </a:r>
                    </a:p>
                  </a:txBody>
                  <a:tcPr marL="5489" marR="5489" marT="5489"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pitchFamily="18" charset="0"/>
                          <a:ea typeface="ＭＳ Ｐゴシック" pitchFamily="50" charset="-128"/>
                        </a:rPr>
                        <a:t>10000</a:t>
                      </a:r>
                    </a:p>
                  </a:txBody>
                  <a:tcPr marL="5489" marR="5489" marT="5489"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pitchFamily="18" charset="0"/>
                          <a:ea typeface="ＭＳ Ｐゴシック" pitchFamily="50" charset="-128"/>
                        </a:rPr>
                        <a:t>Risk-averse</a:t>
                      </a:r>
                    </a:p>
                  </a:txBody>
                  <a:tcPr marL="5489" marR="5489" marT="5489" marB="0" anchor="ctr" horzOverflow="overflow">
                    <a:lnL>
                      <a:noFill/>
                    </a:lnL>
                    <a:lnR>
                      <a:noFill/>
                    </a:lnR>
                    <a:lnT>
                      <a:noFill/>
                    </a:lnT>
                    <a:lnB>
                      <a:noFill/>
                    </a:lnB>
                    <a:lnTlToBr>
                      <a:noFill/>
                    </a:lnTlToBr>
                    <a:lnBlToTr>
                      <a:noFill/>
                    </a:lnBlToTr>
                    <a:noFill/>
                  </a:tcPr>
                </a:tc>
              </a:tr>
              <a:tr h="4460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pitchFamily="18" charset="0"/>
                          <a:ea typeface="ＭＳ Ｐゴシック" pitchFamily="50" charset="-128"/>
                        </a:rPr>
                        <a:t>3</a:t>
                      </a:r>
                    </a:p>
                  </a:txBody>
                  <a:tcPr marL="5489" marR="5489" marT="5489"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pitchFamily="18" charset="0"/>
                          <a:ea typeface="ＭＳ Ｐゴシック" pitchFamily="50" charset="-128"/>
                        </a:rPr>
                        <a:t>50000</a:t>
                      </a:r>
                    </a:p>
                  </a:txBody>
                  <a:tcPr marL="5489" marR="5489" marT="5489"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pitchFamily="18" charset="0"/>
                          <a:ea typeface="ＭＳ Ｐゴシック" pitchFamily="50" charset="-128"/>
                        </a:rPr>
                        <a:t>75000</a:t>
                      </a:r>
                    </a:p>
                  </a:txBody>
                  <a:tcPr marL="5489" marR="5489" marT="5489"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pitchFamily="18" charset="0"/>
                          <a:ea typeface="ＭＳ Ｐゴシック" pitchFamily="50" charset="-128"/>
                        </a:rPr>
                        <a:t>35000</a:t>
                      </a:r>
                    </a:p>
                  </a:txBody>
                  <a:tcPr marL="5489" marR="5489" marT="5489"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pitchFamily="18" charset="0"/>
                          <a:ea typeface="ＭＳ Ｐゴシック" pitchFamily="50" charset="-128"/>
                        </a:rPr>
                        <a:t>5000</a:t>
                      </a:r>
                    </a:p>
                  </a:txBody>
                  <a:tcPr marL="5489" marR="5489" marT="5489"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pitchFamily="18" charset="0"/>
                          <a:ea typeface="ＭＳ Ｐゴシック" pitchFamily="50" charset="-128"/>
                        </a:rPr>
                        <a:t>Risk-averse</a:t>
                      </a:r>
                    </a:p>
                  </a:txBody>
                  <a:tcPr marL="5489" marR="5489" marT="5489" marB="0" anchor="ctr" horzOverflow="overflow">
                    <a:lnL>
                      <a:noFill/>
                    </a:lnL>
                    <a:lnR>
                      <a:noFill/>
                    </a:lnR>
                    <a:lnT>
                      <a:noFill/>
                    </a:lnT>
                    <a:lnB>
                      <a:noFill/>
                    </a:lnB>
                    <a:lnTlToBr>
                      <a:noFill/>
                    </a:lnTlToBr>
                    <a:lnBlToTr>
                      <a:noFill/>
                    </a:lnBlToTr>
                    <a:noFill/>
                  </a:tcPr>
                </a:tc>
              </a:tr>
              <a:tr h="4460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pitchFamily="18" charset="0"/>
                          <a:ea typeface="ＭＳ Ｐゴシック" pitchFamily="50" charset="-128"/>
                        </a:rPr>
                        <a:t>4</a:t>
                      </a:r>
                    </a:p>
                  </a:txBody>
                  <a:tcPr marL="5489" marR="5489" marT="5489"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pitchFamily="18" charset="0"/>
                          <a:ea typeface="ＭＳ Ｐゴシック" pitchFamily="50" charset="-128"/>
                        </a:rPr>
                        <a:t>50000</a:t>
                      </a:r>
                    </a:p>
                  </a:txBody>
                  <a:tcPr marL="5489" marR="5489" marT="5489"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pitchFamily="18" charset="0"/>
                          <a:ea typeface="ＭＳ Ｐゴシック" pitchFamily="50" charset="-128"/>
                        </a:rPr>
                        <a:t>75000</a:t>
                      </a:r>
                    </a:p>
                  </a:txBody>
                  <a:tcPr marL="5489" marR="5489" marT="5489"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pitchFamily="18" charset="0"/>
                          <a:ea typeface="ＭＳ Ｐゴシック" pitchFamily="50" charset="-128"/>
                        </a:rPr>
                        <a:t>25000</a:t>
                      </a:r>
                    </a:p>
                  </a:txBody>
                  <a:tcPr marL="5489" marR="5489" marT="5489"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pitchFamily="18" charset="0"/>
                          <a:ea typeface="ＭＳ Ｐゴシック" pitchFamily="50" charset="-128"/>
                        </a:rPr>
                        <a:t>0</a:t>
                      </a:r>
                    </a:p>
                  </a:txBody>
                  <a:tcPr marL="5489" marR="5489" marT="5489"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rgbClr val="000000"/>
                          </a:solidFill>
                          <a:effectLst/>
                          <a:latin typeface="Times New Roman" pitchFamily="18" charset="0"/>
                          <a:ea typeface="ＭＳ Ｐゴシック" pitchFamily="50" charset="-128"/>
                        </a:rPr>
                        <a:t>Risk-averse to Risk-neutral</a:t>
                      </a:r>
                    </a:p>
                  </a:txBody>
                  <a:tcPr marL="5489" marR="5489" marT="5489" marB="0" anchor="ctr" horzOverflow="overflow">
                    <a:lnL>
                      <a:noFill/>
                    </a:lnL>
                    <a:lnR>
                      <a:noFill/>
                    </a:lnR>
                    <a:lnT>
                      <a:noFill/>
                    </a:lnT>
                    <a:lnB>
                      <a:noFill/>
                    </a:lnB>
                    <a:lnTlToBr>
                      <a:noFill/>
                    </a:lnTlToBr>
                    <a:lnBlToTr>
                      <a:noFill/>
                    </a:lnBlToTr>
                    <a:noFill/>
                  </a:tcPr>
                </a:tc>
              </a:tr>
              <a:tr h="4460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pitchFamily="18" charset="0"/>
                          <a:ea typeface="ＭＳ Ｐゴシック" pitchFamily="50" charset="-128"/>
                        </a:rPr>
                        <a:t>5</a:t>
                      </a:r>
                    </a:p>
                  </a:txBody>
                  <a:tcPr marL="5489" marR="5489" marT="5489"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pitchFamily="18" charset="0"/>
                          <a:ea typeface="ＭＳ Ｐゴシック" pitchFamily="50" charset="-128"/>
                        </a:rPr>
                        <a:t>50000</a:t>
                      </a:r>
                    </a:p>
                  </a:txBody>
                  <a:tcPr marL="5489" marR="5489" marT="5489"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pitchFamily="18" charset="0"/>
                          <a:ea typeface="ＭＳ Ｐゴシック" pitchFamily="50" charset="-128"/>
                        </a:rPr>
                        <a:t>75000</a:t>
                      </a:r>
                    </a:p>
                  </a:txBody>
                  <a:tcPr marL="5489" marR="5489" marT="5489"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pitchFamily="18" charset="0"/>
                          <a:ea typeface="ＭＳ Ｐゴシック" pitchFamily="50" charset="-128"/>
                        </a:rPr>
                        <a:t>15000</a:t>
                      </a:r>
                    </a:p>
                  </a:txBody>
                  <a:tcPr marL="5489" marR="5489" marT="5489"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pitchFamily="18" charset="0"/>
                          <a:ea typeface="ＭＳ Ｐゴシック" pitchFamily="50" charset="-128"/>
                        </a:rPr>
                        <a:t>-5000</a:t>
                      </a:r>
                    </a:p>
                  </a:txBody>
                  <a:tcPr marL="5489" marR="5489" marT="5489"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pitchFamily="18" charset="0"/>
                          <a:ea typeface="ＭＳ Ｐゴシック" pitchFamily="50" charset="-128"/>
                        </a:rPr>
                        <a:t>Risk-neutral to Risk-lover</a:t>
                      </a:r>
                    </a:p>
                  </a:txBody>
                  <a:tcPr marL="5489" marR="5489" marT="5489" marB="0" anchor="ctr" horzOverflow="overflow">
                    <a:lnL>
                      <a:noFill/>
                    </a:lnL>
                    <a:lnR>
                      <a:noFill/>
                    </a:lnR>
                    <a:lnT>
                      <a:noFill/>
                    </a:lnT>
                    <a:lnB>
                      <a:noFill/>
                    </a:lnB>
                    <a:lnTlToBr>
                      <a:noFill/>
                    </a:lnTlToBr>
                    <a:lnBlToTr>
                      <a:noFill/>
                    </a:lnBlToTr>
                    <a:noFill/>
                  </a:tcPr>
                </a:tc>
              </a:tr>
              <a:tr h="4460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pitchFamily="18" charset="0"/>
                          <a:ea typeface="ＭＳ Ｐゴシック" pitchFamily="50" charset="-128"/>
                        </a:rPr>
                        <a:t>6</a:t>
                      </a:r>
                    </a:p>
                  </a:txBody>
                  <a:tcPr marL="5489" marR="5489" marT="5489"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pitchFamily="18" charset="0"/>
                          <a:ea typeface="ＭＳ Ｐゴシック" pitchFamily="50" charset="-128"/>
                        </a:rPr>
                        <a:t>50000</a:t>
                      </a:r>
                    </a:p>
                  </a:txBody>
                  <a:tcPr marL="5489" marR="5489" marT="5489"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pitchFamily="18" charset="0"/>
                          <a:ea typeface="ＭＳ Ｐゴシック" pitchFamily="50" charset="-128"/>
                        </a:rPr>
                        <a:t>75000</a:t>
                      </a:r>
                    </a:p>
                  </a:txBody>
                  <a:tcPr marL="5489" marR="5489" marT="5489"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pitchFamily="18" charset="0"/>
                          <a:ea typeface="ＭＳ Ｐゴシック" pitchFamily="50" charset="-128"/>
                        </a:rPr>
                        <a:t>5000</a:t>
                      </a:r>
                    </a:p>
                  </a:txBody>
                  <a:tcPr marL="5489" marR="5489" marT="5489"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pitchFamily="18" charset="0"/>
                          <a:ea typeface="ＭＳ Ｐゴシック" pitchFamily="50" charset="-128"/>
                        </a:rPr>
                        <a:t>-10000</a:t>
                      </a:r>
                    </a:p>
                  </a:txBody>
                  <a:tcPr marL="5489" marR="5489" marT="5489"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pitchFamily="18" charset="0"/>
                          <a:ea typeface="ＭＳ Ｐゴシック" pitchFamily="50" charset="-128"/>
                        </a:rPr>
                        <a:t>Risk-lover</a:t>
                      </a:r>
                    </a:p>
                  </a:txBody>
                  <a:tcPr marL="5489" marR="5489" marT="5489" marB="0" anchor="ctr" horzOverflow="overflow">
                    <a:lnL>
                      <a:noFill/>
                    </a:lnL>
                    <a:lnR>
                      <a:noFill/>
                    </a:lnR>
                    <a:lnT>
                      <a:noFill/>
                    </a:lnT>
                    <a:lnB>
                      <a:noFill/>
                    </a:lnB>
                    <a:lnTlToBr>
                      <a:noFill/>
                    </a:lnTlToBr>
                    <a:lnBlToTr>
                      <a:noFill/>
                    </a:lnBlToTr>
                    <a:noFill/>
                  </a:tcPr>
                </a:tc>
              </a:tr>
              <a:tr h="4556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2000" b="0" i="0" u="none" strike="noStrike" cap="none" normalizeH="0" baseline="0" smtClean="0">
                          <a:ln>
                            <a:noFill/>
                          </a:ln>
                          <a:solidFill>
                            <a:srgbClr val="000000"/>
                          </a:solidFill>
                          <a:effectLst/>
                          <a:latin typeface="Times New Roman" pitchFamily="18" charset="0"/>
                          <a:ea typeface="ＭＳ Ｐゴシック" pitchFamily="50" charset="-128"/>
                        </a:rPr>
                        <a:t>　</a:t>
                      </a:r>
                    </a:p>
                  </a:txBody>
                  <a:tcPr marL="5489" marR="5489" marT="5489"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2000" b="0" i="0" u="none" strike="noStrike" cap="none" normalizeH="0" baseline="0" smtClean="0">
                          <a:ln>
                            <a:noFill/>
                          </a:ln>
                          <a:solidFill>
                            <a:srgbClr val="000000"/>
                          </a:solidFill>
                          <a:effectLst/>
                          <a:latin typeface="Times New Roman" pitchFamily="18" charset="0"/>
                          <a:ea typeface="ＭＳ Ｐゴシック" pitchFamily="50" charset="-128"/>
                        </a:rPr>
                        <a:t>　</a:t>
                      </a:r>
                    </a:p>
                  </a:txBody>
                  <a:tcPr marL="5489" marR="5489" marT="5489"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2000" b="0" i="0" u="none" strike="noStrike" cap="none" normalizeH="0" baseline="0" smtClean="0">
                          <a:ln>
                            <a:noFill/>
                          </a:ln>
                          <a:solidFill>
                            <a:srgbClr val="000000"/>
                          </a:solidFill>
                          <a:effectLst/>
                          <a:latin typeface="Times New Roman" pitchFamily="18" charset="0"/>
                          <a:ea typeface="ＭＳ Ｐゴシック" pitchFamily="50" charset="-128"/>
                        </a:rPr>
                        <a:t>　</a:t>
                      </a:r>
                    </a:p>
                  </a:txBody>
                  <a:tcPr marL="5489" marR="5489" marT="5489"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2000" b="0" i="0" u="none" strike="noStrike" cap="none" normalizeH="0" baseline="0" smtClean="0">
                          <a:ln>
                            <a:noFill/>
                          </a:ln>
                          <a:solidFill>
                            <a:srgbClr val="000000"/>
                          </a:solidFill>
                          <a:effectLst/>
                          <a:latin typeface="Times New Roman" pitchFamily="18" charset="0"/>
                          <a:ea typeface="ＭＳ Ｐゴシック" pitchFamily="50" charset="-128"/>
                        </a:rPr>
                        <a:t>　</a:t>
                      </a:r>
                    </a:p>
                  </a:txBody>
                  <a:tcPr marL="5489" marR="5489" marT="5489"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2000" b="0" i="0" u="none" strike="noStrike" cap="none" normalizeH="0" baseline="0" smtClean="0">
                          <a:ln>
                            <a:noFill/>
                          </a:ln>
                          <a:solidFill>
                            <a:srgbClr val="000000"/>
                          </a:solidFill>
                          <a:effectLst/>
                          <a:latin typeface="Times New Roman" pitchFamily="18" charset="0"/>
                          <a:ea typeface="ＭＳ Ｐゴシック" pitchFamily="50" charset="-128"/>
                        </a:rPr>
                        <a:t>　</a:t>
                      </a:r>
                    </a:p>
                  </a:txBody>
                  <a:tcPr marL="5489" marR="5489" marT="5489"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rgbClr val="000000"/>
                          </a:solidFill>
                          <a:effectLst/>
                          <a:latin typeface="Times New Roman" pitchFamily="18" charset="0"/>
                          <a:ea typeface="ＭＳ Ｐゴシック" pitchFamily="50" charset="-128"/>
                        </a:rPr>
                        <a:t>No change=Risk-lover</a:t>
                      </a:r>
                    </a:p>
                  </a:txBody>
                  <a:tcPr marL="5489" marR="5489" marT="5489"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557607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1000" y="1415414"/>
            <a:ext cx="8534400" cy="4985386"/>
            <a:chOff x="2209800" y="1691640"/>
            <a:chExt cx="5724525" cy="3322320"/>
          </a:xfrm>
        </p:grpSpPr>
        <p:pic>
          <p:nvPicPr>
            <p:cNvPr id="15" name="Picture 1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1691640"/>
              <a:ext cx="5400040" cy="3322320"/>
            </a:xfrm>
            <a:prstGeom prst="rect">
              <a:avLst/>
            </a:prstGeom>
            <a:noFill/>
            <a:ln>
              <a:noFill/>
            </a:ln>
            <a:extLst/>
          </p:spPr>
        </p:pic>
        <p:grpSp>
          <p:nvGrpSpPr>
            <p:cNvPr id="17" name="Group 16"/>
            <p:cNvGrpSpPr/>
            <p:nvPr/>
          </p:nvGrpSpPr>
          <p:grpSpPr>
            <a:xfrm>
              <a:off x="3810000" y="2495550"/>
              <a:ext cx="4124325" cy="1314450"/>
              <a:chOff x="0" y="0"/>
              <a:chExt cx="4124325" cy="1314450"/>
            </a:xfrm>
          </p:grpSpPr>
          <p:sp>
            <p:nvSpPr>
              <p:cNvPr id="18" name="Text Box 2"/>
              <p:cNvSpPr txBox="1">
                <a:spLocks noChangeArrowheads="1"/>
              </p:cNvSpPr>
              <p:nvPr/>
            </p:nvSpPr>
            <p:spPr bwMode="auto">
              <a:xfrm>
                <a:off x="0" y="914400"/>
                <a:ext cx="1000125" cy="4000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a:effectLst/>
                    <a:latin typeface="Times New Roman"/>
                    <a:ea typeface="MS Mincho"/>
                    <a:cs typeface="Times New Roman"/>
                  </a:rPr>
                  <a:t>Risk Averse</a:t>
                </a:r>
                <a:endParaRPr lang="en-US" sz="1100" dirty="0">
                  <a:effectLst/>
                  <a:latin typeface="Century"/>
                  <a:ea typeface="MS Mincho"/>
                  <a:cs typeface="Times New Roman"/>
                </a:endParaRPr>
              </a:p>
            </p:txBody>
          </p:sp>
          <p:sp>
            <p:nvSpPr>
              <p:cNvPr id="19" name="Text Box 2"/>
              <p:cNvSpPr txBox="1">
                <a:spLocks noChangeArrowheads="1"/>
              </p:cNvSpPr>
              <p:nvPr/>
            </p:nvSpPr>
            <p:spPr bwMode="auto">
              <a:xfrm>
                <a:off x="1600200" y="180975"/>
                <a:ext cx="1000125" cy="4000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a:effectLst/>
                    <a:latin typeface="Times New Roman"/>
                    <a:ea typeface="MS Mincho"/>
                    <a:cs typeface="Times New Roman"/>
                  </a:rPr>
                  <a:t>Risk Neutral</a:t>
                </a:r>
                <a:endParaRPr lang="en-US" sz="1100">
                  <a:effectLst/>
                  <a:latin typeface="Century"/>
                  <a:ea typeface="MS Mincho"/>
                  <a:cs typeface="Times New Roman"/>
                </a:endParaRPr>
              </a:p>
            </p:txBody>
          </p:sp>
          <p:sp>
            <p:nvSpPr>
              <p:cNvPr id="20" name="Text Box 2"/>
              <p:cNvSpPr txBox="1">
                <a:spLocks noChangeArrowheads="1"/>
              </p:cNvSpPr>
              <p:nvPr/>
            </p:nvSpPr>
            <p:spPr bwMode="auto">
              <a:xfrm>
                <a:off x="3124200" y="0"/>
                <a:ext cx="1000125" cy="4000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a:effectLst/>
                    <a:latin typeface="Times New Roman"/>
                    <a:ea typeface="MS Mincho"/>
                    <a:cs typeface="Times New Roman"/>
                  </a:rPr>
                  <a:t>Risk </a:t>
                </a:r>
                <a:r>
                  <a:rPr lang="en-US" sz="1100" dirty="0" smtClean="0">
                    <a:effectLst/>
                    <a:latin typeface="Times New Roman"/>
                    <a:ea typeface="MS Mincho"/>
                    <a:cs typeface="Times New Roman"/>
                  </a:rPr>
                  <a:t>Loving</a:t>
                </a:r>
                <a:endParaRPr lang="en-US" sz="1100" dirty="0">
                  <a:effectLst/>
                  <a:latin typeface="Century"/>
                  <a:ea typeface="MS Mincho"/>
                  <a:cs typeface="Times New Roman"/>
                </a:endParaRPr>
              </a:p>
            </p:txBody>
          </p:sp>
        </p:grpSp>
      </p:grpSp>
      <p:sp>
        <p:nvSpPr>
          <p:cNvPr id="9" name="Rectangle 2"/>
          <p:cNvSpPr txBox="1">
            <a:spLocks noChangeArrowheads="1"/>
          </p:cNvSpPr>
          <p:nvPr/>
        </p:nvSpPr>
        <p:spPr bwMode="auto">
          <a:xfrm>
            <a:off x="3276600" y="-18495"/>
            <a:ext cx="5943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r"/>
            <a:r>
              <a:rPr lang="en-US" altLang="ja-JP" sz="3600" smtClean="0">
                <a:solidFill>
                  <a:schemeClr val="bg1"/>
                </a:solidFill>
                <a:latin typeface="Times New Roman" pitchFamily="18" charset="0"/>
              </a:rPr>
              <a:t>Elicited Risk Preferences</a:t>
            </a:r>
            <a:endParaRPr lang="en-US" altLang="ja-JP" sz="3600" dirty="0" smtClean="0">
              <a:solidFill>
                <a:schemeClr val="bg1"/>
              </a:solidFill>
              <a:latin typeface="Times New Roman" pitchFamily="18" charset="0"/>
            </a:endParaRPr>
          </a:p>
        </p:txBody>
      </p:sp>
      <p:sp>
        <p:nvSpPr>
          <p:cNvPr id="10" name="Rectangle 3"/>
          <p:cNvSpPr>
            <a:spLocks noGrp="1" noChangeArrowheads="1"/>
          </p:cNvSpPr>
          <p:nvPr>
            <p:ph idx="1"/>
          </p:nvPr>
        </p:nvSpPr>
        <p:spPr>
          <a:xfrm>
            <a:off x="0" y="914400"/>
            <a:ext cx="9144000" cy="647700"/>
          </a:xfrm>
        </p:spPr>
        <p:txBody>
          <a:bodyPr/>
          <a:lstStyle/>
          <a:p>
            <a:pPr marL="0" indent="0">
              <a:buNone/>
            </a:pPr>
            <a:r>
              <a:rPr lang="en-US" altLang="ja-JP" sz="2800" dirty="0" smtClean="0">
                <a:latin typeface="Times New Roman" pitchFamily="18" charset="0"/>
              </a:rPr>
              <a:t>No real risk preference</a:t>
            </a:r>
            <a:r>
              <a:rPr lang="en-US" altLang="ja-JP" sz="2800" dirty="0">
                <a:latin typeface="Times New Roman" pitchFamily="18" charset="0"/>
              </a:rPr>
              <a:t> differences</a:t>
            </a:r>
            <a:r>
              <a:rPr lang="en-US" altLang="ja-JP" sz="2800" dirty="0" smtClean="0">
                <a:latin typeface="Times New Roman" pitchFamily="18" charset="0"/>
              </a:rPr>
              <a:t> b/n SRI users/non-users:</a:t>
            </a:r>
          </a:p>
        </p:txBody>
      </p:sp>
    </p:spTree>
    <p:extLst>
      <p:ext uri="{BB962C8B-B14F-4D97-AF65-F5344CB8AC3E}">
        <p14:creationId xmlns:p14="http://schemas.microsoft.com/office/powerpoint/2010/main" val="2605237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3657601" y="0"/>
            <a:ext cx="5515252" cy="1143000"/>
          </a:xfrm>
        </p:spPr>
        <p:txBody>
          <a:bodyPr/>
          <a:lstStyle/>
          <a:p>
            <a:pPr algn="r" eaLnBrk="1" hangingPunct="1"/>
            <a:r>
              <a:rPr lang="en-US" altLang="ja-JP" sz="3600" dirty="0" err="1" smtClean="0">
                <a:solidFill>
                  <a:schemeClr val="bg1"/>
                </a:solidFill>
                <a:latin typeface="Times New Roman" pitchFamily="18" charset="0"/>
              </a:rPr>
              <a:t>Probit</a:t>
            </a:r>
            <a:r>
              <a:rPr lang="en-US" altLang="ja-JP" sz="3600" dirty="0" smtClean="0">
                <a:solidFill>
                  <a:schemeClr val="bg1"/>
                </a:solidFill>
                <a:latin typeface="Times New Roman" pitchFamily="18" charset="0"/>
              </a:rPr>
              <a:t> SRI Use Estimates</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143000"/>
            <a:ext cx="7002652" cy="4855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87031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533400" y="1066800"/>
            <a:ext cx="8229600" cy="1143000"/>
          </a:xfrm>
        </p:spPr>
        <p:txBody>
          <a:bodyPr>
            <a:normAutofit/>
          </a:bodyPr>
          <a:lstStyle/>
          <a:p>
            <a:pPr eaLnBrk="1" hangingPunct="1"/>
            <a:r>
              <a:rPr lang="en-US" altLang="ja-JP" dirty="0" smtClean="0">
                <a:latin typeface="Times New Roman" pitchFamily="18" charset="0"/>
              </a:rPr>
              <a:t>Plot-Level Impacts of SRI Use</a:t>
            </a:r>
          </a:p>
        </p:txBody>
      </p:sp>
      <p:sp>
        <p:nvSpPr>
          <p:cNvPr id="4" name="Rectangle 2"/>
          <p:cNvSpPr txBox="1">
            <a:spLocks noChangeArrowheads="1"/>
          </p:cNvSpPr>
          <p:nvPr/>
        </p:nvSpPr>
        <p:spPr bwMode="auto">
          <a:xfrm>
            <a:off x="3657601" y="0"/>
            <a:ext cx="551525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r"/>
            <a:r>
              <a:rPr lang="en-US" altLang="ja-JP" sz="3600" dirty="0" smtClean="0">
                <a:solidFill>
                  <a:schemeClr val="bg1"/>
                </a:solidFill>
                <a:latin typeface="Times New Roman" pitchFamily="18" charset="0"/>
              </a:rPr>
              <a:t>PSM Impact Estimates</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360720"/>
            <a:ext cx="8848492"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1000" y="4267200"/>
            <a:ext cx="8229600" cy="1200329"/>
          </a:xfrm>
          <a:prstGeom prst="rect">
            <a:avLst/>
          </a:prstGeom>
          <a:noFill/>
        </p:spPr>
        <p:txBody>
          <a:bodyPr wrap="square" rtlCol="0">
            <a:spAutoFit/>
          </a:bodyPr>
          <a:lstStyle/>
          <a:p>
            <a:r>
              <a:rPr lang="en-US" sz="2400" dirty="0" smtClean="0">
                <a:latin typeface="Times New Roman" pitchFamily="18" charset="0"/>
                <a:cs typeface="Times New Roman" pitchFamily="18" charset="0"/>
              </a:rPr>
              <a:t>Even allowing for the possibility of selection-on-</a:t>
            </a:r>
            <a:r>
              <a:rPr lang="en-US" sz="2400" dirty="0" err="1" smtClean="0">
                <a:latin typeface="Times New Roman" pitchFamily="18" charset="0"/>
                <a:cs typeface="Times New Roman" pitchFamily="18" charset="0"/>
              </a:rPr>
              <a:t>unobservables</a:t>
            </a:r>
            <a:r>
              <a:rPr lang="en-US" sz="2400" dirty="0" smtClean="0">
                <a:latin typeface="Times New Roman" pitchFamily="18" charset="0"/>
                <a:cs typeface="Times New Roman" pitchFamily="18" charset="0"/>
              </a:rPr>
              <a:t>, the impacts of SRI use on rice yields, rice income per hectare and family labor use per hectare all appear strongly positive.</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4628069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657601" y="0"/>
            <a:ext cx="551525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r"/>
            <a:r>
              <a:rPr lang="en-US" altLang="ja-JP" sz="3600" dirty="0" smtClean="0">
                <a:solidFill>
                  <a:schemeClr val="bg1"/>
                </a:solidFill>
                <a:latin typeface="Times New Roman" pitchFamily="18" charset="0"/>
              </a:rPr>
              <a:t>PSM Impact Estimates</a:t>
            </a:r>
          </a:p>
        </p:txBody>
      </p:sp>
      <p:sp>
        <p:nvSpPr>
          <p:cNvPr id="6" name="Rectangle 2"/>
          <p:cNvSpPr txBox="1">
            <a:spLocks noChangeArrowheads="1"/>
          </p:cNvSpPr>
          <p:nvPr/>
        </p:nvSpPr>
        <p:spPr bwMode="auto">
          <a:xfrm>
            <a:off x="528221" y="990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2500"/>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altLang="ja-JP" dirty="0" smtClean="0">
                <a:latin typeface="Times New Roman" pitchFamily="18" charset="0"/>
              </a:rPr>
              <a:t>Household-Level Impacts of SRI Use</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318" y="1981200"/>
            <a:ext cx="8096134" cy="379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17689" y="5486400"/>
            <a:ext cx="8229600" cy="1200329"/>
          </a:xfrm>
          <a:prstGeom prst="rect">
            <a:avLst/>
          </a:prstGeom>
          <a:noFill/>
        </p:spPr>
        <p:txBody>
          <a:bodyPr wrap="square" rtlCol="0">
            <a:spAutoFit/>
          </a:bodyPr>
          <a:lstStyle/>
          <a:p>
            <a:r>
              <a:rPr lang="en-US" sz="2400" dirty="0" smtClean="0">
                <a:latin typeface="Times New Roman" pitchFamily="18" charset="0"/>
                <a:cs typeface="Times New Roman" pitchFamily="18" charset="0"/>
              </a:rPr>
              <a:t>Farm income gains from SRI use are completely offset by lower off-farm earnings, especially women’s self-employed non-farm income. Puzzling result: no household income gains from SRI.</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0020335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657601" y="0"/>
            <a:ext cx="551525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r"/>
            <a:r>
              <a:rPr lang="en-US" altLang="ja-JP" sz="3600" dirty="0" smtClean="0">
                <a:solidFill>
                  <a:schemeClr val="bg1"/>
                </a:solidFill>
                <a:latin typeface="Times New Roman" pitchFamily="18" charset="0"/>
              </a:rPr>
              <a:t>PSM Impact Estimates</a:t>
            </a:r>
          </a:p>
        </p:txBody>
      </p:sp>
      <p:sp>
        <p:nvSpPr>
          <p:cNvPr id="6" name="Rectangle 2"/>
          <p:cNvSpPr txBox="1">
            <a:spLocks noChangeArrowheads="1"/>
          </p:cNvSpPr>
          <p:nvPr/>
        </p:nvSpPr>
        <p:spPr bwMode="auto">
          <a:xfrm>
            <a:off x="528221" y="990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2500"/>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altLang="ja-JP" dirty="0" smtClean="0">
                <a:latin typeface="Times New Roman" pitchFamily="18" charset="0"/>
              </a:rPr>
              <a:t>Household-Level Impacts of SRI Use</a:t>
            </a:r>
          </a:p>
        </p:txBody>
      </p:sp>
      <p:sp>
        <p:nvSpPr>
          <p:cNvPr id="7" name="TextBox 6"/>
          <p:cNvSpPr txBox="1"/>
          <p:nvPr/>
        </p:nvSpPr>
        <p:spPr>
          <a:xfrm>
            <a:off x="405112" y="4724400"/>
            <a:ext cx="8510288" cy="1569660"/>
          </a:xfrm>
          <a:prstGeom prst="rect">
            <a:avLst/>
          </a:prstGeom>
          <a:noFill/>
        </p:spPr>
        <p:txBody>
          <a:bodyPr wrap="square" rtlCol="0">
            <a:spAutoFit/>
          </a:bodyPr>
          <a:lstStyle/>
          <a:p>
            <a:r>
              <a:rPr lang="en-US" sz="2400" dirty="0" smtClean="0">
                <a:latin typeface="Times New Roman" pitchFamily="18" charset="0"/>
                <a:cs typeface="Times New Roman" pitchFamily="18" charset="0"/>
              </a:rPr>
              <a:t>Despite increased labor demands of SRI use, children in SRI using  households are no less likely to attend school or no more likely to be delayed in school progress. Reflects offsetting income effects of productivity gains and substitution effects on labor demand?</a:t>
            </a:r>
            <a:endParaRPr lang="en-US" sz="2400"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689" y="1981200"/>
            <a:ext cx="8393912" cy="3047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7650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5715000" y="0"/>
            <a:ext cx="3505200" cy="1143000"/>
          </a:xfrm>
        </p:spPr>
        <p:txBody>
          <a:bodyPr/>
          <a:lstStyle/>
          <a:p>
            <a:pPr eaLnBrk="1" hangingPunct="1"/>
            <a:r>
              <a:rPr lang="en-US" altLang="ja-JP" dirty="0" smtClean="0">
                <a:solidFill>
                  <a:schemeClr val="bg1"/>
                </a:solidFill>
                <a:latin typeface="Times New Roman" pitchFamily="18" charset="0"/>
              </a:rPr>
              <a:t>Motivation</a:t>
            </a:r>
            <a:r>
              <a:rPr lang="en-US" altLang="ja-JP" dirty="0" smtClean="0">
                <a:latin typeface="Times New Roman" pitchFamily="18" charset="0"/>
              </a:rPr>
              <a:t> </a:t>
            </a:r>
          </a:p>
        </p:txBody>
      </p:sp>
      <p:sp>
        <p:nvSpPr>
          <p:cNvPr id="11267" name="Rectangle 3"/>
          <p:cNvSpPr>
            <a:spLocks noGrp="1" noChangeArrowheads="1"/>
          </p:cNvSpPr>
          <p:nvPr>
            <p:ph idx="1"/>
          </p:nvPr>
        </p:nvSpPr>
        <p:spPr>
          <a:xfrm>
            <a:off x="457200" y="1295400"/>
            <a:ext cx="8229600" cy="4525963"/>
          </a:xfrm>
        </p:spPr>
        <p:txBody>
          <a:bodyPr/>
          <a:lstStyle/>
          <a:p>
            <a:pPr marL="0" indent="0" eaLnBrk="1" hangingPunct="1">
              <a:lnSpc>
                <a:spcPct val="90000"/>
              </a:lnSpc>
              <a:buNone/>
            </a:pPr>
            <a:r>
              <a:rPr lang="en-US" altLang="ja-JP" sz="2800" b="1" dirty="0" smtClean="0">
                <a:latin typeface="Times New Roman" pitchFamily="18" charset="0"/>
              </a:rPr>
              <a:t>“SRI is pro-poor technology”:</a:t>
            </a:r>
          </a:p>
          <a:p>
            <a:pPr lvl="1" eaLnBrk="1" hangingPunct="1">
              <a:lnSpc>
                <a:spcPct val="90000"/>
              </a:lnSpc>
            </a:pPr>
            <a:r>
              <a:rPr lang="en-US" altLang="ja-JP" sz="2400" dirty="0" smtClean="0">
                <a:latin typeface="Times New Roman" pitchFamily="18" charset="0"/>
              </a:rPr>
              <a:t>Nontraditional origins (developed by missionary priest in Madagascar, not in the labs/fields of a research institute)</a:t>
            </a:r>
          </a:p>
          <a:p>
            <a:pPr lvl="1" eaLnBrk="1" hangingPunct="1">
              <a:lnSpc>
                <a:spcPct val="90000"/>
              </a:lnSpc>
            </a:pPr>
            <a:r>
              <a:rPr lang="en-US" altLang="ja-JP" sz="2400" dirty="0" smtClean="0">
                <a:latin typeface="Times New Roman" pitchFamily="18" charset="0"/>
              </a:rPr>
              <a:t>No additional or new external inputs needed</a:t>
            </a:r>
          </a:p>
          <a:p>
            <a:pPr lvl="1" eaLnBrk="1" hangingPunct="1">
              <a:lnSpc>
                <a:spcPct val="90000"/>
              </a:lnSpc>
            </a:pPr>
            <a:r>
              <a:rPr lang="en-US" altLang="ja-JP" sz="2400" dirty="0" smtClean="0">
                <a:latin typeface="Times New Roman" pitchFamily="18" charset="0"/>
              </a:rPr>
              <a:t>Intensive use of labor, which the poor commonly have</a:t>
            </a:r>
          </a:p>
          <a:p>
            <a:pPr marL="457200" lvl="1" indent="0" eaLnBrk="1" hangingPunct="1">
              <a:lnSpc>
                <a:spcPct val="90000"/>
              </a:lnSpc>
              <a:buNone/>
            </a:pPr>
            <a:endParaRPr lang="en-US" altLang="ja-JP" sz="2400" dirty="0" smtClean="0">
              <a:latin typeface="Times New Roman" pitchFamily="18" charset="0"/>
            </a:endParaRPr>
          </a:p>
          <a:p>
            <a:pPr marL="0" indent="0">
              <a:lnSpc>
                <a:spcPct val="90000"/>
              </a:lnSpc>
              <a:buNone/>
            </a:pPr>
            <a:r>
              <a:rPr lang="en-US" altLang="ja-JP" sz="2800" b="1" dirty="0" smtClean="0">
                <a:latin typeface="Times New Roman" pitchFamily="18" charset="0"/>
              </a:rPr>
              <a:t>Controversy within rice community</a:t>
            </a:r>
            <a:endParaRPr lang="en-US" altLang="ja-JP" sz="2800" b="1" dirty="0">
              <a:latin typeface="Times New Roman" pitchFamily="18" charset="0"/>
            </a:endParaRPr>
          </a:p>
          <a:p>
            <a:pPr lvl="1">
              <a:lnSpc>
                <a:spcPct val="90000"/>
              </a:lnSpc>
            </a:pPr>
            <a:r>
              <a:rPr lang="en-US" altLang="ja-JP" sz="2400" dirty="0" smtClean="0">
                <a:latin typeface="Times New Roman" pitchFamily="18" charset="0"/>
              </a:rPr>
              <a:t>Repeated observations of large yields gains (50-200%) on farmers’ fields while some trials show </a:t>
            </a:r>
            <a:r>
              <a:rPr lang="en-US" altLang="ja-JP" sz="2400" dirty="0">
                <a:latin typeface="Times New Roman" pitchFamily="18" charset="0"/>
              </a:rPr>
              <a:t>little impact on yield in experimental fields  (McDonald et al., 2006, 2008). </a:t>
            </a:r>
          </a:p>
          <a:p>
            <a:pPr lvl="1">
              <a:lnSpc>
                <a:spcPct val="90000"/>
              </a:lnSpc>
            </a:pPr>
            <a:r>
              <a:rPr lang="en-US" altLang="ja-JP" sz="2400" dirty="0" smtClean="0">
                <a:latin typeface="Times New Roman" pitchFamily="18" charset="0"/>
              </a:rPr>
              <a:t>Weak </a:t>
            </a:r>
            <a:r>
              <a:rPr lang="en-US" altLang="ja-JP" sz="2400" dirty="0">
                <a:latin typeface="Times New Roman" pitchFamily="18" charset="0"/>
              </a:rPr>
              <a:t>theoretical foundation: Science behind SRI is “mysterious” and is not well accepted by some crop scientists. (“Scientific </a:t>
            </a:r>
            <a:r>
              <a:rPr lang="en-US" altLang="ja-JP" sz="2400" u="sng" dirty="0" smtClean="0">
                <a:latin typeface="Times New Roman" pitchFamily="18" charset="0"/>
              </a:rPr>
              <a:t>U</a:t>
            </a:r>
            <a:r>
              <a:rPr lang="en-US" altLang="ja-JP" sz="2400" dirty="0" smtClean="0">
                <a:latin typeface="Times New Roman" pitchFamily="18" charset="0"/>
              </a:rPr>
              <a:t>nconfirmed </a:t>
            </a:r>
            <a:r>
              <a:rPr lang="en-US" altLang="ja-JP" sz="2400" u="sng" dirty="0" smtClean="0">
                <a:latin typeface="Times New Roman" pitchFamily="18" charset="0"/>
              </a:rPr>
              <a:t>F</a:t>
            </a:r>
            <a:r>
              <a:rPr lang="en-US" altLang="ja-JP" sz="2400" dirty="0" smtClean="0">
                <a:latin typeface="Times New Roman" pitchFamily="18" charset="0"/>
              </a:rPr>
              <a:t>ield </a:t>
            </a:r>
            <a:r>
              <a:rPr lang="en-US" altLang="ja-JP" sz="2400" u="sng" dirty="0" smtClean="0">
                <a:latin typeface="Times New Roman" pitchFamily="18" charset="0"/>
              </a:rPr>
              <a:t>O</a:t>
            </a:r>
            <a:r>
              <a:rPr lang="en-US" altLang="ja-JP" sz="2400" dirty="0" smtClean="0">
                <a:latin typeface="Times New Roman" pitchFamily="18" charset="0"/>
              </a:rPr>
              <a:t>bservations”)</a:t>
            </a:r>
          </a:p>
        </p:txBody>
      </p:sp>
    </p:spTree>
    <p:extLst>
      <p:ext uri="{BB962C8B-B14F-4D97-AF65-F5344CB8AC3E}">
        <p14:creationId xmlns:p14="http://schemas.microsoft.com/office/powerpoint/2010/main" val="254535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コンテンツ プレースホルダ 2"/>
          <p:cNvSpPr>
            <a:spLocks noGrp="1"/>
          </p:cNvSpPr>
          <p:nvPr>
            <p:ph idx="1"/>
          </p:nvPr>
        </p:nvSpPr>
        <p:spPr>
          <a:xfrm>
            <a:off x="457200" y="1171852"/>
            <a:ext cx="8229600" cy="5457548"/>
          </a:xfrm>
        </p:spPr>
        <p:txBody>
          <a:bodyPr>
            <a:normAutofit fontScale="92500" lnSpcReduction="10000"/>
          </a:bodyPr>
          <a:lstStyle/>
          <a:p>
            <a:pPr marL="0" indent="0" eaLnBrk="1" hangingPunct="1">
              <a:buNone/>
            </a:pPr>
            <a:r>
              <a:rPr lang="en-US" altLang="ja-JP" sz="2800" dirty="0" smtClean="0">
                <a:latin typeface="Times New Roman" pitchFamily="18" charset="0"/>
                <a:cs typeface="Times New Roman" pitchFamily="18" charset="0"/>
              </a:rPr>
              <a:t>We corroborate claims of SRI’s tremendous plot level productivity gains, but also of increased labor demand.</a:t>
            </a:r>
          </a:p>
          <a:p>
            <a:pPr marL="0" indent="0" eaLnBrk="1" hangingPunct="1">
              <a:buNone/>
            </a:pPr>
            <a:endParaRPr lang="en-US" altLang="ja-JP" sz="2800" dirty="0">
              <a:latin typeface="Times New Roman" pitchFamily="18" charset="0"/>
              <a:cs typeface="Times New Roman" pitchFamily="18" charset="0"/>
            </a:endParaRPr>
          </a:p>
          <a:p>
            <a:pPr marL="0" indent="0" eaLnBrk="1" hangingPunct="1">
              <a:buNone/>
            </a:pPr>
            <a:r>
              <a:rPr lang="en-US" altLang="ja-JP" sz="2800" dirty="0" smtClean="0">
                <a:latin typeface="Times New Roman" pitchFamily="18" charset="0"/>
                <a:cs typeface="Times New Roman" pitchFamily="18" charset="0"/>
              </a:rPr>
              <a:t>But we find that these productivity gains vanish at household level. SRI seems to induce reallocation of (women’s) time from off-farm (self-)employment, wiping out income gains.  </a:t>
            </a:r>
          </a:p>
          <a:p>
            <a:pPr marL="0" indent="0" eaLnBrk="1" hangingPunct="1">
              <a:buNone/>
            </a:pPr>
            <a:endParaRPr lang="en-US" altLang="ja-JP" sz="2800" dirty="0">
              <a:latin typeface="Times New Roman" pitchFamily="18" charset="0"/>
              <a:cs typeface="Times New Roman" pitchFamily="18" charset="0"/>
            </a:endParaRPr>
          </a:p>
          <a:p>
            <a:pPr marL="0" indent="0" eaLnBrk="1" hangingPunct="1">
              <a:buNone/>
            </a:pPr>
            <a:r>
              <a:rPr lang="en-US" altLang="ja-JP" sz="2800" dirty="0" smtClean="0">
                <a:latin typeface="Times New Roman" pitchFamily="18" charset="0"/>
                <a:cs typeface="Times New Roman" pitchFamily="18" charset="0"/>
              </a:rPr>
              <a:t>Some of those are perhaps invested in keeping children in school in spite of higher returns to family labor on-farm.</a:t>
            </a:r>
          </a:p>
          <a:p>
            <a:pPr marL="0" indent="0" eaLnBrk="1" hangingPunct="1">
              <a:buNone/>
            </a:pPr>
            <a:endParaRPr lang="en-US" altLang="ja-JP" sz="2800" dirty="0">
              <a:latin typeface="Times New Roman" pitchFamily="18" charset="0"/>
              <a:cs typeface="Times New Roman" pitchFamily="18" charset="0"/>
            </a:endParaRPr>
          </a:p>
          <a:p>
            <a:pPr marL="0" indent="0" eaLnBrk="1" hangingPunct="1">
              <a:buNone/>
            </a:pPr>
            <a:r>
              <a:rPr lang="en-US" altLang="ja-JP" sz="2800" b="1" dirty="0" smtClean="0">
                <a:latin typeface="Times New Roman" pitchFamily="18" charset="0"/>
                <a:cs typeface="Times New Roman" pitchFamily="18" charset="0"/>
              </a:rPr>
              <a:t>Puzzle: where do the productivity gains go?  Why no </a:t>
            </a:r>
            <a:r>
              <a:rPr lang="en-US" altLang="ja-JP" sz="2800" b="1" dirty="0" err="1" smtClean="0">
                <a:latin typeface="Times New Roman" pitchFamily="18" charset="0"/>
                <a:cs typeface="Times New Roman" pitchFamily="18" charset="0"/>
              </a:rPr>
              <a:t>disadoption</a:t>
            </a:r>
            <a:r>
              <a:rPr lang="en-US" altLang="ja-JP" sz="2800" b="1" dirty="0" smtClean="0">
                <a:latin typeface="Times New Roman" pitchFamily="18" charset="0"/>
                <a:cs typeface="Times New Roman" pitchFamily="18" charset="0"/>
              </a:rPr>
              <a:t>?</a:t>
            </a:r>
            <a:endParaRPr lang="ja-JP" altLang="en-US" sz="2800" b="1" dirty="0" smtClean="0">
              <a:latin typeface="Times New Roman" pitchFamily="18" charset="0"/>
              <a:cs typeface="Times New Roman" pitchFamily="18" charset="0"/>
            </a:endParaRPr>
          </a:p>
        </p:txBody>
      </p:sp>
      <p:sp>
        <p:nvSpPr>
          <p:cNvPr id="4" name="Rectangle 2"/>
          <p:cNvSpPr txBox="1">
            <a:spLocks noChangeArrowheads="1"/>
          </p:cNvSpPr>
          <p:nvPr/>
        </p:nvSpPr>
        <p:spPr bwMode="auto">
          <a:xfrm>
            <a:off x="3657601" y="0"/>
            <a:ext cx="551525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r"/>
            <a:r>
              <a:rPr lang="en-US" altLang="ja-JP" sz="3600" dirty="0" smtClean="0">
                <a:solidFill>
                  <a:schemeClr val="bg1"/>
                </a:solidFill>
                <a:latin typeface="Times New Roman" pitchFamily="18" charset="0"/>
              </a:rPr>
              <a:t>Conclusions</a:t>
            </a:r>
          </a:p>
        </p:txBody>
      </p:sp>
    </p:spTree>
    <p:extLst>
      <p:ext uri="{BB962C8B-B14F-4D97-AF65-F5344CB8AC3E}">
        <p14:creationId xmlns:p14="http://schemas.microsoft.com/office/powerpoint/2010/main" val="28095557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コンテンツ プレースホルダ 2"/>
          <p:cNvSpPr>
            <a:spLocks noGrp="1"/>
          </p:cNvSpPr>
          <p:nvPr>
            <p:ph idx="1"/>
          </p:nvPr>
        </p:nvSpPr>
        <p:spPr>
          <a:xfrm>
            <a:off x="457200" y="2133600"/>
            <a:ext cx="8229600" cy="4495800"/>
          </a:xfrm>
        </p:spPr>
        <p:txBody>
          <a:bodyPr>
            <a:normAutofit/>
          </a:bodyPr>
          <a:lstStyle/>
          <a:p>
            <a:pPr marL="0" indent="0" algn="ctr" eaLnBrk="1" hangingPunct="1">
              <a:buNone/>
            </a:pPr>
            <a:r>
              <a:rPr lang="en-US" altLang="ja-JP" sz="4800" b="1" dirty="0" smtClean="0">
                <a:latin typeface="Times New Roman" pitchFamily="18" charset="0"/>
                <a:cs typeface="Times New Roman" pitchFamily="18" charset="0"/>
              </a:rPr>
              <a:t>Thank you for your time, interest and insights</a:t>
            </a:r>
            <a:endParaRPr lang="ja-JP" altLang="en-US" sz="4800" b="1" dirty="0" smtClean="0">
              <a:latin typeface="Times New Roman" pitchFamily="18" charset="0"/>
              <a:cs typeface="Times New Roman" pitchFamily="18" charset="0"/>
            </a:endParaRPr>
          </a:p>
        </p:txBody>
      </p:sp>
      <p:sp>
        <p:nvSpPr>
          <p:cNvPr id="4" name="Rectangle 2"/>
          <p:cNvSpPr txBox="1">
            <a:spLocks noChangeArrowheads="1"/>
          </p:cNvSpPr>
          <p:nvPr/>
        </p:nvSpPr>
        <p:spPr bwMode="auto">
          <a:xfrm>
            <a:off x="3657601" y="0"/>
            <a:ext cx="551525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r"/>
            <a:r>
              <a:rPr lang="en-US" altLang="ja-JP" sz="3600" dirty="0" smtClean="0">
                <a:solidFill>
                  <a:schemeClr val="bg1"/>
                </a:solidFill>
                <a:latin typeface="Times New Roman" pitchFamily="18" charset="0"/>
              </a:rPr>
              <a:t>Thank you!</a:t>
            </a:r>
          </a:p>
        </p:txBody>
      </p:sp>
    </p:spTree>
    <p:extLst>
      <p:ext uri="{BB962C8B-B14F-4D97-AF65-F5344CB8AC3E}">
        <p14:creationId xmlns:p14="http://schemas.microsoft.com/office/powerpoint/2010/main" val="3807618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533400" y="1134862"/>
            <a:ext cx="8229600" cy="5105399"/>
          </a:xfrm>
        </p:spPr>
        <p:txBody>
          <a:bodyPr>
            <a:normAutofit fontScale="92500" lnSpcReduction="20000"/>
          </a:bodyPr>
          <a:lstStyle/>
          <a:p>
            <a:pPr marL="0" indent="0">
              <a:lnSpc>
                <a:spcPct val="90000"/>
              </a:lnSpc>
              <a:buNone/>
            </a:pPr>
            <a:r>
              <a:rPr lang="en-US" altLang="ja-JP" sz="3000" b="1" dirty="0" smtClean="0">
                <a:latin typeface="Times New Roman" pitchFamily="18" charset="0"/>
              </a:rPr>
              <a:t>What are the welfare impacts of SRI?</a:t>
            </a:r>
          </a:p>
          <a:p>
            <a:pPr>
              <a:lnSpc>
                <a:spcPct val="110000"/>
              </a:lnSpc>
              <a:spcBef>
                <a:spcPts val="600"/>
              </a:spcBef>
              <a:buFontTx/>
              <a:buChar char="-"/>
            </a:pPr>
            <a:r>
              <a:rPr lang="en-US" altLang="ja-JP" sz="2600" dirty="0" smtClean="0">
                <a:latin typeface="Times New Roman" pitchFamily="18" charset="0"/>
              </a:rPr>
              <a:t>Widespread adoption but in some places also much </a:t>
            </a:r>
            <a:r>
              <a:rPr lang="en-US" altLang="ja-JP" sz="2600" dirty="0" err="1" smtClean="0">
                <a:latin typeface="Times New Roman" pitchFamily="18" charset="0"/>
              </a:rPr>
              <a:t>disadoption</a:t>
            </a:r>
            <a:r>
              <a:rPr lang="en-US" altLang="ja-JP" sz="2600" dirty="0" smtClean="0">
                <a:latin typeface="Times New Roman" pitchFamily="18" charset="0"/>
              </a:rPr>
              <a:t> … are users really better off?</a:t>
            </a:r>
          </a:p>
          <a:p>
            <a:pPr>
              <a:lnSpc>
                <a:spcPct val="110000"/>
              </a:lnSpc>
              <a:spcBef>
                <a:spcPts val="600"/>
              </a:spcBef>
              <a:buFontTx/>
              <a:buChar char="-"/>
            </a:pPr>
            <a:r>
              <a:rPr lang="en-US" altLang="ja-JP" sz="2600" dirty="0" smtClean="0">
                <a:latin typeface="Times New Roman" pitchFamily="18" charset="0"/>
              </a:rPr>
              <a:t>Experimental fields may not reflect realities faced by farmers, while simple with-without comparisons among farmers or over time ignore selection effects.</a:t>
            </a:r>
          </a:p>
          <a:p>
            <a:pPr>
              <a:lnSpc>
                <a:spcPct val="110000"/>
              </a:lnSpc>
              <a:spcBef>
                <a:spcPts val="600"/>
              </a:spcBef>
              <a:buFontTx/>
              <a:buChar char="-"/>
            </a:pPr>
            <a:r>
              <a:rPr lang="en-US" altLang="ja-JP" sz="2600" dirty="0" smtClean="0">
                <a:solidFill>
                  <a:schemeClr val="accent6">
                    <a:lumMod val="50000"/>
                  </a:schemeClr>
                </a:solidFill>
                <a:latin typeface="Times New Roman" pitchFamily="18" charset="0"/>
              </a:rPr>
              <a:t>Especially because of its labor use implications, must look beyond just partial productivity of land (yield) impacts</a:t>
            </a:r>
            <a:r>
              <a:rPr lang="en-US" altLang="ja-JP" sz="2400" dirty="0" smtClean="0">
                <a:solidFill>
                  <a:schemeClr val="accent6">
                    <a:lumMod val="50000"/>
                  </a:schemeClr>
                </a:solidFill>
                <a:latin typeface="Times New Roman" pitchFamily="18" charset="0"/>
              </a:rPr>
              <a:t>	</a:t>
            </a:r>
          </a:p>
          <a:p>
            <a:pPr marL="0" indent="0">
              <a:lnSpc>
                <a:spcPct val="110000"/>
              </a:lnSpc>
              <a:spcBef>
                <a:spcPts val="600"/>
              </a:spcBef>
              <a:buNone/>
            </a:pPr>
            <a:endParaRPr lang="en-US" altLang="ja-JP" sz="2400" b="1" dirty="0" smtClean="0">
              <a:solidFill>
                <a:schemeClr val="accent6">
                  <a:lumMod val="50000"/>
                </a:schemeClr>
              </a:solidFill>
              <a:latin typeface="Times New Roman" pitchFamily="18" charset="0"/>
            </a:endParaRPr>
          </a:p>
          <a:p>
            <a:pPr marL="0" indent="0">
              <a:lnSpc>
                <a:spcPct val="110000"/>
              </a:lnSpc>
              <a:spcBef>
                <a:spcPts val="600"/>
              </a:spcBef>
              <a:buNone/>
            </a:pPr>
            <a:r>
              <a:rPr lang="en-US" altLang="ja-JP" sz="3000" b="1" u="sng" dirty="0" smtClean="0">
                <a:solidFill>
                  <a:schemeClr val="accent6">
                    <a:lumMod val="50000"/>
                  </a:schemeClr>
                </a:solidFill>
                <a:latin typeface="Times New Roman" pitchFamily="18" charset="0"/>
              </a:rPr>
              <a:t>Our core (as-yet-unanswered) question: </a:t>
            </a:r>
          </a:p>
          <a:p>
            <a:pPr marL="0" indent="0">
              <a:lnSpc>
                <a:spcPct val="110000"/>
              </a:lnSpc>
              <a:spcBef>
                <a:spcPts val="600"/>
              </a:spcBef>
              <a:buNone/>
            </a:pPr>
            <a:r>
              <a:rPr lang="en-US" altLang="ja-JP" sz="3000" b="1" dirty="0" smtClean="0">
                <a:solidFill>
                  <a:schemeClr val="accent6">
                    <a:lumMod val="50000"/>
                  </a:schemeClr>
                </a:solidFill>
                <a:latin typeface="Times New Roman" pitchFamily="18" charset="0"/>
              </a:rPr>
              <a:t>What are the consequence of SRI use for household income, including off-farm income generation, and on children’s education?  </a:t>
            </a:r>
          </a:p>
          <a:p>
            <a:pPr marL="0" indent="0">
              <a:lnSpc>
                <a:spcPct val="110000"/>
              </a:lnSpc>
              <a:spcBef>
                <a:spcPts val="600"/>
              </a:spcBef>
              <a:buNone/>
            </a:pPr>
            <a:endParaRPr lang="en-US" altLang="ja-JP" sz="3000" dirty="0" smtClean="0">
              <a:latin typeface="Times New Roman" pitchFamily="18" charset="0"/>
            </a:endParaRPr>
          </a:p>
        </p:txBody>
      </p:sp>
      <p:sp>
        <p:nvSpPr>
          <p:cNvPr id="4" name="Rectangle 2"/>
          <p:cNvSpPr txBox="1">
            <a:spLocks noChangeArrowheads="1"/>
          </p:cNvSpPr>
          <p:nvPr/>
        </p:nvSpPr>
        <p:spPr bwMode="auto">
          <a:xfrm>
            <a:off x="5486400" y="0"/>
            <a:ext cx="373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altLang="ja-JP" dirty="0" smtClean="0">
                <a:solidFill>
                  <a:schemeClr val="bg1"/>
                </a:solidFill>
                <a:latin typeface="Times New Roman" pitchFamily="18" charset="0"/>
              </a:rPr>
              <a:t>Knowledge gap</a:t>
            </a:r>
            <a:endParaRPr lang="en-US" altLang="ja-JP" dirty="0" smtClean="0">
              <a:latin typeface="Times New Roman" pitchFamily="18" charset="0"/>
            </a:endParaRPr>
          </a:p>
        </p:txBody>
      </p:sp>
    </p:spTree>
    <p:extLst>
      <p:ext uri="{BB962C8B-B14F-4D97-AF65-F5344CB8AC3E}">
        <p14:creationId xmlns:p14="http://schemas.microsoft.com/office/powerpoint/2010/main" val="161952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152400" y="1127464"/>
            <a:ext cx="8839200" cy="5425736"/>
          </a:xfrm>
        </p:spPr>
        <p:txBody>
          <a:bodyPr>
            <a:normAutofit fontScale="70000" lnSpcReduction="20000"/>
          </a:bodyPr>
          <a:lstStyle/>
          <a:p>
            <a:pPr marL="0" indent="0" eaLnBrk="1" hangingPunct="1">
              <a:buNone/>
            </a:pPr>
            <a:r>
              <a:rPr lang="en-US" altLang="ja-JP" sz="3700" b="1" dirty="0" smtClean="0">
                <a:latin typeface="Times New Roman" pitchFamily="18" charset="0"/>
              </a:rPr>
              <a:t>Use original primary data collected in rural Indonesia to:</a:t>
            </a:r>
          </a:p>
          <a:p>
            <a:pPr eaLnBrk="1" hangingPunct="1"/>
            <a:r>
              <a:rPr lang="en-US" altLang="ja-JP" dirty="0" smtClean="0">
                <a:latin typeface="Times New Roman" pitchFamily="18" charset="0"/>
              </a:rPr>
              <a:t>Identify the factors associated with SRI use </a:t>
            </a:r>
          </a:p>
          <a:p>
            <a:pPr eaLnBrk="1" hangingPunct="1"/>
            <a:r>
              <a:rPr lang="en-US" altLang="ja-JP" dirty="0" smtClean="0">
                <a:latin typeface="Times New Roman" pitchFamily="18" charset="0"/>
              </a:rPr>
              <a:t>Use those results to match on observables using propensity score matching (PSM) (w/Rosenbaum bounds for </a:t>
            </a:r>
            <a:r>
              <a:rPr lang="en-US" altLang="ja-JP" dirty="0" err="1" smtClean="0">
                <a:latin typeface="Times New Roman" pitchFamily="18" charset="0"/>
              </a:rPr>
              <a:t>unobservables</a:t>
            </a:r>
            <a:r>
              <a:rPr lang="en-US" altLang="ja-JP" dirty="0" smtClean="0">
                <a:latin typeface="Times New Roman" pitchFamily="18" charset="0"/>
              </a:rPr>
              <a:t> sensitivity)</a:t>
            </a:r>
          </a:p>
          <a:p>
            <a:pPr eaLnBrk="1" hangingPunct="1"/>
            <a:r>
              <a:rPr lang="en-US" altLang="ja-JP" dirty="0" smtClean="0">
                <a:latin typeface="Times New Roman" pitchFamily="18" charset="0"/>
              </a:rPr>
              <a:t>Estimate the impacts of SRI adoption on:</a:t>
            </a:r>
          </a:p>
          <a:p>
            <a:pPr lvl="1"/>
            <a:r>
              <a:rPr lang="en-US" altLang="ja-JP" sz="3200" dirty="0" smtClean="0">
                <a:latin typeface="Times New Roman" pitchFamily="18" charset="0"/>
              </a:rPr>
              <a:t>yield and rice income/HA at plot level</a:t>
            </a:r>
          </a:p>
          <a:p>
            <a:pPr lvl="1"/>
            <a:r>
              <a:rPr lang="en-US" altLang="ja-JP" sz="3200" dirty="0" smtClean="0">
                <a:latin typeface="Times New Roman" pitchFamily="18" charset="0"/>
              </a:rPr>
              <a:t>Farm/off-farm/total incomes, and child school enrollment at </a:t>
            </a:r>
            <a:r>
              <a:rPr lang="en-US" altLang="ja-JP" sz="3200" dirty="0" err="1" smtClean="0">
                <a:latin typeface="Times New Roman" pitchFamily="18" charset="0"/>
              </a:rPr>
              <a:t>hh</a:t>
            </a:r>
            <a:r>
              <a:rPr lang="en-US" altLang="ja-JP" sz="3200" dirty="0" smtClean="0">
                <a:latin typeface="Times New Roman" pitchFamily="18" charset="0"/>
              </a:rPr>
              <a:t> level</a:t>
            </a:r>
          </a:p>
          <a:p>
            <a:pPr marL="0" indent="0" eaLnBrk="1" hangingPunct="1">
              <a:buNone/>
            </a:pPr>
            <a:r>
              <a:rPr lang="en-US" altLang="ja-JP" sz="2800" dirty="0" smtClean="0">
                <a:latin typeface="Times New Roman" pitchFamily="18" charset="0"/>
              </a:rPr>
              <a:t>    </a:t>
            </a:r>
          </a:p>
          <a:p>
            <a:pPr marL="0" indent="0" eaLnBrk="1" hangingPunct="1">
              <a:buNone/>
            </a:pPr>
            <a:r>
              <a:rPr lang="en-US" altLang="ja-JP" sz="3700" b="1" dirty="0" smtClean="0">
                <a:latin typeface="Times New Roman" pitchFamily="18" charset="0"/>
              </a:rPr>
              <a:t>Core findings:</a:t>
            </a:r>
          </a:p>
          <a:p>
            <a:pPr>
              <a:buFontTx/>
              <a:buChar char="-"/>
            </a:pPr>
            <a:r>
              <a:rPr lang="en-US" altLang="ja-JP" dirty="0" smtClean="0">
                <a:latin typeface="Times New Roman" pitchFamily="18" charset="0"/>
              </a:rPr>
              <a:t>SRI indeed </a:t>
            </a:r>
            <a:r>
              <a:rPr lang="en-US" altLang="ja-JP" dirty="0">
                <a:latin typeface="Times New Roman" pitchFamily="18" charset="0"/>
              </a:rPr>
              <a:t>generates big (~64%) yield  and plot-level rice income (107%) gains but also demands more labor.</a:t>
            </a:r>
          </a:p>
          <a:p>
            <a:pPr eaLnBrk="1" hangingPunct="1">
              <a:buFontTx/>
              <a:buChar char="-"/>
            </a:pPr>
            <a:r>
              <a:rPr lang="en-US" altLang="ja-JP" dirty="0" smtClean="0">
                <a:latin typeface="Times New Roman" pitchFamily="18" charset="0"/>
              </a:rPr>
              <a:t>SRI users have lower off-farm earnings, especially women’s self-employed earnings and as a result have no significant total income gains</a:t>
            </a:r>
          </a:p>
          <a:p>
            <a:pPr eaLnBrk="1" hangingPunct="1">
              <a:buFontTx/>
              <a:buChar char="-"/>
            </a:pPr>
            <a:r>
              <a:rPr lang="en-US" altLang="ja-JP" dirty="0" smtClean="0">
                <a:latin typeface="Times New Roman" pitchFamily="18" charset="0"/>
              </a:rPr>
              <a:t>SRI users’ children show no difference in school enrollment patterns</a:t>
            </a:r>
          </a:p>
          <a:p>
            <a:pPr eaLnBrk="1" hangingPunct="1">
              <a:buFontTx/>
              <a:buChar char="-"/>
            </a:pPr>
            <a:r>
              <a:rPr lang="en-US" altLang="ja-JP" b="1" dirty="0" smtClean="0">
                <a:latin typeface="Times New Roman" pitchFamily="18" charset="0"/>
              </a:rPr>
              <a:t>Puzzle: where do the productivity gains go?</a:t>
            </a:r>
          </a:p>
        </p:txBody>
      </p:sp>
      <p:sp>
        <p:nvSpPr>
          <p:cNvPr id="4" name="Rectangle 2"/>
          <p:cNvSpPr txBox="1">
            <a:spLocks noChangeArrowheads="1"/>
          </p:cNvSpPr>
          <p:nvPr/>
        </p:nvSpPr>
        <p:spPr bwMode="auto">
          <a:xfrm>
            <a:off x="5181600" y="0"/>
            <a:ext cx="4038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altLang="ja-JP" dirty="0" smtClean="0">
                <a:solidFill>
                  <a:schemeClr val="bg1"/>
                </a:solidFill>
                <a:latin typeface="Times New Roman" pitchFamily="18" charset="0"/>
              </a:rPr>
              <a:t>Our contribution</a:t>
            </a:r>
            <a:endParaRPr lang="en-US" altLang="ja-JP" dirty="0" smtClean="0">
              <a:latin typeface="Times New Roman" pitchFamily="18" charset="0"/>
            </a:endParaRPr>
          </a:p>
        </p:txBody>
      </p:sp>
    </p:spTree>
    <p:extLst>
      <p:ext uri="{BB962C8B-B14F-4D97-AF65-F5344CB8AC3E}">
        <p14:creationId xmlns:p14="http://schemas.microsoft.com/office/powerpoint/2010/main" val="74053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19">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19">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1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513773" y="0"/>
            <a:ext cx="3657600" cy="1143000"/>
          </a:xfrm>
        </p:spPr>
        <p:txBody>
          <a:bodyPr/>
          <a:lstStyle/>
          <a:p>
            <a:pPr eaLnBrk="1" hangingPunct="1"/>
            <a:r>
              <a:rPr lang="en-US" altLang="ja-JP" dirty="0" smtClean="0">
                <a:solidFill>
                  <a:schemeClr val="bg1"/>
                </a:solidFill>
                <a:latin typeface="Times New Roman" pitchFamily="18" charset="0"/>
              </a:rPr>
              <a:t>What is SRI?</a:t>
            </a:r>
          </a:p>
        </p:txBody>
      </p:sp>
      <p:sp>
        <p:nvSpPr>
          <p:cNvPr id="7171" name="Rectangle 3"/>
          <p:cNvSpPr>
            <a:spLocks noGrp="1" noChangeArrowheads="1"/>
          </p:cNvSpPr>
          <p:nvPr>
            <p:ph idx="1"/>
          </p:nvPr>
        </p:nvSpPr>
        <p:spPr/>
        <p:txBody>
          <a:bodyPr>
            <a:normAutofit/>
          </a:bodyPr>
          <a:lstStyle/>
          <a:p>
            <a:pPr marL="0" indent="0" eaLnBrk="1" hangingPunct="1">
              <a:lnSpc>
                <a:spcPct val="90000"/>
              </a:lnSpc>
              <a:buNone/>
            </a:pPr>
            <a:r>
              <a:rPr lang="en-US" altLang="ja-JP" sz="2800" b="1" dirty="0" smtClean="0">
                <a:latin typeface="Times New Roman" pitchFamily="18" charset="0"/>
              </a:rPr>
              <a:t>System of Rice Intensification </a:t>
            </a:r>
            <a:r>
              <a:rPr lang="en-US" altLang="ja-JP" sz="2800" dirty="0" smtClean="0">
                <a:latin typeface="Times New Roman" pitchFamily="18" charset="0"/>
              </a:rPr>
              <a:t>is a systems-based rice production approach/technology characterized by: </a:t>
            </a:r>
          </a:p>
          <a:p>
            <a:pPr marL="914400" lvl="1" indent="-457200">
              <a:lnSpc>
                <a:spcPct val="90000"/>
              </a:lnSpc>
              <a:buFont typeface="+mj-lt"/>
              <a:buAutoNum type="arabicPeriod"/>
            </a:pPr>
            <a:r>
              <a:rPr lang="en-US" altLang="ja-JP" sz="2400" dirty="0" smtClean="0">
                <a:latin typeface="Times New Roman" pitchFamily="18" charset="0"/>
              </a:rPr>
              <a:t>young seedlings of 8-12 days old</a:t>
            </a:r>
          </a:p>
          <a:p>
            <a:pPr marL="914400" lvl="1" indent="-457200">
              <a:lnSpc>
                <a:spcPct val="90000"/>
              </a:lnSpc>
              <a:buFont typeface="+mj-lt"/>
              <a:buAutoNum type="arabicPeriod"/>
            </a:pPr>
            <a:r>
              <a:rPr lang="en-US" altLang="ja-JP" sz="2400" dirty="0" smtClean="0">
                <a:latin typeface="Times New Roman" pitchFamily="18" charset="0"/>
              </a:rPr>
              <a:t>shallow planting (1-2 cm) of one or two seedlings</a:t>
            </a:r>
          </a:p>
          <a:p>
            <a:pPr marL="914400" lvl="1" indent="-457200">
              <a:lnSpc>
                <a:spcPct val="90000"/>
              </a:lnSpc>
              <a:buFont typeface="+mj-lt"/>
              <a:buAutoNum type="arabicPeriod"/>
            </a:pPr>
            <a:r>
              <a:rPr lang="en-US" altLang="ja-JP" sz="2400" dirty="0" smtClean="0">
                <a:latin typeface="Times New Roman" pitchFamily="18" charset="0"/>
              </a:rPr>
              <a:t>sparse planting density (more than 20 × 20 cm)</a:t>
            </a:r>
          </a:p>
          <a:p>
            <a:pPr marL="914400" lvl="1" indent="-457200">
              <a:lnSpc>
                <a:spcPct val="90000"/>
              </a:lnSpc>
              <a:buFont typeface="+mj-lt"/>
              <a:buAutoNum type="arabicPeriod"/>
            </a:pPr>
            <a:r>
              <a:rPr lang="en-US" altLang="ja-JP" sz="2400" dirty="0" smtClean="0">
                <a:latin typeface="Times New Roman" pitchFamily="18" charset="0"/>
              </a:rPr>
              <a:t>intermittent irrigation (alternate wetting and drying)</a:t>
            </a:r>
          </a:p>
          <a:p>
            <a:pPr marL="0" indent="0" eaLnBrk="1" hangingPunct="1">
              <a:lnSpc>
                <a:spcPct val="90000"/>
              </a:lnSpc>
              <a:buNone/>
            </a:pPr>
            <a:endParaRPr lang="en-US" altLang="ja-JP" sz="2800" dirty="0" smtClean="0">
              <a:latin typeface="Times New Roman" pitchFamily="18" charset="0"/>
            </a:endParaRPr>
          </a:p>
          <a:p>
            <a:pPr marL="0" lvl="1" indent="0">
              <a:lnSpc>
                <a:spcPct val="90000"/>
              </a:lnSpc>
              <a:buNone/>
            </a:pPr>
            <a:r>
              <a:rPr lang="en-US" altLang="ja-JP" dirty="0" smtClean="0">
                <a:latin typeface="Times New Roman" pitchFamily="18" charset="0"/>
              </a:rPr>
              <a:t>It is commonly held that SRI is complex and careful/ timely water management and weed control are required. Thus both higher yields and higher yield risk.</a:t>
            </a:r>
          </a:p>
          <a:p>
            <a:pPr marL="0" indent="0" eaLnBrk="1" hangingPunct="1">
              <a:lnSpc>
                <a:spcPct val="90000"/>
              </a:lnSpc>
              <a:buNone/>
            </a:pPr>
            <a:endParaRPr lang="en-US" altLang="ja-JP" sz="2800" dirty="0" smtClean="0">
              <a:latin typeface="Times New Roman" pitchFamily="18" charset="0"/>
            </a:endParaRPr>
          </a:p>
          <a:p>
            <a:pPr marL="457200" lvl="1" indent="0" eaLnBrk="1" hangingPunct="1">
              <a:lnSpc>
                <a:spcPct val="90000"/>
              </a:lnSpc>
              <a:buNone/>
            </a:pPr>
            <a:endParaRPr lang="en-US" altLang="ja-JP" sz="2400" dirty="0" smtClean="0">
              <a:latin typeface="Times New Roman" pitchFamily="18" charset="0"/>
            </a:endParaRPr>
          </a:p>
          <a:p>
            <a:pPr marL="457200" lvl="1" indent="0" eaLnBrk="1" hangingPunct="1">
              <a:lnSpc>
                <a:spcPct val="90000"/>
              </a:lnSpc>
              <a:buNone/>
            </a:pPr>
            <a:endParaRPr lang="en-US" altLang="ja-JP" sz="2400" dirty="0" smtClean="0">
              <a:latin typeface="Times New Roman" pitchFamily="18" charset="0"/>
            </a:endParaRPr>
          </a:p>
        </p:txBody>
      </p:sp>
    </p:spTree>
    <p:extLst>
      <p:ext uri="{BB962C8B-B14F-4D97-AF65-F5344CB8AC3E}">
        <p14:creationId xmlns:p14="http://schemas.microsoft.com/office/powerpoint/2010/main" val="1977003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001 Conventional Seedling"/>
          <p:cNvPicPr>
            <a:picLocks noChangeAspect="1" noChangeArrowheads="1"/>
          </p:cNvPicPr>
          <p:nvPr/>
        </p:nvPicPr>
        <p:blipFill>
          <a:blip r:embed="rId2" cstate="print"/>
          <a:srcRect/>
          <a:stretch>
            <a:fillRect/>
          </a:stretch>
        </p:blipFill>
        <p:spPr bwMode="auto">
          <a:xfrm>
            <a:off x="5580063" y="681038"/>
            <a:ext cx="3563937" cy="2519362"/>
          </a:xfrm>
          <a:prstGeom prst="rect">
            <a:avLst/>
          </a:prstGeom>
          <a:noFill/>
          <a:ln w="9525">
            <a:noFill/>
            <a:miter lim="800000"/>
            <a:headEnd/>
            <a:tailEnd/>
          </a:ln>
        </p:spPr>
      </p:pic>
      <p:pic>
        <p:nvPicPr>
          <p:cNvPr id="8195" name="Picture 5" descr="009"/>
          <p:cNvPicPr>
            <a:picLocks noChangeAspect="1" noChangeArrowheads="1"/>
          </p:cNvPicPr>
          <p:nvPr/>
        </p:nvPicPr>
        <p:blipFill>
          <a:blip r:embed="rId3" cstate="print"/>
          <a:srcRect/>
          <a:stretch>
            <a:fillRect/>
          </a:stretch>
        </p:blipFill>
        <p:spPr bwMode="auto">
          <a:xfrm>
            <a:off x="0" y="0"/>
            <a:ext cx="3059113" cy="2173288"/>
          </a:xfrm>
          <a:prstGeom prst="rect">
            <a:avLst/>
          </a:prstGeom>
          <a:noFill/>
          <a:ln w="9525">
            <a:noFill/>
            <a:miter lim="800000"/>
            <a:headEnd/>
            <a:tailEnd/>
          </a:ln>
        </p:spPr>
      </p:pic>
      <p:sp>
        <p:nvSpPr>
          <p:cNvPr id="18438" name="Text Box 6"/>
          <p:cNvSpPr txBox="1">
            <a:spLocks noChangeArrowheads="1"/>
          </p:cNvSpPr>
          <p:nvPr/>
        </p:nvSpPr>
        <p:spPr bwMode="auto">
          <a:xfrm>
            <a:off x="152400" y="914400"/>
            <a:ext cx="184150" cy="396875"/>
          </a:xfrm>
          <a:prstGeom prst="rect">
            <a:avLst/>
          </a:prstGeom>
          <a:noFill/>
          <a:ln w="9525">
            <a:noFill/>
            <a:miter lim="800000"/>
            <a:headEnd/>
            <a:tailEnd/>
          </a:ln>
          <a:effectLst/>
        </p:spPr>
        <p:txBody>
          <a:bodyPr wrap="none">
            <a:spAutoFit/>
          </a:bodyPr>
          <a:lstStyle/>
          <a:p>
            <a:pPr>
              <a:defRPr/>
            </a:pPr>
            <a:endParaRPr lang="en-US" sz="2000">
              <a:effectLst>
                <a:outerShdw blurRad="38100" dist="38100" dir="2700000" algn="tl">
                  <a:srgbClr val="C0C0C0"/>
                </a:outerShdw>
              </a:effectLst>
              <a:ea typeface="ＭＳ Ｐゴシック" pitchFamily="50" charset="-128"/>
            </a:endParaRPr>
          </a:p>
        </p:txBody>
      </p:sp>
      <p:sp>
        <p:nvSpPr>
          <p:cNvPr id="18439" name="Text Box 7"/>
          <p:cNvSpPr txBox="1">
            <a:spLocks noChangeArrowheads="1"/>
          </p:cNvSpPr>
          <p:nvPr/>
        </p:nvSpPr>
        <p:spPr bwMode="auto">
          <a:xfrm>
            <a:off x="4067175" y="2276475"/>
            <a:ext cx="1511300" cy="993775"/>
          </a:xfrm>
          <a:prstGeom prst="rect">
            <a:avLst/>
          </a:prstGeom>
          <a:noFill/>
          <a:ln w="9525">
            <a:noFill/>
            <a:miter lim="800000"/>
            <a:headEnd/>
            <a:tailEnd/>
          </a:ln>
          <a:effectLst/>
        </p:spPr>
        <p:txBody>
          <a:bodyPr>
            <a:spAutoFit/>
          </a:bodyPr>
          <a:lstStyle/>
          <a:p>
            <a:pPr algn="r">
              <a:lnSpc>
                <a:spcPct val="80000"/>
              </a:lnSpc>
              <a:defRPr/>
            </a:pPr>
            <a:r>
              <a:rPr lang="en-US" b="1" dirty="0">
                <a:solidFill>
                  <a:srgbClr val="0000FF"/>
                </a:solidFill>
                <a:effectLst>
                  <a:outerShdw blurRad="38100" dist="38100" dir="2700000" algn="tl">
                    <a:srgbClr val="C0C0C0"/>
                  </a:outerShdw>
                </a:effectLst>
                <a:ea typeface="ＭＳ Ｐゴシック" pitchFamily="50" charset="-128"/>
              </a:rPr>
              <a:t>  </a:t>
            </a:r>
            <a:r>
              <a:rPr lang="en-US" altLang="ja-JP" sz="2000" b="1" dirty="0">
                <a:solidFill>
                  <a:srgbClr val="0000FF"/>
                </a:solidFill>
                <a:effectLst>
                  <a:outerShdw blurRad="38100" dist="38100" dir="2700000" algn="tl">
                    <a:srgbClr val="C0C0C0"/>
                  </a:outerShdw>
                </a:effectLst>
                <a:ea typeface="ＭＳ Ｐゴシック" pitchFamily="50" charset="-128"/>
              </a:rPr>
              <a:t>Non-SRI </a:t>
            </a:r>
          </a:p>
          <a:p>
            <a:pPr algn="r">
              <a:lnSpc>
                <a:spcPct val="80000"/>
              </a:lnSpc>
              <a:defRPr/>
            </a:pPr>
            <a:r>
              <a:rPr lang="en-US" b="1" dirty="0">
                <a:solidFill>
                  <a:srgbClr val="0000FF"/>
                </a:solidFill>
                <a:effectLst>
                  <a:outerShdw blurRad="38100" dist="38100" dir="2700000" algn="tl">
                    <a:srgbClr val="C0C0C0"/>
                  </a:outerShdw>
                </a:effectLst>
                <a:ea typeface="ＭＳ Ｐゴシック" pitchFamily="50" charset="-128"/>
              </a:rPr>
              <a:t>Seedlings </a:t>
            </a:r>
            <a:endParaRPr lang="en-US" altLang="ja-JP" b="1" dirty="0">
              <a:solidFill>
                <a:srgbClr val="0000FF"/>
              </a:solidFill>
              <a:effectLst>
                <a:outerShdw blurRad="38100" dist="38100" dir="2700000" algn="tl">
                  <a:srgbClr val="C0C0C0"/>
                </a:outerShdw>
              </a:effectLst>
              <a:ea typeface="ＭＳ Ｐゴシック" pitchFamily="50" charset="-128"/>
            </a:endParaRPr>
          </a:p>
          <a:p>
            <a:pPr algn="r">
              <a:lnSpc>
                <a:spcPct val="80000"/>
              </a:lnSpc>
              <a:defRPr/>
            </a:pPr>
            <a:r>
              <a:rPr lang="en-US" b="1" dirty="0">
                <a:solidFill>
                  <a:srgbClr val="0000FF"/>
                </a:solidFill>
                <a:effectLst>
                  <a:outerShdw blurRad="38100" dist="38100" dir="2700000" algn="tl">
                    <a:srgbClr val="C0C0C0"/>
                  </a:outerShdw>
                </a:effectLst>
                <a:latin typeface="Arial Narrow" pitchFamily="34" charset="0"/>
                <a:ea typeface="ＭＳ Ｐゴシック" pitchFamily="50" charset="-128"/>
              </a:rPr>
              <a:t>(30 days</a:t>
            </a:r>
            <a:r>
              <a:rPr lang="en-US" altLang="ja-JP" b="1" dirty="0">
                <a:solidFill>
                  <a:srgbClr val="0000FF"/>
                </a:solidFill>
                <a:effectLst>
                  <a:outerShdw blurRad="38100" dist="38100" dir="2700000" algn="tl">
                    <a:srgbClr val="C0C0C0"/>
                  </a:outerShdw>
                </a:effectLst>
                <a:latin typeface="Arial Narrow" pitchFamily="34" charset="0"/>
                <a:ea typeface="ＭＳ Ｐゴシック" pitchFamily="50" charset="-128"/>
              </a:rPr>
              <a:t> after seeding</a:t>
            </a:r>
            <a:r>
              <a:rPr lang="en-US" b="1" dirty="0">
                <a:solidFill>
                  <a:srgbClr val="0000FF"/>
                </a:solidFill>
                <a:effectLst>
                  <a:outerShdw blurRad="38100" dist="38100" dir="2700000" algn="tl">
                    <a:srgbClr val="C0C0C0"/>
                  </a:outerShdw>
                </a:effectLst>
                <a:latin typeface="Arial Narrow" pitchFamily="34" charset="0"/>
                <a:ea typeface="ＭＳ Ｐゴシック" pitchFamily="50" charset="-128"/>
              </a:rPr>
              <a:t>)</a:t>
            </a:r>
          </a:p>
        </p:txBody>
      </p:sp>
      <p:sp>
        <p:nvSpPr>
          <p:cNvPr id="18440" name="Text Box 8"/>
          <p:cNvSpPr txBox="1">
            <a:spLocks noChangeArrowheads="1"/>
          </p:cNvSpPr>
          <p:nvPr/>
        </p:nvSpPr>
        <p:spPr bwMode="auto">
          <a:xfrm>
            <a:off x="3203575" y="1052513"/>
            <a:ext cx="1655763" cy="774700"/>
          </a:xfrm>
          <a:prstGeom prst="rect">
            <a:avLst/>
          </a:prstGeom>
          <a:noFill/>
          <a:ln w="9525">
            <a:noFill/>
            <a:miter lim="800000"/>
            <a:headEnd/>
            <a:tailEnd/>
          </a:ln>
          <a:effectLst/>
        </p:spPr>
        <p:txBody>
          <a:bodyPr>
            <a:spAutoFit/>
          </a:bodyPr>
          <a:lstStyle/>
          <a:p>
            <a:pPr>
              <a:lnSpc>
                <a:spcPct val="80000"/>
              </a:lnSpc>
              <a:defRPr/>
            </a:pPr>
            <a:r>
              <a:rPr lang="en-US" altLang="ja-JP" sz="2000" b="1" dirty="0">
                <a:solidFill>
                  <a:srgbClr val="FF3300"/>
                </a:solidFill>
                <a:effectLst>
                  <a:outerShdw blurRad="38100" dist="38100" dir="2700000" algn="tl">
                    <a:srgbClr val="C0C0C0"/>
                  </a:outerShdw>
                </a:effectLst>
                <a:ea typeface="ＭＳ Ｐゴシック" pitchFamily="50" charset="-128"/>
              </a:rPr>
              <a:t>SRI </a:t>
            </a:r>
            <a:r>
              <a:rPr lang="en-US" b="1" dirty="0">
                <a:solidFill>
                  <a:srgbClr val="FF3300"/>
                </a:solidFill>
                <a:effectLst>
                  <a:outerShdw blurRad="38100" dist="38100" dir="2700000" algn="tl">
                    <a:srgbClr val="C0C0C0"/>
                  </a:outerShdw>
                </a:effectLst>
                <a:ea typeface="ＭＳ Ｐゴシック" pitchFamily="50" charset="-128"/>
              </a:rPr>
              <a:t>Seedling </a:t>
            </a:r>
            <a:endParaRPr lang="en-US" altLang="ja-JP" b="1" dirty="0">
              <a:solidFill>
                <a:srgbClr val="FF3300"/>
              </a:solidFill>
              <a:effectLst>
                <a:outerShdw blurRad="38100" dist="38100" dir="2700000" algn="tl">
                  <a:srgbClr val="C0C0C0"/>
                </a:outerShdw>
              </a:effectLst>
              <a:ea typeface="ＭＳ Ｐゴシック" pitchFamily="50" charset="-128"/>
            </a:endParaRPr>
          </a:p>
          <a:p>
            <a:pPr>
              <a:lnSpc>
                <a:spcPct val="80000"/>
              </a:lnSpc>
              <a:defRPr/>
            </a:pPr>
            <a:r>
              <a:rPr lang="en-US" b="1" dirty="0">
                <a:solidFill>
                  <a:srgbClr val="FF3300"/>
                </a:solidFill>
                <a:effectLst>
                  <a:outerShdw blurRad="38100" dist="38100" dir="2700000" algn="tl">
                    <a:srgbClr val="C0C0C0"/>
                  </a:outerShdw>
                </a:effectLst>
                <a:latin typeface="Arial Narrow" pitchFamily="34" charset="0"/>
                <a:ea typeface="ＭＳ Ｐゴシック" pitchFamily="50" charset="-128"/>
              </a:rPr>
              <a:t>(</a:t>
            </a:r>
            <a:r>
              <a:rPr lang="en-US" altLang="ja-JP" b="1" dirty="0">
                <a:solidFill>
                  <a:srgbClr val="FF3300"/>
                </a:solidFill>
                <a:effectLst>
                  <a:outerShdw blurRad="38100" dist="38100" dir="2700000" algn="tl">
                    <a:srgbClr val="C0C0C0"/>
                  </a:outerShdw>
                </a:effectLst>
                <a:latin typeface="Arial Narrow" pitchFamily="34" charset="0"/>
                <a:ea typeface="ＭＳ Ｐゴシック" pitchFamily="50" charset="-128"/>
              </a:rPr>
              <a:t>10 d</a:t>
            </a:r>
            <a:r>
              <a:rPr lang="en-US" b="1" dirty="0">
                <a:solidFill>
                  <a:srgbClr val="FF3300"/>
                </a:solidFill>
                <a:effectLst>
                  <a:outerShdw blurRad="38100" dist="38100" dir="2700000" algn="tl">
                    <a:srgbClr val="C0C0C0"/>
                  </a:outerShdw>
                </a:effectLst>
                <a:latin typeface="Arial Narrow" pitchFamily="34" charset="0"/>
                <a:ea typeface="ＭＳ Ｐゴシック" pitchFamily="50" charset="-128"/>
              </a:rPr>
              <a:t>ays</a:t>
            </a:r>
            <a:r>
              <a:rPr lang="en-US" altLang="ja-JP" b="1" dirty="0">
                <a:solidFill>
                  <a:srgbClr val="FF3300"/>
                </a:solidFill>
                <a:effectLst>
                  <a:outerShdw blurRad="38100" dist="38100" dir="2700000" algn="tl">
                    <a:srgbClr val="C0C0C0"/>
                  </a:outerShdw>
                </a:effectLst>
                <a:latin typeface="Arial Narrow" pitchFamily="34" charset="0"/>
                <a:ea typeface="ＭＳ Ｐゴシック" pitchFamily="50" charset="-128"/>
              </a:rPr>
              <a:t> after Seeding</a:t>
            </a:r>
            <a:r>
              <a:rPr lang="en-US" b="1" dirty="0">
                <a:solidFill>
                  <a:srgbClr val="FF3300"/>
                </a:solidFill>
                <a:effectLst>
                  <a:outerShdw blurRad="38100" dist="38100" dir="2700000" algn="tl">
                    <a:srgbClr val="C0C0C0"/>
                  </a:outerShdw>
                </a:effectLst>
                <a:latin typeface="Arial Narrow" pitchFamily="34" charset="0"/>
                <a:ea typeface="ＭＳ Ｐゴシック" pitchFamily="50" charset="-128"/>
              </a:rPr>
              <a:t>)</a:t>
            </a:r>
          </a:p>
        </p:txBody>
      </p:sp>
      <p:pic>
        <p:nvPicPr>
          <p:cNvPr id="8199" name="Picture 9" descr="DSC_2380"/>
          <p:cNvPicPr>
            <a:picLocks noChangeAspect="1" noChangeArrowheads="1"/>
          </p:cNvPicPr>
          <p:nvPr/>
        </p:nvPicPr>
        <p:blipFill>
          <a:blip r:embed="rId4" cstate="print"/>
          <a:srcRect/>
          <a:stretch>
            <a:fillRect/>
          </a:stretch>
        </p:blipFill>
        <p:spPr bwMode="auto">
          <a:xfrm>
            <a:off x="5580063" y="3213100"/>
            <a:ext cx="3563937" cy="2514600"/>
          </a:xfrm>
          <a:prstGeom prst="rect">
            <a:avLst/>
          </a:prstGeom>
          <a:noFill/>
          <a:ln w="9525">
            <a:noFill/>
            <a:miter lim="800000"/>
            <a:headEnd/>
            <a:tailEnd/>
          </a:ln>
        </p:spPr>
      </p:pic>
      <p:sp>
        <p:nvSpPr>
          <p:cNvPr id="8200" name="AutoShape 15"/>
          <p:cNvSpPr>
            <a:spLocks noChangeArrowheads="1"/>
          </p:cNvSpPr>
          <p:nvPr/>
        </p:nvSpPr>
        <p:spPr bwMode="auto">
          <a:xfrm>
            <a:off x="3276600" y="836613"/>
            <a:ext cx="431800" cy="217487"/>
          </a:xfrm>
          <a:prstGeom prst="leftArrow">
            <a:avLst>
              <a:gd name="adj1" fmla="val 50000"/>
              <a:gd name="adj2" fmla="val 49635"/>
            </a:avLst>
          </a:prstGeom>
          <a:solidFill>
            <a:schemeClr val="accent1"/>
          </a:solidFill>
          <a:ln w="9525">
            <a:solidFill>
              <a:schemeClr val="tx1"/>
            </a:solidFill>
            <a:miter lim="800000"/>
            <a:headEnd/>
            <a:tailEnd/>
          </a:ln>
        </p:spPr>
        <p:txBody>
          <a:bodyPr wrap="none" anchor="ctr"/>
          <a:lstStyle/>
          <a:p>
            <a:endParaRPr lang="ja-JP" altLang="en-US"/>
          </a:p>
        </p:txBody>
      </p:sp>
      <p:sp>
        <p:nvSpPr>
          <p:cNvPr id="8201" name="AutoShape 16"/>
          <p:cNvSpPr>
            <a:spLocks noChangeArrowheads="1"/>
          </p:cNvSpPr>
          <p:nvPr/>
        </p:nvSpPr>
        <p:spPr bwMode="auto">
          <a:xfrm flipH="1">
            <a:off x="5076825" y="2060575"/>
            <a:ext cx="431800" cy="217488"/>
          </a:xfrm>
          <a:prstGeom prst="leftArrow">
            <a:avLst>
              <a:gd name="adj1" fmla="val 50000"/>
              <a:gd name="adj2" fmla="val 49635"/>
            </a:avLst>
          </a:prstGeom>
          <a:solidFill>
            <a:schemeClr val="accent1"/>
          </a:solidFill>
          <a:ln w="9525">
            <a:solidFill>
              <a:schemeClr val="tx1"/>
            </a:solidFill>
            <a:miter lim="800000"/>
            <a:headEnd/>
            <a:tailEnd/>
          </a:ln>
        </p:spPr>
        <p:txBody>
          <a:bodyPr wrap="none" anchor="ctr"/>
          <a:lstStyle/>
          <a:p>
            <a:endParaRPr lang="ja-JP" altLang="en-US"/>
          </a:p>
        </p:txBody>
      </p:sp>
      <p:pic>
        <p:nvPicPr>
          <p:cNvPr id="8202" name="Picture 17" descr="SRI Transplanting (10-day seedling, single)-3"/>
          <p:cNvPicPr>
            <a:picLocks noChangeAspect="1" noChangeArrowheads="1"/>
          </p:cNvPicPr>
          <p:nvPr/>
        </p:nvPicPr>
        <p:blipFill>
          <a:blip r:embed="rId5" cstate="print"/>
          <a:srcRect/>
          <a:stretch>
            <a:fillRect/>
          </a:stretch>
        </p:blipFill>
        <p:spPr bwMode="auto">
          <a:xfrm>
            <a:off x="0" y="4251325"/>
            <a:ext cx="3419475" cy="2606675"/>
          </a:xfrm>
          <a:prstGeom prst="rect">
            <a:avLst/>
          </a:prstGeom>
          <a:noFill/>
          <a:ln w="9525">
            <a:noFill/>
            <a:miter lim="800000"/>
            <a:headEnd/>
            <a:tailEnd/>
          </a:ln>
        </p:spPr>
      </p:pic>
      <p:pic>
        <p:nvPicPr>
          <p:cNvPr id="8203" name="Picture 18" descr="SRI in Bali - Gridmarking"/>
          <p:cNvPicPr>
            <a:picLocks noChangeAspect="1" noChangeArrowheads="1"/>
          </p:cNvPicPr>
          <p:nvPr/>
        </p:nvPicPr>
        <p:blipFill>
          <a:blip r:embed="rId6" cstate="print"/>
          <a:srcRect/>
          <a:stretch>
            <a:fillRect/>
          </a:stretch>
        </p:blipFill>
        <p:spPr bwMode="auto">
          <a:xfrm>
            <a:off x="1042988" y="1989138"/>
            <a:ext cx="3241675" cy="2430462"/>
          </a:xfrm>
          <a:prstGeom prst="rect">
            <a:avLst/>
          </a:prstGeom>
          <a:noFill/>
          <a:ln w="9525">
            <a:noFill/>
            <a:miter lim="800000"/>
            <a:headEnd/>
            <a:tailEnd/>
          </a:ln>
        </p:spPr>
      </p:pic>
      <p:sp>
        <p:nvSpPr>
          <p:cNvPr id="12" name="TextBox 11"/>
          <p:cNvSpPr txBox="1"/>
          <p:nvPr/>
        </p:nvSpPr>
        <p:spPr>
          <a:xfrm>
            <a:off x="5796136" y="5949280"/>
            <a:ext cx="2880320" cy="369332"/>
          </a:xfrm>
          <a:prstGeom prst="rect">
            <a:avLst/>
          </a:prstGeom>
          <a:noFill/>
        </p:spPr>
        <p:txBody>
          <a:bodyPr wrap="square" rtlCol="0">
            <a:spAutoFit/>
          </a:bodyPr>
          <a:lstStyle/>
          <a:p>
            <a:r>
              <a:rPr kumimoji="1" lang="en-US" altLang="ja-JP" dirty="0" smtClean="0"/>
              <a:t>Photos by Nippon Koei</a:t>
            </a:r>
            <a:endParaRPr kumimoji="1" lang="ja-JP" altLang="en-US" dirty="0"/>
          </a:p>
        </p:txBody>
      </p:sp>
      <p:sp>
        <p:nvSpPr>
          <p:cNvPr id="13" name="Rectangle 2"/>
          <p:cNvSpPr txBox="1">
            <a:spLocks noChangeArrowheads="1"/>
          </p:cNvSpPr>
          <p:nvPr/>
        </p:nvSpPr>
        <p:spPr bwMode="auto">
          <a:xfrm>
            <a:off x="5521972" y="-184327"/>
            <a:ext cx="3657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altLang="ja-JP" dirty="0" smtClean="0">
                <a:solidFill>
                  <a:schemeClr val="bg1"/>
                </a:solidFill>
                <a:latin typeface="Times New Roman" pitchFamily="18" charset="0"/>
              </a:rPr>
              <a:t>What is SRI?</a:t>
            </a:r>
          </a:p>
        </p:txBody>
      </p:sp>
    </p:spTree>
    <p:extLst>
      <p:ext uri="{BB962C8B-B14F-4D97-AF65-F5344CB8AC3E}">
        <p14:creationId xmlns:p14="http://schemas.microsoft.com/office/powerpoint/2010/main" val="1531848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3"/>
          <p:cNvSpPr>
            <a:spLocks noChangeArrowheads="1"/>
          </p:cNvSpPr>
          <p:nvPr/>
        </p:nvSpPr>
        <p:spPr bwMode="auto">
          <a:xfrm rot="10800000" flipH="1">
            <a:off x="3962400" y="2743200"/>
            <a:ext cx="720725" cy="7921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ja-JP" altLang="en-US"/>
          </a:p>
        </p:txBody>
      </p:sp>
      <p:sp>
        <p:nvSpPr>
          <p:cNvPr id="9219" name="AutoShape 4"/>
          <p:cNvSpPr>
            <a:spLocks noChangeArrowheads="1"/>
          </p:cNvSpPr>
          <p:nvPr/>
        </p:nvSpPr>
        <p:spPr bwMode="auto">
          <a:xfrm flipH="1">
            <a:off x="4572000" y="1600200"/>
            <a:ext cx="720725" cy="7921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ja-JP" altLang="en-US"/>
          </a:p>
        </p:txBody>
      </p:sp>
      <p:pic>
        <p:nvPicPr>
          <p:cNvPr id="9220" name="Picture 5" descr="NN 016"/>
          <p:cNvPicPr>
            <a:picLocks noChangeAspect="1" noChangeArrowheads="1"/>
          </p:cNvPicPr>
          <p:nvPr/>
        </p:nvPicPr>
        <p:blipFill>
          <a:blip r:embed="rId2" cstate="print"/>
          <a:srcRect/>
          <a:stretch>
            <a:fillRect/>
          </a:stretch>
        </p:blipFill>
        <p:spPr bwMode="auto">
          <a:xfrm>
            <a:off x="5508625" y="4076700"/>
            <a:ext cx="3635375" cy="2727325"/>
          </a:xfrm>
          <a:prstGeom prst="rect">
            <a:avLst/>
          </a:prstGeom>
          <a:noFill/>
          <a:ln w="9525">
            <a:noFill/>
            <a:miter lim="800000"/>
            <a:headEnd/>
            <a:tailEnd/>
          </a:ln>
        </p:spPr>
      </p:pic>
      <p:sp>
        <p:nvSpPr>
          <p:cNvPr id="20486" name="Text Box 6"/>
          <p:cNvSpPr txBox="1">
            <a:spLocks noChangeArrowheads="1"/>
          </p:cNvSpPr>
          <p:nvPr/>
        </p:nvSpPr>
        <p:spPr bwMode="auto">
          <a:xfrm>
            <a:off x="3733800" y="1600200"/>
            <a:ext cx="649288" cy="396875"/>
          </a:xfrm>
          <a:prstGeom prst="rect">
            <a:avLst/>
          </a:prstGeom>
          <a:noFill/>
          <a:ln w="9525">
            <a:noFill/>
            <a:miter lim="800000"/>
            <a:headEnd/>
            <a:tailEnd/>
          </a:ln>
          <a:effectLst/>
        </p:spPr>
        <p:txBody>
          <a:bodyPr wrap="none">
            <a:spAutoFit/>
          </a:bodyPr>
          <a:lstStyle/>
          <a:p>
            <a:pPr>
              <a:defRPr/>
            </a:pPr>
            <a:r>
              <a:rPr lang="en-US" sz="2000" b="1" dirty="0">
                <a:solidFill>
                  <a:schemeClr val="accent2"/>
                </a:solidFill>
                <a:effectLst>
                  <a:outerShdw blurRad="38100" dist="38100" dir="2700000" algn="tl">
                    <a:srgbClr val="C0C0C0"/>
                  </a:outerShdw>
                </a:effectLst>
                <a:ea typeface="ＭＳ Ｐゴシック" pitchFamily="50" charset="-128"/>
              </a:rPr>
              <a:t>Wet</a:t>
            </a:r>
          </a:p>
        </p:txBody>
      </p:sp>
      <p:sp>
        <p:nvSpPr>
          <p:cNvPr id="20487" name="Text Box 7"/>
          <p:cNvSpPr txBox="1">
            <a:spLocks noChangeArrowheads="1"/>
          </p:cNvSpPr>
          <p:nvPr/>
        </p:nvSpPr>
        <p:spPr bwMode="auto">
          <a:xfrm>
            <a:off x="4800600" y="3124200"/>
            <a:ext cx="608013" cy="396875"/>
          </a:xfrm>
          <a:prstGeom prst="rect">
            <a:avLst/>
          </a:prstGeom>
          <a:noFill/>
          <a:ln w="9525">
            <a:noFill/>
            <a:miter lim="800000"/>
            <a:headEnd/>
            <a:tailEnd/>
          </a:ln>
          <a:effectLst/>
        </p:spPr>
        <p:txBody>
          <a:bodyPr wrap="none">
            <a:spAutoFit/>
          </a:bodyPr>
          <a:lstStyle/>
          <a:p>
            <a:pPr>
              <a:defRPr/>
            </a:pPr>
            <a:r>
              <a:rPr lang="en-US" sz="2000" b="1">
                <a:solidFill>
                  <a:schemeClr val="accent2"/>
                </a:solidFill>
                <a:effectLst>
                  <a:outerShdw blurRad="38100" dist="38100" dir="2700000" algn="tl">
                    <a:srgbClr val="C0C0C0"/>
                  </a:outerShdw>
                </a:effectLst>
                <a:ea typeface="ＭＳ Ｐゴシック" pitchFamily="50" charset="-128"/>
              </a:rPr>
              <a:t>Dry</a:t>
            </a:r>
          </a:p>
        </p:txBody>
      </p:sp>
      <p:pic>
        <p:nvPicPr>
          <p:cNvPr id="9223" name="Picture 8" descr="G_21 days-2"/>
          <p:cNvPicPr>
            <a:picLocks noChangeAspect="1" noChangeArrowheads="1"/>
          </p:cNvPicPr>
          <p:nvPr/>
        </p:nvPicPr>
        <p:blipFill>
          <a:blip r:embed="rId3" cstate="print"/>
          <a:srcRect/>
          <a:stretch>
            <a:fillRect/>
          </a:stretch>
        </p:blipFill>
        <p:spPr bwMode="auto">
          <a:xfrm>
            <a:off x="0" y="4130675"/>
            <a:ext cx="3635375" cy="2727325"/>
          </a:xfrm>
          <a:prstGeom prst="rect">
            <a:avLst/>
          </a:prstGeom>
          <a:noFill/>
          <a:ln w="9525">
            <a:noFill/>
            <a:miter lim="800000"/>
            <a:headEnd/>
            <a:tailEnd/>
          </a:ln>
        </p:spPr>
      </p:pic>
      <p:pic>
        <p:nvPicPr>
          <p:cNvPr id="9224" name="Picture 9" descr="G_21 days-1"/>
          <p:cNvPicPr>
            <a:picLocks noChangeAspect="1" noChangeArrowheads="1"/>
          </p:cNvPicPr>
          <p:nvPr/>
        </p:nvPicPr>
        <p:blipFill>
          <a:blip r:embed="rId4" cstate="print"/>
          <a:srcRect/>
          <a:stretch>
            <a:fillRect/>
          </a:stretch>
        </p:blipFill>
        <p:spPr bwMode="auto">
          <a:xfrm>
            <a:off x="0" y="981075"/>
            <a:ext cx="3581400" cy="2686050"/>
          </a:xfrm>
          <a:prstGeom prst="rect">
            <a:avLst/>
          </a:prstGeom>
          <a:noFill/>
          <a:ln w="9525">
            <a:noFill/>
            <a:miter lim="800000"/>
            <a:headEnd/>
            <a:tailEnd/>
          </a:ln>
        </p:spPr>
      </p:pic>
      <p:pic>
        <p:nvPicPr>
          <p:cNvPr id="9225" name="Picture 10" descr="NN 016"/>
          <p:cNvPicPr>
            <a:picLocks noChangeAspect="1" noChangeArrowheads="1"/>
          </p:cNvPicPr>
          <p:nvPr/>
        </p:nvPicPr>
        <p:blipFill>
          <a:blip r:embed="rId5" cstate="print"/>
          <a:srcRect/>
          <a:stretch>
            <a:fillRect/>
          </a:stretch>
        </p:blipFill>
        <p:spPr bwMode="auto">
          <a:xfrm>
            <a:off x="5562600" y="981075"/>
            <a:ext cx="3581400" cy="2686050"/>
          </a:xfrm>
          <a:prstGeom prst="rect">
            <a:avLst/>
          </a:prstGeom>
          <a:noFill/>
          <a:ln w="9525">
            <a:noFill/>
            <a:miter lim="800000"/>
            <a:headEnd/>
            <a:tailEnd/>
          </a:ln>
        </p:spPr>
      </p:pic>
      <p:sp>
        <p:nvSpPr>
          <p:cNvPr id="9226" name="Rectangle 12"/>
          <p:cNvSpPr>
            <a:spLocks noChangeArrowheads="1"/>
          </p:cNvSpPr>
          <p:nvPr/>
        </p:nvSpPr>
        <p:spPr bwMode="auto">
          <a:xfrm>
            <a:off x="3733800" y="1600200"/>
            <a:ext cx="685800" cy="381000"/>
          </a:xfrm>
          <a:prstGeom prst="rect">
            <a:avLst/>
          </a:prstGeom>
          <a:noFill/>
          <a:ln w="12700">
            <a:solidFill>
              <a:schemeClr val="tx1"/>
            </a:solidFill>
            <a:miter lim="800000"/>
            <a:headEnd/>
            <a:tailEnd/>
          </a:ln>
        </p:spPr>
        <p:txBody>
          <a:bodyPr wrap="none" anchor="ctr"/>
          <a:lstStyle/>
          <a:p>
            <a:endParaRPr lang="ja-JP" altLang="en-US"/>
          </a:p>
        </p:txBody>
      </p:sp>
      <p:sp>
        <p:nvSpPr>
          <p:cNvPr id="9227" name="Rectangle 13"/>
          <p:cNvSpPr>
            <a:spLocks noChangeArrowheads="1"/>
          </p:cNvSpPr>
          <p:nvPr/>
        </p:nvSpPr>
        <p:spPr bwMode="auto">
          <a:xfrm>
            <a:off x="4800600" y="3124200"/>
            <a:ext cx="609600" cy="381000"/>
          </a:xfrm>
          <a:prstGeom prst="rect">
            <a:avLst/>
          </a:prstGeom>
          <a:noFill/>
          <a:ln w="9525">
            <a:solidFill>
              <a:schemeClr val="tx1"/>
            </a:solidFill>
            <a:miter lim="800000"/>
            <a:headEnd/>
            <a:tailEnd/>
          </a:ln>
        </p:spPr>
        <p:txBody>
          <a:bodyPr wrap="none" anchor="ctr"/>
          <a:lstStyle/>
          <a:p>
            <a:endParaRPr lang="ja-JP" altLang="en-US"/>
          </a:p>
        </p:txBody>
      </p:sp>
      <p:sp>
        <p:nvSpPr>
          <p:cNvPr id="12" name="TextBox 11"/>
          <p:cNvSpPr txBox="1"/>
          <p:nvPr/>
        </p:nvSpPr>
        <p:spPr>
          <a:xfrm>
            <a:off x="3733800" y="6019800"/>
            <a:ext cx="1774825" cy="646331"/>
          </a:xfrm>
          <a:prstGeom prst="rect">
            <a:avLst/>
          </a:prstGeom>
          <a:noFill/>
        </p:spPr>
        <p:txBody>
          <a:bodyPr wrap="square" rtlCol="0">
            <a:spAutoFit/>
          </a:bodyPr>
          <a:lstStyle/>
          <a:p>
            <a:r>
              <a:rPr kumimoji="1" lang="en-US" altLang="ja-JP" dirty="0" smtClean="0"/>
              <a:t>Photos by Nippon Koei</a:t>
            </a:r>
            <a:endParaRPr kumimoji="1" lang="ja-JP" altLang="en-US" dirty="0"/>
          </a:p>
        </p:txBody>
      </p:sp>
      <p:sp>
        <p:nvSpPr>
          <p:cNvPr id="13" name="Rectangle 2"/>
          <p:cNvSpPr txBox="1">
            <a:spLocks noChangeArrowheads="1"/>
          </p:cNvSpPr>
          <p:nvPr/>
        </p:nvSpPr>
        <p:spPr bwMode="auto">
          <a:xfrm>
            <a:off x="5513773" y="0"/>
            <a:ext cx="3657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altLang="ja-JP" smtClean="0">
                <a:solidFill>
                  <a:schemeClr val="bg1"/>
                </a:solidFill>
                <a:latin typeface="Times New Roman" pitchFamily="18" charset="0"/>
              </a:rPr>
              <a:t>What is SRI?</a:t>
            </a:r>
            <a:endParaRPr lang="en-US" altLang="ja-JP" dirty="0" smtClean="0">
              <a:solidFill>
                <a:schemeClr val="bg1"/>
              </a:solidFill>
              <a:latin typeface="Times New Roman" pitchFamily="18" charset="0"/>
            </a:endParaRPr>
          </a:p>
        </p:txBody>
      </p:sp>
    </p:spTree>
    <p:extLst>
      <p:ext uri="{BB962C8B-B14F-4D97-AF65-F5344CB8AC3E}">
        <p14:creationId xmlns:p14="http://schemas.microsoft.com/office/powerpoint/2010/main" val="3300277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43400" y="6453336"/>
            <a:ext cx="4788763" cy="369332"/>
          </a:xfrm>
          <a:prstGeom prst="rect">
            <a:avLst/>
          </a:prstGeom>
          <a:noFill/>
        </p:spPr>
        <p:txBody>
          <a:bodyPr wrap="square" rtlCol="0">
            <a:spAutoFit/>
          </a:bodyPr>
          <a:lstStyle/>
          <a:p>
            <a:r>
              <a:rPr kumimoji="1" lang="en-US" altLang="ja-JP" dirty="0" smtClean="0"/>
              <a:t>Photo by Christine Moser (Madagascar)</a:t>
            </a:r>
            <a:endParaRPr kumimoji="1" lang="ja-JP" altLang="en-US" dirty="0"/>
          </a:p>
        </p:txBody>
      </p:sp>
      <p:sp>
        <p:nvSpPr>
          <p:cNvPr id="4" name="Rectangle 2"/>
          <p:cNvSpPr txBox="1">
            <a:spLocks noChangeArrowheads="1"/>
          </p:cNvSpPr>
          <p:nvPr/>
        </p:nvSpPr>
        <p:spPr bwMode="auto">
          <a:xfrm>
            <a:off x="5513773" y="0"/>
            <a:ext cx="3657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altLang="ja-JP" smtClean="0">
                <a:solidFill>
                  <a:schemeClr val="bg1"/>
                </a:solidFill>
                <a:latin typeface="Times New Roman" pitchFamily="18" charset="0"/>
              </a:rPr>
              <a:t>What is SRI?</a:t>
            </a:r>
            <a:endParaRPr lang="en-US" altLang="ja-JP" dirty="0" smtClean="0">
              <a:solidFill>
                <a:schemeClr val="bg1"/>
              </a:solidFill>
              <a:latin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028700"/>
            <a:ext cx="7010018" cy="5257513"/>
          </a:xfrm>
          <a:prstGeom prst="rect">
            <a:avLst/>
          </a:prstGeom>
        </p:spPr>
      </p:pic>
      <p:sp>
        <p:nvSpPr>
          <p:cNvPr id="6" name="TextBox 5"/>
          <p:cNvSpPr txBox="1"/>
          <p:nvPr/>
        </p:nvSpPr>
        <p:spPr>
          <a:xfrm>
            <a:off x="76200" y="1820817"/>
            <a:ext cx="838200" cy="369332"/>
          </a:xfrm>
          <a:prstGeom prst="rect">
            <a:avLst/>
          </a:prstGeom>
          <a:noFill/>
        </p:spPr>
        <p:txBody>
          <a:bodyPr wrap="square" rtlCol="0">
            <a:spAutoFit/>
          </a:bodyPr>
          <a:lstStyle/>
          <a:p>
            <a:r>
              <a:rPr lang="en-US" dirty="0" smtClean="0"/>
              <a:t>SRI</a:t>
            </a:r>
            <a:endParaRPr lang="en-US" dirty="0"/>
          </a:p>
        </p:txBody>
      </p:sp>
      <p:cxnSp>
        <p:nvCxnSpPr>
          <p:cNvPr id="8" name="Straight Arrow Connector 7"/>
          <p:cNvCxnSpPr>
            <a:endCxn id="6" idx="3"/>
          </p:cNvCxnSpPr>
          <p:nvPr/>
        </p:nvCxnSpPr>
        <p:spPr>
          <a:xfrm>
            <a:off x="609600" y="2005483"/>
            <a:ext cx="304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293963" y="1682318"/>
            <a:ext cx="838200" cy="646331"/>
          </a:xfrm>
          <a:prstGeom prst="rect">
            <a:avLst/>
          </a:prstGeom>
          <a:noFill/>
        </p:spPr>
        <p:txBody>
          <a:bodyPr wrap="square" rtlCol="0">
            <a:spAutoFit/>
          </a:bodyPr>
          <a:lstStyle/>
          <a:p>
            <a:r>
              <a:rPr lang="en-US" dirty="0" smtClean="0"/>
              <a:t>Non-SRI</a:t>
            </a:r>
            <a:endParaRPr lang="en-US" dirty="0"/>
          </a:p>
        </p:txBody>
      </p:sp>
      <p:cxnSp>
        <p:nvCxnSpPr>
          <p:cNvPr id="11" name="Straight Arrow Connector 10"/>
          <p:cNvCxnSpPr>
            <a:stCxn id="10" idx="1"/>
          </p:cNvCxnSpPr>
          <p:nvPr/>
        </p:nvCxnSpPr>
        <p:spPr>
          <a:xfrm flipH="1" flipV="1">
            <a:off x="8000618" y="2005483"/>
            <a:ext cx="293345"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01376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Harvest Farmer"/>
          <p:cNvPicPr>
            <a:picLocks noGrp="1" noChangeAspect="1" noChangeArrowheads="1"/>
          </p:cNvPicPr>
          <p:nvPr>
            <p:ph idx="1"/>
          </p:nvPr>
        </p:nvPicPr>
        <p:blipFill>
          <a:blip r:embed="rId2" cstate="print"/>
          <a:srcRect/>
          <a:stretch>
            <a:fillRect/>
          </a:stretch>
        </p:blipFill>
        <p:spPr>
          <a:xfrm>
            <a:off x="990600" y="966097"/>
            <a:ext cx="7315200" cy="5487240"/>
          </a:xfrm>
          <a:noFill/>
        </p:spPr>
      </p:pic>
      <p:sp>
        <p:nvSpPr>
          <p:cNvPr id="3" name="TextBox 2"/>
          <p:cNvSpPr txBox="1"/>
          <p:nvPr/>
        </p:nvSpPr>
        <p:spPr>
          <a:xfrm>
            <a:off x="6251843" y="6453336"/>
            <a:ext cx="2880320" cy="369332"/>
          </a:xfrm>
          <a:prstGeom prst="rect">
            <a:avLst/>
          </a:prstGeom>
          <a:noFill/>
        </p:spPr>
        <p:txBody>
          <a:bodyPr wrap="square" rtlCol="0">
            <a:spAutoFit/>
          </a:bodyPr>
          <a:lstStyle/>
          <a:p>
            <a:r>
              <a:rPr kumimoji="1" lang="en-US" altLang="ja-JP" dirty="0" smtClean="0"/>
              <a:t>Photos by Nippon Koei</a:t>
            </a:r>
            <a:endParaRPr kumimoji="1" lang="ja-JP" altLang="en-US" dirty="0"/>
          </a:p>
        </p:txBody>
      </p:sp>
      <p:sp>
        <p:nvSpPr>
          <p:cNvPr id="4" name="Rectangle 2"/>
          <p:cNvSpPr txBox="1">
            <a:spLocks noChangeArrowheads="1"/>
          </p:cNvSpPr>
          <p:nvPr/>
        </p:nvSpPr>
        <p:spPr bwMode="auto">
          <a:xfrm>
            <a:off x="5513773" y="0"/>
            <a:ext cx="3657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altLang="ja-JP" smtClean="0">
                <a:solidFill>
                  <a:schemeClr val="bg1"/>
                </a:solidFill>
                <a:latin typeface="Times New Roman" pitchFamily="18" charset="0"/>
              </a:rPr>
              <a:t>What is SRI?</a:t>
            </a:r>
            <a:endParaRPr lang="en-US" altLang="ja-JP" dirty="0" smtClean="0">
              <a:solidFill>
                <a:schemeClr val="bg1"/>
              </a:solidFill>
              <a:latin typeface="Times New Roman" pitchFamily="18" charset="0"/>
            </a:endParaRPr>
          </a:p>
        </p:txBody>
      </p:sp>
    </p:spTree>
    <p:extLst>
      <p:ext uri="{BB962C8B-B14F-4D97-AF65-F5344CB8AC3E}">
        <p14:creationId xmlns:p14="http://schemas.microsoft.com/office/powerpoint/2010/main" val="42828821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pportunity104October2008">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SydneyFoodSecurityLectureMay2012</Template>
  <TotalTime>391</TotalTime>
  <Words>1116</Words>
  <Application>Microsoft Office PowerPoint</Application>
  <PresentationFormat>On-screen Show (4:3)</PresentationFormat>
  <Paragraphs>257</Paragraphs>
  <Slides>21</Slides>
  <Notes>0</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21</vt:i4>
      </vt:variant>
    </vt:vector>
  </HeadingPairs>
  <TitlesOfParts>
    <vt:vector size="25" baseType="lpstr">
      <vt:lpstr>Opportunity104October2008</vt:lpstr>
      <vt:lpstr>Custom Design</vt:lpstr>
      <vt:lpstr>1_Custom Design</vt:lpstr>
      <vt:lpstr>数式</vt:lpstr>
      <vt:lpstr>The System of Rice Intensification and Its Puzzling Impacts on Household Welfare: Evidence from Rural Indonesia</vt:lpstr>
      <vt:lpstr>Motivation </vt:lpstr>
      <vt:lpstr>PowerPoint Presentation</vt:lpstr>
      <vt:lpstr>PowerPoint Presentation</vt:lpstr>
      <vt:lpstr>What is SRI?</vt:lpstr>
      <vt:lpstr>PowerPoint Presentation</vt:lpstr>
      <vt:lpstr>PowerPoint Presentation</vt:lpstr>
      <vt:lpstr>PowerPoint Presentation</vt:lpstr>
      <vt:lpstr>PowerPoint Presentation</vt:lpstr>
      <vt:lpstr>Impact Evaluation</vt:lpstr>
      <vt:lpstr>Data</vt:lpstr>
      <vt:lpstr>Descriptive Stats 1</vt:lpstr>
      <vt:lpstr>PowerPoint Presentation</vt:lpstr>
      <vt:lpstr>Elicited Risk Preferences</vt:lpstr>
      <vt:lpstr>PowerPoint Presentation</vt:lpstr>
      <vt:lpstr>Probit SRI Use Estimates</vt:lpstr>
      <vt:lpstr>Plot-Level Impacts of SRI Use</vt:lpstr>
      <vt:lpstr>PowerPoint Presentation</vt:lpstr>
      <vt:lpstr>PowerPoint Presentation</vt:lpstr>
      <vt:lpstr>PowerPoint Presentation</vt:lpstr>
      <vt:lpstr>PowerPoint Presentation</vt:lpstr>
    </vt:vector>
  </TitlesOfParts>
  <Company>Cornell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Kazushi Takahashi</dc:creator>
  <cp:lastModifiedBy>Chris Barrett</cp:lastModifiedBy>
  <cp:revision>60</cp:revision>
  <dcterms:created xsi:type="dcterms:W3CDTF">2012-05-02T15:49:27Z</dcterms:created>
  <dcterms:modified xsi:type="dcterms:W3CDTF">2012-07-10T01:26:19Z</dcterms:modified>
</cp:coreProperties>
</file>