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80" r:id="rId6"/>
    <p:sldId id="282" r:id="rId7"/>
    <p:sldId id="262" r:id="rId8"/>
    <p:sldId id="278" r:id="rId9"/>
    <p:sldId id="264" r:id="rId10"/>
    <p:sldId id="284" r:id="rId11"/>
    <p:sldId id="289" r:id="rId12"/>
    <p:sldId id="277" r:id="rId13"/>
    <p:sldId id="263" r:id="rId14"/>
    <p:sldId id="287" r:id="rId15"/>
    <p:sldId id="290" r:id="rId16"/>
    <p:sldId id="267" r:id="rId17"/>
    <p:sldId id="285" r:id="rId18"/>
    <p:sldId id="269" r:id="rId19"/>
    <p:sldId id="286" r:id="rId20"/>
    <p:sldId id="288" r:id="rId21"/>
    <p:sldId id="271" r:id="rId22"/>
    <p:sldId id="272" r:id="rId23"/>
    <p:sldId id="273" r:id="rId24"/>
    <p:sldId id="274" r:id="rId25"/>
    <p:sldId id="291" r:id="rId26"/>
    <p:sldId id="292" r:id="rId27"/>
    <p:sldId id="293" r:id="rId28"/>
    <p:sldId id="294" r:id="rId29"/>
    <p:sldId id="295" r:id="rId30"/>
    <p:sldId id="296" r:id="rId31"/>
    <p:sldId id="297" r:id="rId32"/>
    <p:sldId id="298" r:id="rId33"/>
    <p:sldId id="27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79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4840D-7EB1-6A41-B119-4AA911852D0F}"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16103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4840D-7EB1-6A41-B119-4AA911852D0F}"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98487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4840D-7EB1-6A41-B119-4AA911852D0F}"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346578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4840D-7EB1-6A41-B119-4AA911852D0F}"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150587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4840D-7EB1-6A41-B119-4AA911852D0F}" type="datetimeFigureOut">
              <a:rPr lang="en-US" smtClean="0"/>
              <a:t>11/7/14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703629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4840D-7EB1-6A41-B119-4AA911852D0F}"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427428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4840D-7EB1-6A41-B119-4AA911852D0F}" type="datetimeFigureOut">
              <a:rPr lang="en-US" smtClean="0"/>
              <a:t>11/7/14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211140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4840D-7EB1-6A41-B119-4AA911852D0F}" type="datetimeFigureOut">
              <a:rPr lang="en-US" smtClean="0"/>
              <a:t>11/7/14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312396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4840D-7EB1-6A41-B119-4AA911852D0F}" type="datetimeFigureOut">
              <a:rPr lang="en-US" smtClean="0"/>
              <a:t>11/7/14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10501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4840D-7EB1-6A41-B119-4AA911852D0F}"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369613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4840D-7EB1-6A41-B119-4AA911852D0F}" type="datetimeFigureOut">
              <a:rPr lang="en-US" smtClean="0"/>
              <a:t>11/7/14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B115C-13F5-A846-B4BE-042E2F2174C6}" type="slidenum">
              <a:rPr lang="en-US" smtClean="0"/>
              <a:t>‹#›</a:t>
            </a:fld>
            <a:endParaRPr lang="en-US"/>
          </a:p>
        </p:txBody>
      </p:sp>
    </p:spTree>
    <p:extLst>
      <p:ext uri="{BB962C8B-B14F-4D97-AF65-F5344CB8AC3E}">
        <p14:creationId xmlns:p14="http://schemas.microsoft.com/office/powerpoint/2010/main" val="19638895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4840D-7EB1-6A41-B119-4AA911852D0F}" type="datetimeFigureOut">
              <a:rPr lang="en-US" smtClean="0"/>
              <a:t>11/7/14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B115C-13F5-A846-B4BE-042E2F2174C6}" type="slidenum">
              <a:rPr lang="en-US" smtClean="0"/>
              <a:t>‹#›</a:t>
            </a:fld>
            <a:endParaRPr lang="en-US"/>
          </a:p>
        </p:txBody>
      </p:sp>
    </p:spTree>
    <p:extLst>
      <p:ext uri="{BB962C8B-B14F-4D97-AF65-F5344CB8AC3E}">
        <p14:creationId xmlns:p14="http://schemas.microsoft.com/office/powerpoint/2010/main" val="4040586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2.png"/><Relationship Id="rId5" Type="http://schemas.openxmlformats.org/officeDocument/2006/relationships/package" Target="../embeddings/Microsoft_Word_Document4.docx"/><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4.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9394" y="344025"/>
            <a:ext cx="8539025" cy="830997"/>
          </a:xfrm>
          <a:prstGeom prst="rect">
            <a:avLst/>
          </a:prstGeom>
        </p:spPr>
        <p:txBody>
          <a:bodyPr wrap="square">
            <a:spAutoFit/>
          </a:bodyPr>
          <a:lstStyle/>
          <a:p>
            <a:r>
              <a:rPr lang="en-US" sz="2400" b="1" dirty="0">
                <a:latin typeface="Arial"/>
                <a:cs typeface="Arial"/>
              </a:rPr>
              <a:t>Agricultural Factor Markets in Sub-Saharan Africa: </a:t>
            </a:r>
            <a:endParaRPr lang="en-US" sz="2400" dirty="0">
              <a:latin typeface="Arial"/>
              <a:cs typeface="Arial"/>
            </a:endParaRPr>
          </a:p>
          <a:p>
            <a:r>
              <a:rPr lang="en-US" sz="2400" b="1" dirty="0">
                <a:latin typeface="Arial"/>
                <a:cs typeface="Arial"/>
              </a:rPr>
              <a:t>An Updated View with Formal Tests for Market Failure</a:t>
            </a:r>
            <a:endParaRPr lang="en-US" sz="2400" dirty="0">
              <a:latin typeface="Arial"/>
              <a:cs typeface="Arial"/>
            </a:endParaRPr>
          </a:p>
        </p:txBody>
      </p:sp>
      <p:sp>
        <p:nvSpPr>
          <p:cNvPr id="5" name="Rectangle 4"/>
          <p:cNvSpPr/>
          <p:nvPr/>
        </p:nvSpPr>
        <p:spPr>
          <a:xfrm>
            <a:off x="339394" y="1279646"/>
            <a:ext cx="5670412" cy="769441"/>
          </a:xfrm>
          <a:prstGeom prst="rect">
            <a:avLst/>
          </a:prstGeom>
        </p:spPr>
        <p:txBody>
          <a:bodyPr wrap="square">
            <a:spAutoFit/>
          </a:bodyPr>
          <a:lstStyle/>
          <a:p>
            <a:r>
              <a:rPr lang="en-US" sz="2200" dirty="0" smtClean="0">
                <a:latin typeface="Arial"/>
                <a:cs typeface="Arial"/>
              </a:rPr>
              <a:t>Brian Dillon, University of Washington</a:t>
            </a:r>
          </a:p>
          <a:p>
            <a:r>
              <a:rPr lang="en-US" sz="2200" dirty="0" smtClean="0">
                <a:latin typeface="Arial"/>
                <a:cs typeface="Arial"/>
              </a:rPr>
              <a:t>Chris Barrett, Cornell University</a:t>
            </a:r>
            <a:endParaRPr lang="en-US" sz="2200" dirty="0">
              <a:latin typeface="Arial"/>
              <a:cs typeface="Arial"/>
            </a:endParaRPr>
          </a:p>
        </p:txBody>
      </p:sp>
      <p:sp>
        <p:nvSpPr>
          <p:cNvPr id="7" name="Rectangle 6"/>
          <p:cNvSpPr/>
          <p:nvPr/>
        </p:nvSpPr>
        <p:spPr>
          <a:xfrm>
            <a:off x="394923" y="5489951"/>
            <a:ext cx="8483495" cy="769441"/>
          </a:xfrm>
          <a:prstGeom prst="rect">
            <a:avLst/>
          </a:prstGeom>
        </p:spPr>
        <p:txBody>
          <a:bodyPr wrap="square">
            <a:spAutoFit/>
          </a:bodyPr>
          <a:lstStyle/>
          <a:p>
            <a:r>
              <a:rPr lang="en-US" sz="2200" i="1" dirty="0" smtClean="0">
                <a:latin typeface="Arial"/>
                <a:cs typeface="Arial"/>
              </a:rPr>
              <a:t>A part of the </a:t>
            </a:r>
            <a:r>
              <a:rPr lang="en-US" sz="2200" i="1" dirty="0" err="1" smtClean="0">
                <a:latin typeface="Arial"/>
                <a:cs typeface="Arial"/>
              </a:rPr>
              <a:t>AfDB</a:t>
            </a:r>
            <a:r>
              <a:rPr lang="en-US" sz="2200" i="1" dirty="0" smtClean="0">
                <a:latin typeface="Arial"/>
                <a:cs typeface="Arial"/>
              </a:rPr>
              <a:t> sponsored “</a:t>
            </a:r>
            <a:r>
              <a:rPr lang="en-US" sz="2200" i="1" dirty="0" smtClean="0">
                <a:latin typeface="Arial"/>
                <a:cs typeface="Arial"/>
              </a:rPr>
              <a:t>Agriculture in Africa – Telling Facts from Myths” </a:t>
            </a:r>
            <a:r>
              <a:rPr lang="en-US" sz="2200" i="1" dirty="0" smtClean="0">
                <a:latin typeface="Arial"/>
                <a:cs typeface="Arial"/>
              </a:rPr>
              <a:t>project of the World Bank</a:t>
            </a:r>
            <a:endParaRPr lang="en-US" sz="2200" i="1" dirty="0">
              <a:latin typeface="Arial"/>
              <a:cs typeface="Arial"/>
            </a:endParaRPr>
          </a:p>
        </p:txBody>
      </p:sp>
      <p:sp>
        <p:nvSpPr>
          <p:cNvPr id="8" name="Rectangle 7"/>
          <p:cNvSpPr/>
          <p:nvPr/>
        </p:nvSpPr>
        <p:spPr>
          <a:xfrm>
            <a:off x="339394" y="2393532"/>
            <a:ext cx="5670412" cy="1785104"/>
          </a:xfrm>
          <a:prstGeom prst="rect">
            <a:avLst/>
          </a:prstGeom>
        </p:spPr>
        <p:txBody>
          <a:bodyPr wrap="square">
            <a:spAutoFit/>
          </a:bodyPr>
          <a:lstStyle/>
          <a:p>
            <a:r>
              <a:rPr lang="en-US" sz="2200" dirty="0" smtClean="0">
                <a:latin typeface="Arial"/>
                <a:cs typeface="Arial"/>
              </a:rPr>
              <a:t>November 11, </a:t>
            </a:r>
            <a:r>
              <a:rPr lang="en-US" sz="2200" dirty="0" smtClean="0">
                <a:latin typeface="Arial"/>
                <a:cs typeface="Arial"/>
              </a:rPr>
              <a:t>2014</a:t>
            </a:r>
          </a:p>
          <a:p>
            <a:endParaRPr lang="en-US" sz="2200" dirty="0">
              <a:latin typeface="Arial"/>
              <a:cs typeface="Arial"/>
            </a:endParaRPr>
          </a:p>
          <a:p>
            <a:r>
              <a:rPr lang="en-US" sz="2200" dirty="0" smtClean="0">
                <a:latin typeface="Arial"/>
                <a:cs typeface="Arial"/>
              </a:rPr>
              <a:t>STAARS Kick-off Workshop</a:t>
            </a:r>
          </a:p>
          <a:p>
            <a:r>
              <a:rPr lang="en-US" sz="2200" dirty="0" smtClean="0">
                <a:latin typeface="Arial"/>
                <a:cs typeface="Arial"/>
              </a:rPr>
              <a:t>AFDB Headquarters</a:t>
            </a:r>
          </a:p>
          <a:p>
            <a:r>
              <a:rPr lang="en-US" sz="2200" dirty="0" smtClean="0">
                <a:latin typeface="Arial"/>
                <a:cs typeface="Arial"/>
              </a:rPr>
              <a:t>Tunis</a:t>
            </a:r>
            <a:endParaRPr lang="en-US" sz="2200" dirty="0">
              <a:latin typeface="Arial"/>
              <a:cs typeface="Arial"/>
            </a:endParaRPr>
          </a:p>
        </p:txBody>
      </p:sp>
    </p:spTree>
    <p:extLst>
      <p:ext uri="{BB962C8B-B14F-4D97-AF65-F5344CB8AC3E}">
        <p14:creationId xmlns:p14="http://schemas.microsoft.com/office/powerpoint/2010/main" val="22735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693" y="312064"/>
            <a:ext cx="8360982" cy="2893100"/>
          </a:xfrm>
          <a:prstGeom prst="rect">
            <a:avLst/>
          </a:prstGeom>
        </p:spPr>
        <p:txBody>
          <a:bodyPr wrap="square">
            <a:spAutoFit/>
          </a:bodyPr>
          <a:lstStyle/>
          <a:p>
            <a:r>
              <a:rPr lang="en-US" sz="2600" dirty="0" smtClean="0">
                <a:latin typeface="Arial"/>
                <a:cs typeface="Arial"/>
              </a:rPr>
              <a:t>If markets are truly missing / failing:</a:t>
            </a:r>
          </a:p>
          <a:p>
            <a:endParaRPr lang="en-US" sz="2600" dirty="0">
              <a:latin typeface="Arial"/>
              <a:cs typeface="Arial"/>
            </a:endParaRPr>
          </a:p>
          <a:p>
            <a:pPr marL="914400" lvl="1" indent="-457200">
              <a:buFont typeface="Arial"/>
              <a:buChar char="•"/>
            </a:pPr>
            <a:r>
              <a:rPr lang="en-US" sz="2600" dirty="0" smtClean="0">
                <a:latin typeface="Arial"/>
                <a:cs typeface="Arial"/>
              </a:rPr>
              <a:t>Increase competitiveness</a:t>
            </a:r>
          </a:p>
          <a:p>
            <a:pPr marL="914400" lvl="1" indent="-457200">
              <a:buFont typeface="Arial"/>
              <a:buChar char="•"/>
            </a:pPr>
            <a:r>
              <a:rPr lang="en-US" sz="2600" dirty="0" smtClean="0">
                <a:latin typeface="Arial"/>
                <a:cs typeface="Arial"/>
              </a:rPr>
              <a:t>Allocate property rights</a:t>
            </a:r>
          </a:p>
          <a:p>
            <a:pPr marL="914400" lvl="1" indent="-457200">
              <a:buFont typeface="Arial"/>
              <a:buChar char="•"/>
            </a:pPr>
            <a:r>
              <a:rPr lang="en-US" sz="2600" dirty="0" smtClean="0">
                <a:latin typeface="Arial"/>
                <a:cs typeface="Arial"/>
              </a:rPr>
              <a:t>Fix the contract enforcement system</a:t>
            </a:r>
          </a:p>
          <a:p>
            <a:pPr marL="914400" lvl="1" indent="-457200">
              <a:buFont typeface="Arial"/>
              <a:buChar char="•"/>
            </a:pPr>
            <a:r>
              <a:rPr lang="en-US" sz="2600" dirty="0" smtClean="0">
                <a:latin typeface="Arial"/>
                <a:cs typeface="Arial"/>
              </a:rPr>
              <a:t>Maybe intervene to lower some prices (e.g. in information markets)</a:t>
            </a:r>
          </a:p>
        </p:txBody>
      </p:sp>
    </p:spTree>
    <p:extLst>
      <p:ext uri="{BB962C8B-B14F-4D97-AF65-F5344CB8AC3E}">
        <p14:creationId xmlns:p14="http://schemas.microsoft.com/office/powerpoint/2010/main" val="152724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4693" y="312064"/>
            <a:ext cx="8360982" cy="2893100"/>
          </a:xfrm>
          <a:prstGeom prst="rect">
            <a:avLst/>
          </a:prstGeom>
        </p:spPr>
        <p:txBody>
          <a:bodyPr wrap="square">
            <a:spAutoFit/>
          </a:bodyPr>
          <a:lstStyle/>
          <a:p>
            <a:r>
              <a:rPr lang="en-US" sz="2600" dirty="0" smtClean="0">
                <a:latin typeface="Arial"/>
                <a:cs typeface="Arial"/>
              </a:rPr>
              <a:t>If markets are truly missing / failing:</a:t>
            </a:r>
          </a:p>
          <a:p>
            <a:endParaRPr lang="en-US" sz="2600" dirty="0">
              <a:latin typeface="Arial"/>
              <a:cs typeface="Arial"/>
            </a:endParaRPr>
          </a:p>
          <a:p>
            <a:pPr marL="914400" lvl="1" indent="-457200">
              <a:buFont typeface="Arial"/>
              <a:buChar char="•"/>
            </a:pPr>
            <a:r>
              <a:rPr lang="en-US" sz="2600" dirty="0" smtClean="0">
                <a:latin typeface="Arial"/>
                <a:cs typeface="Arial"/>
              </a:rPr>
              <a:t>Increase competitiveness</a:t>
            </a:r>
          </a:p>
          <a:p>
            <a:pPr marL="914400" lvl="1" indent="-457200">
              <a:buFont typeface="Arial"/>
              <a:buChar char="•"/>
            </a:pPr>
            <a:r>
              <a:rPr lang="en-US" sz="2600" dirty="0" smtClean="0">
                <a:latin typeface="Arial"/>
                <a:cs typeface="Arial"/>
              </a:rPr>
              <a:t>Allocate property rights</a:t>
            </a:r>
          </a:p>
          <a:p>
            <a:pPr marL="914400" lvl="1" indent="-457200">
              <a:buFont typeface="Arial"/>
              <a:buChar char="•"/>
            </a:pPr>
            <a:r>
              <a:rPr lang="en-US" sz="2600" dirty="0" smtClean="0">
                <a:latin typeface="Arial"/>
                <a:cs typeface="Arial"/>
              </a:rPr>
              <a:t>Fix the contract enforcement system</a:t>
            </a:r>
          </a:p>
          <a:p>
            <a:pPr marL="914400" lvl="1" indent="-457200">
              <a:buFont typeface="Arial"/>
              <a:buChar char="•"/>
            </a:pPr>
            <a:r>
              <a:rPr lang="en-US" sz="2600" dirty="0" smtClean="0">
                <a:latin typeface="Arial"/>
                <a:cs typeface="Arial"/>
              </a:rPr>
              <a:t>Maybe intervene to lower some prices (e.g. in information markets)</a:t>
            </a:r>
          </a:p>
        </p:txBody>
      </p:sp>
      <p:sp>
        <p:nvSpPr>
          <p:cNvPr id="7" name="Rectangle 6"/>
          <p:cNvSpPr/>
          <p:nvPr/>
        </p:nvSpPr>
        <p:spPr>
          <a:xfrm>
            <a:off x="273474" y="3450167"/>
            <a:ext cx="8322201" cy="3293209"/>
          </a:xfrm>
          <a:prstGeom prst="rect">
            <a:avLst/>
          </a:prstGeom>
        </p:spPr>
        <p:txBody>
          <a:bodyPr wrap="square">
            <a:spAutoFit/>
          </a:bodyPr>
          <a:lstStyle/>
          <a:p>
            <a:r>
              <a:rPr lang="en-US" sz="2600" dirty="0" smtClean="0">
                <a:latin typeface="Arial"/>
                <a:cs typeface="Arial"/>
              </a:rPr>
              <a:t>If markets are working but welfare outcomes remain sub-optimal:</a:t>
            </a:r>
          </a:p>
          <a:p>
            <a:endParaRPr lang="en-US" sz="2600" dirty="0" smtClean="0">
              <a:latin typeface="Arial"/>
              <a:cs typeface="Arial"/>
            </a:endParaRPr>
          </a:p>
          <a:p>
            <a:pPr marL="914400" lvl="1" indent="-457200">
              <a:buFont typeface="Arial"/>
              <a:buChar char="•"/>
            </a:pPr>
            <a:r>
              <a:rPr lang="en-US" sz="2600" dirty="0" smtClean="0">
                <a:latin typeface="Arial"/>
                <a:cs typeface="Arial"/>
              </a:rPr>
              <a:t>Taxes and transfers to address endowment inequalities</a:t>
            </a:r>
          </a:p>
          <a:p>
            <a:pPr marL="914400" lvl="1" indent="-457200">
              <a:buFont typeface="Arial"/>
              <a:buChar char="•"/>
            </a:pPr>
            <a:r>
              <a:rPr lang="en-US" sz="2600" dirty="0" smtClean="0">
                <a:latin typeface="Arial"/>
                <a:cs typeface="Arial"/>
              </a:rPr>
              <a:t>Assistance capturing value chains</a:t>
            </a:r>
          </a:p>
          <a:p>
            <a:pPr marL="914400" lvl="1" indent="-457200">
              <a:buFont typeface="Arial"/>
              <a:buChar char="•"/>
            </a:pPr>
            <a:r>
              <a:rPr lang="en-US" sz="2600" dirty="0" smtClean="0">
                <a:latin typeface="Arial"/>
                <a:cs typeface="Arial"/>
              </a:rPr>
              <a:t>Subsidies</a:t>
            </a:r>
          </a:p>
          <a:p>
            <a:pPr marL="914400" lvl="1" indent="-457200">
              <a:buFont typeface="Arial"/>
              <a:buChar char="•"/>
            </a:pPr>
            <a:r>
              <a:rPr lang="en-US" sz="2600" dirty="0" smtClean="0">
                <a:latin typeface="Arial"/>
                <a:cs typeface="Arial"/>
              </a:rPr>
              <a:t>Training and education</a:t>
            </a:r>
          </a:p>
        </p:txBody>
      </p:sp>
    </p:spTree>
    <p:extLst>
      <p:ext uri="{BB962C8B-B14F-4D97-AF65-F5344CB8AC3E}">
        <p14:creationId xmlns:p14="http://schemas.microsoft.com/office/powerpoint/2010/main" val="278741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What is the empirical evidence?</a:t>
            </a:r>
          </a:p>
        </p:txBody>
      </p:sp>
      <p:sp>
        <p:nvSpPr>
          <p:cNvPr id="5" name="Rectangle 4"/>
          <p:cNvSpPr/>
          <p:nvPr/>
        </p:nvSpPr>
        <p:spPr>
          <a:xfrm>
            <a:off x="208827" y="2002163"/>
            <a:ext cx="8788286" cy="3816429"/>
          </a:xfrm>
          <a:prstGeom prst="rect">
            <a:avLst/>
          </a:prstGeom>
        </p:spPr>
        <p:txBody>
          <a:bodyPr wrap="square">
            <a:spAutoFit/>
          </a:bodyPr>
          <a:lstStyle/>
          <a:p>
            <a:pPr marL="342900" indent="-342900">
              <a:buFontTx/>
              <a:buChar char="-"/>
            </a:pPr>
            <a:r>
              <a:rPr lang="en-US" sz="2200" dirty="0" smtClean="0">
                <a:latin typeface="Arial"/>
                <a:cs typeface="Arial"/>
              </a:rPr>
              <a:t>Empirical evidence in support of credit market failures is surprisingly scant (Ray 2008)</a:t>
            </a:r>
          </a:p>
          <a:p>
            <a:pPr marL="342900" indent="-342900">
              <a:buFontTx/>
              <a:buChar char="-"/>
            </a:pPr>
            <a:r>
              <a:rPr lang="en-US" sz="2200" dirty="0" smtClean="0">
                <a:latin typeface="Arial"/>
                <a:cs typeface="Arial"/>
              </a:rPr>
              <a:t>Not clear that fertilizer application is sub-optimal for many farmers (Ricker-Gilbert et al. 2009, </a:t>
            </a:r>
            <a:r>
              <a:rPr lang="en-US" sz="2200" dirty="0" err="1" smtClean="0">
                <a:latin typeface="Arial"/>
                <a:cs typeface="Arial"/>
              </a:rPr>
              <a:t>Sheahan</a:t>
            </a:r>
            <a:r>
              <a:rPr lang="en-US" sz="2200" dirty="0" smtClean="0">
                <a:latin typeface="Arial"/>
                <a:cs typeface="Arial"/>
              </a:rPr>
              <a:t> 2011)</a:t>
            </a:r>
          </a:p>
          <a:p>
            <a:pPr marL="342900" indent="-342900">
              <a:buFontTx/>
              <a:buChar char="-"/>
            </a:pPr>
            <a:r>
              <a:rPr lang="en-US" sz="2200" dirty="0" smtClean="0">
                <a:latin typeface="Arial"/>
                <a:cs typeface="Arial"/>
              </a:rPr>
              <a:t>RCTs of information services seem to have no impact on cultivation practices (Camacho and Conover 2011, </a:t>
            </a:r>
            <a:r>
              <a:rPr lang="en-US" sz="2200" dirty="0" err="1" smtClean="0">
                <a:latin typeface="Arial"/>
                <a:cs typeface="Arial"/>
              </a:rPr>
              <a:t>Fafchamps</a:t>
            </a:r>
            <a:r>
              <a:rPr lang="en-US" sz="2200" dirty="0" smtClean="0">
                <a:latin typeface="Arial"/>
                <a:cs typeface="Arial"/>
              </a:rPr>
              <a:t> and </a:t>
            </a:r>
            <a:r>
              <a:rPr lang="en-US" sz="2200" dirty="0" err="1" smtClean="0">
                <a:latin typeface="Arial"/>
                <a:cs typeface="Arial"/>
              </a:rPr>
              <a:t>Minten</a:t>
            </a:r>
            <a:r>
              <a:rPr lang="en-US" sz="2200" dirty="0" smtClean="0">
                <a:latin typeface="Arial"/>
                <a:cs typeface="Arial"/>
              </a:rPr>
              <a:t> 2012, Cole and </a:t>
            </a:r>
            <a:r>
              <a:rPr lang="en-US" sz="2200" dirty="0" err="1" smtClean="0">
                <a:latin typeface="Arial"/>
                <a:cs typeface="Arial"/>
              </a:rPr>
              <a:t>Xiong</a:t>
            </a:r>
            <a:r>
              <a:rPr lang="en-US" sz="2200" dirty="0" smtClean="0">
                <a:latin typeface="Arial"/>
                <a:cs typeface="Arial"/>
              </a:rPr>
              <a:t> 2012)</a:t>
            </a:r>
          </a:p>
          <a:p>
            <a:pPr marL="342900" indent="-342900">
              <a:buFontTx/>
              <a:buChar char="-"/>
            </a:pPr>
            <a:r>
              <a:rPr lang="en-US" sz="2200" dirty="0" smtClean="0">
                <a:latin typeface="Arial"/>
                <a:cs typeface="Arial"/>
              </a:rPr>
              <a:t>In many ways, market participation by agrarian households in Africa is more robust than in wealthy countries (</a:t>
            </a:r>
            <a:r>
              <a:rPr lang="en-US" sz="2200" dirty="0" err="1" smtClean="0">
                <a:latin typeface="Arial"/>
                <a:cs typeface="Arial"/>
              </a:rPr>
              <a:t>Fafchamps</a:t>
            </a:r>
            <a:r>
              <a:rPr lang="en-US" sz="2200" dirty="0" smtClean="0">
                <a:latin typeface="Arial"/>
                <a:cs typeface="Arial"/>
              </a:rPr>
              <a:t> 2004)</a:t>
            </a:r>
          </a:p>
          <a:p>
            <a:pPr marL="342900" indent="-342900">
              <a:buFontTx/>
              <a:buChar char="-"/>
            </a:pPr>
            <a:r>
              <a:rPr lang="en-US" sz="2200" dirty="0" smtClean="0">
                <a:latin typeface="Arial"/>
                <a:cs typeface="Arial"/>
              </a:rPr>
              <a:t>In an RCT in Ghana, cash grants do not raise investment (</a:t>
            </a:r>
            <a:r>
              <a:rPr lang="en-US" sz="2200" dirty="0" err="1" smtClean="0">
                <a:latin typeface="Arial"/>
                <a:cs typeface="Arial"/>
              </a:rPr>
              <a:t>Karlan</a:t>
            </a:r>
            <a:r>
              <a:rPr lang="en-US" sz="2200" dirty="0" smtClean="0">
                <a:latin typeface="Arial"/>
                <a:cs typeface="Arial"/>
              </a:rPr>
              <a:t> et al. 2013)</a:t>
            </a:r>
            <a:endParaRPr lang="en-US" sz="2200" dirty="0">
              <a:latin typeface="Arial"/>
              <a:cs typeface="Arial"/>
            </a:endParaRPr>
          </a:p>
        </p:txBody>
      </p:sp>
      <p:sp>
        <p:nvSpPr>
          <p:cNvPr id="6" name="Rectangle 5"/>
          <p:cNvSpPr/>
          <p:nvPr/>
        </p:nvSpPr>
        <p:spPr>
          <a:xfrm>
            <a:off x="220697" y="969538"/>
            <a:ext cx="8360982" cy="830997"/>
          </a:xfrm>
          <a:prstGeom prst="rect">
            <a:avLst/>
          </a:prstGeom>
        </p:spPr>
        <p:txBody>
          <a:bodyPr wrap="square">
            <a:spAutoFit/>
          </a:bodyPr>
          <a:lstStyle/>
          <a:p>
            <a:endParaRPr lang="en-US" sz="2200" dirty="0" smtClean="0">
              <a:latin typeface="Arial"/>
              <a:cs typeface="Arial"/>
            </a:endParaRPr>
          </a:p>
          <a:p>
            <a:r>
              <a:rPr lang="en-US" sz="2600" dirty="0" smtClean="0">
                <a:solidFill>
                  <a:srgbClr val="FF0000"/>
                </a:solidFill>
                <a:latin typeface="Arial"/>
                <a:cs typeface="Arial"/>
              </a:rPr>
              <a:t>Against presence of market failures</a:t>
            </a:r>
            <a:endParaRPr lang="en-US" sz="2600" dirty="0">
              <a:solidFill>
                <a:srgbClr val="FF0000"/>
              </a:solidFill>
              <a:latin typeface="Arial"/>
              <a:cs typeface="Arial"/>
            </a:endParaRPr>
          </a:p>
        </p:txBody>
      </p:sp>
    </p:spTree>
    <p:extLst>
      <p:ext uri="{BB962C8B-B14F-4D97-AF65-F5344CB8AC3E}">
        <p14:creationId xmlns:p14="http://schemas.microsoft.com/office/powerpoint/2010/main" val="254735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What is the empirical evidence?</a:t>
            </a:r>
          </a:p>
        </p:txBody>
      </p:sp>
      <p:sp>
        <p:nvSpPr>
          <p:cNvPr id="5" name="Rectangle 4"/>
          <p:cNvSpPr/>
          <p:nvPr/>
        </p:nvSpPr>
        <p:spPr>
          <a:xfrm>
            <a:off x="208827" y="2002163"/>
            <a:ext cx="8788286" cy="2462212"/>
          </a:xfrm>
          <a:prstGeom prst="rect">
            <a:avLst/>
          </a:prstGeom>
        </p:spPr>
        <p:txBody>
          <a:bodyPr wrap="square">
            <a:spAutoFit/>
          </a:bodyPr>
          <a:lstStyle/>
          <a:p>
            <a:pPr marL="342900" indent="-342900">
              <a:buFontTx/>
              <a:buChar char="-"/>
            </a:pPr>
            <a:r>
              <a:rPr lang="en-US" sz="2200" dirty="0" smtClean="0">
                <a:latin typeface="Arial"/>
                <a:cs typeface="Arial"/>
              </a:rPr>
              <a:t>Responses to anticipated income changes in S. Africa are consistent with credit market failures (Berg 2013)</a:t>
            </a:r>
          </a:p>
          <a:p>
            <a:pPr marL="342900" indent="-342900">
              <a:buFontTx/>
              <a:buChar char="-"/>
            </a:pPr>
            <a:r>
              <a:rPr lang="en-US" sz="2200" dirty="0" smtClean="0">
                <a:latin typeface="Arial"/>
                <a:cs typeface="Arial"/>
              </a:rPr>
              <a:t>Strong evidence of insurance market failure in Ghana (</a:t>
            </a:r>
            <a:r>
              <a:rPr lang="en-US" sz="2200" dirty="0" err="1" smtClean="0">
                <a:latin typeface="Arial"/>
                <a:cs typeface="Arial"/>
              </a:rPr>
              <a:t>Karlan</a:t>
            </a:r>
            <a:r>
              <a:rPr lang="en-US" sz="2200" dirty="0" smtClean="0">
                <a:latin typeface="Arial"/>
                <a:cs typeface="Arial"/>
              </a:rPr>
              <a:t> et al. 2013)</a:t>
            </a:r>
          </a:p>
          <a:p>
            <a:pPr marL="342900" indent="-342900">
              <a:buFontTx/>
              <a:buChar char="-"/>
            </a:pPr>
            <a:r>
              <a:rPr lang="en-US" sz="2200" dirty="0" smtClean="0">
                <a:latin typeface="Arial"/>
                <a:cs typeface="Arial"/>
              </a:rPr>
              <a:t>Evidence from household input choices: labor market failures in Kenya, financial market failures in Burkina Faso, and land market failures in both (</a:t>
            </a:r>
            <a:r>
              <a:rPr lang="en-US" sz="2200" dirty="0" err="1" smtClean="0">
                <a:latin typeface="Arial"/>
                <a:cs typeface="Arial"/>
              </a:rPr>
              <a:t>Udry</a:t>
            </a:r>
            <a:r>
              <a:rPr lang="en-US" sz="2200" dirty="0" smtClean="0">
                <a:latin typeface="Arial"/>
                <a:cs typeface="Arial"/>
              </a:rPr>
              <a:t> 1999)</a:t>
            </a:r>
          </a:p>
        </p:txBody>
      </p:sp>
      <p:sp>
        <p:nvSpPr>
          <p:cNvPr id="6" name="Rectangle 5"/>
          <p:cNvSpPr/>
          <p:nvPr/>
        </p:nvSpPr>
        <p:spPr>
          <a:xfrm>
            <a:off x="220697" y="969538"/>
            <a:ext cx="8360982" cy="830997"/>
          </a:xfrm>
          <a:prstGeom prst="rect">
            <a:avLst/>
          </a:prstGeom>
        </p:spPr>
        <p:txBody>
          <a:bodyPr wrap="square">
            <a:spAutoFit/>
          </a:bodyPr>
          <a:lstStyle/>
          <a:p>
            <a:endParaRPr lang="en-US" sz="2200" dirty="0" smtClean="0">
              <a:latin typeface="Arial"/>
              <a:cs typeface="Arial"/>
            </a:endParaRPr>
          </a:p>
          <a:p>
            <a:r>
              <a:rPr lang="en-US" sz="2600" dirty="0" smtClean="0">
                <a:solidFill>
                  <a:srgbClr val="FF0000"/>
                </a:solidFill>
                <a:latin typeface="Arial"/>
                <a:cs typeface="Arial"/>
              </a:rPr>
              <a:t>In support</a:t>
            </a:r>
            <a:endParaRPr lang="en-US" sz="2600" dirty="0">
              <a:solidFill>
                <a:srgbClr val="FF0000"/>
              </a:solidFill>
              <a:latin typeface="Arial"/>
              <a:cs typeface="Arial"/>
            </a:endParaRPr>
          </a:p>
        </p:txBody>
      </p:sp>
    </p:spTree>
    <p:extLst>
      <p:ext uri="{BB962C8B-B14F-4D97-AF65-F5344CB8AC3E}">
        <p14:creationId xmlns:p14="http://schemas.microsoft.com/office/powerpoint/2010/main" val="268978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What we do in this paper:</a:t>
            </a:r>
          </a:p>
        </p:txBody>
      </p:sp>
      <p:sp>
        <p:nvSpPr>
          <p:cNvPr id="6" name="Rectangle 5"/>
          <p:cNvSpPr/>
          <p:nvPr/>
        </p:nvSpPr>
        <p:spPr>
          <a:xfrm>
            <a:off x="244437" y="1172436"/>
            <a:ext cx="8360982" cy="2492990"/>
          </a:xfrm>
          <a:prstGeom prst="rect">
            <a:avLst/>
          </a:prstGeom>
        </p:spPr>
        <p:txBody>
          <a:bodyPr wrap="square">
            <a:spAutoFit/>
          </a:bodyPr>
          <a:lstStyle/>
          <a:p>
            <a:pPr marL="514350" indent="-514350">
              <a:buFont typeface="+mj-lt"/>
              <a:buAutoNum type="arabicPeriod"/>
            </a:pPr>
            <a:r>
              <a:rPr lang="en-US" sz="2600" dirty="0" smtClean="0">
                <a:solidFill>
                  <a:srgbClr val="000000"/>
                </a:solidFill>
                <a:latin typeface="Arial"/>
                <a:cs typeface="Arial"/>
              </a:rPr>
              <a:t>Provide a summary overview of land and labor market participation in Sub-Saharan Africa</a:t>
            </a:r>
          </a:p>
          <a:p>
            <a:endParaRPr lang="en-US" sz="2600" dirty="0" smtClean="0">
              <a:solidFill>
                <a:srgbClr val="000000"/>
              </a:solidFill>
              <a:latin typeface="Arial"/>
              <a:cs typeface="Arial"/>
            </a:endParaRPr>
          </a:p>
          <a:p>
            <a:pPr marL="514350" indent="-514350">
              <a:buFont typeface="+mj-lt"/>
              <a:buAutoNum type="arabicPeriod"/>
            </a:pPr>
            <a:r>
              <a:rPr lang="en-US" sz="2600" dirty="0" smtClean="0">
                <a:solidFill>
                  <a:srgbClr val="000000"/>
                </a:solidFill>
                <a:latin typeface="Arial"/>
                <a:cs typeface="Arial"/>
              </a:rPr>
              <a:t>Implement a simple test of market failures in data from five African countries (testing whether the separation hypothesis holds)</a:t>
            </a:r>
            <a:endParaRPr lang="en-US" sz="2600" dirty="0">
              <a:solidFill>
                <a:srgbClr val="000000"/>
              </a:solidFill>
              <a:latin typeface="Arial"/>
              <a:cs typeface="Arial"/>
            </a:endParaRPr>
          </a:p>
        </p:txBody>
      </p:sp>
    </p:spTree>
    <p:extLst>
      <p:ext uri="{BB962C8B-B14F-4D97-AF65-F5344CB8AC3E}">
        <p14:creationId xmlns:p14="http://schemas.microsoft.com/office/powerpoint/2010/main" val="191344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What we do in this paper:</a:t>
            </a:r>
          </a:p>
        </p:txBody>
      </p:sp>
      <p:sp>
        <p:nvSpPr>
          <p:cNvPr id="6" name="Rectangle 5"/>
          <p:cNvSpPr/>
          <p:nvPr/>
        </p:nvSpPr>
        <p:spPr>
          <a:xfrm>
            <a:off x="244437" y="1172436"/>
            <a:ext cx="8360982" cy="2492990"/>
          </a:xfrm>
          <a:prstGeom prst="rect">
            <a:avLst/>
          </a:prstGeom>
        </p:spPr>
        <p:txBody>
          <a:bodyPr wrap="square">
            <a:spAutoFit/>
          </a:bodyPr>
          <a:lstStyle/>
          <a:p>
            <a:pPr marL="514350" indent="-514350">
              <a:buFont typeface="+mj-lt"/>
              <a:buAutoNum type="arabicPeriod"/>
            </a:pPr>
            <a:r>
              <a:rPr lang="en-US" sz="2600" dirty="0" smtClean="0">
                <a:solidFill>
                  <a:srgbClr val="000000"/>
                </a:solidFill>
                <a:latin typeface="Arial"/>
                <a:cs typeface="Arial"/>
              </a:rPr>
              <a:t>Provide a summary overview of land and labor market participation in Sub-Saharan Africa</a:t>
            </a:r>
          </a:p>
          <a:p>
            <a:endParaRPr lang="en-US" sz="2600" dirty="0" smtClean="0">
              <a:solidFill>
                <a:srgbClr val="000000"/>
              </a:solidFill>
              <a:latin typeface="Arial"/>
              <a:cs typeface="Arial"/>
            </a:endParaRPr>
          </a:p>
          <a:p>
            <a:pPr marL="514350" indent="-514350">
              <a:buFont typeface="+mj-lt"/>
              <a:buAutoNum type="arabicPeriod"/>
            </a:pPr>
            <a:r>
              <a:rPr lang="en-US" sz="2600" dirty="0" smtClean="0">
                <a:solidFill>
                  <a:srgbClr val="000000"/>
                </a:solidFill>
                <a:latin typeface="Arial"/>
                <a:cs typeface="Arial"/>
              </a:rPr>
              <a:t>Implement a simple test of market failures in data from five African countries (testing whether the separation hypothesis holds)</a:t>
            </a:r>
            <a:endParaRPr lang="en-US" sz="2600" dirty="0">
              <a:solidFill>
                <a:srgbClr val="000000"/>
              </a:solidFill>
              <a:latin typeface="Arial"/>
              <a:cs typeface="Arial"/>
            </a:endParaRPr>
          </a:p>
        </p:txBody>
      </p:sp>
      <p:sp>
        <p:nvSpPr>
          <p:cNvPr id="5" name="Rectangle 4"/>
          <p:cNvSpPr/>
          <p:nvPr/>
        </p:nvSpPr>
        <p:spPr>
          <a:xfrm>
            <a:off x="244437" y="4032005"/>
            <a:ext cx="8360982" cy="2092881"/>
          </a:xfrm>
          <a:prstGeom prst="rect">
            <a:avLst/>
          </a:prstGeom>
        </p:spPr>
        <p:txBody>
          <a:bodyPr wrap="square">
            <a:spAutoFit/>
          </a:bodyPr>
          <a:lstStyle/>
          <a:p>
            <a:r>
              <a:rPr lang="en-US" sz="2600" u="sng" dirty="0" smtClean="0">
                <a:solidFill>
                  <a:srgbClr val="FF0000"/>
                </a:solidFill>
                <a:latin typeface="Arial"/>
                <a:cs typeface="Arial"/>
              </a:rPr>
              <a:t>Preview of findings: </a:t>
            </a:r>
            <a:r>
              <a:rPr lang="en-US" sz="2600" dirty="0" smtClean="0">
                <a:solidFill>
                  <a:srgbClr val="FF0000"/>
                </a:solidFill>
                <a:latin typeface="Arial"/>
                <a:cs typeface="Arial"/>
              </a:rPr>
              <a:t>we strongly reject the null hypothesis of complete and competitive markets in all study </a:t>
            </a:r>
            <a:r>
              <a:rPr lang="en-US" sz="2600" dirty="0" smtClean="0">
                <a:solidFill>
                  <a:srgbClr val="FF0000"/>
                </a:solidFill>
                <a:latin typeface="Arial"/>
                <a:cs typeface="Arial"/>
              </a:rPr>
              <a:t>countries, and market failure is widespread</a:t>
            </a:r>
            <a:endParaRPr lang="en-US" sz="2600" dirty="0" smtClean="0">
              <a:solidFill>
                <a:srgbClr val="FF0000"/>
              </a:solidFill>
              <a:latin typeface="Arial"/>
              <a:cs typeface="Arial"/>
            </a:endParaRPr>
          </a:p>
          <a:p>
            <a:endParaRPr lang="en-US" sz="2600" dirty="0">
              <a:solidFill>
                <a:srgbClr val="FF0000"/>
              </a:solidFill>
              <a:latin typeface="Arial"/>
              <a:cs typeface="Arial"/>
            </a:endParaRPr>
          </a:p>
          <a:p>
            <a:r>
              <a:rPr lang="en-US" sz="2600" dirty="0" smtClean="0">
                <a:solidFill>
                  <a:srgbClr val="FF0000"/>
                </a:solidFill>
                <a:latin typeface="Arial"/>
                <a:cs typeface="Arial"/>
              </a:rPr>
              <a:t>(Ethiopia, Malawi, Niger, Tanzania, and Uganda)</a:t>
            </a:r>
            <a:endParaRPr lang="en-US" sz="2600" dirty="0">
              <a:solidFill>
                <a:srgbClr val="FF0000"/>
              </a:solidFill>
              <a:latin typeface="Arial"/>
              <a:cs typeface="Arial"/>
            </a:endParaRPr>
          </a:p>
        </p:txBody>
      </p:sp>
    </p:spTree>
    <p:extLst>
      <p:ext uri="{BB962C8B-B14F-4D97-AF65-F5344CB8AC3E}">
        <p14:creationId xmlns:p14="http://schemas.microsoft.com/office/powerpoint/2010/main" val="151677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Outline of the rest of the talk:</a:t>
            </a:r>
          </a:p>
        </p:txBody>
      </p:sp>
      <p:sp>
        <p:nvSpPr>
          <p:cNvPr id="6" name="Rectangle 5"/>
          <p:cNvSpPr/>
          <p:nvPr/>
        </p:nvSpPr>
        <p:spPr>
          <a:xfrm>
            <a:off x="244437" y="1172436"/>
            <a:ext cx="8360982" cy="3631763"/>
          </a:xfrm>
          <a:prstGeom prst="rect">
            <a:avLst/>
          </a:prstGeom>
        </p:spPr>
        <p:txBody>
          <a:bodyPr wrap="square">
            <a:spAutoFit/>
          </a:bodyPr>
          <a:lstStyle/>
          <a:p>
            <a:endParaRPr lang="en-US" sz="2200" dirty="0" smtClean="0">
              <a:solidFill>
                <a:srgbClr val="000000"/>
              </a:solidFill>
              <a:latin typeface="Arial"/>
              <a:cs typeface="Arial"/>
            </a:endParaRPr>
          </a:p>
          <a:p>
            <a:pPr marL="514350" indent="-514350">
              <a:buFont typeface="+mj-lt"/>
              <a:buAutoNum type="arabicPeriod"/>
            </a:pPr>
            <a:r>
              <a:rPr lang="en-US" sz="2600" dirty="0">
                <a:solidFill>
                  <a:srgbClr val="000000"/>
                </a:solidFill>
                <a:latin typeface="Arial"/>
                <a:cs typeface="Arial"/>
              </a:rPr>
              <a:t>Model and empirical test</a:t>
            </a:r>
          </a:p>
          <a:p>
            <a:pPr marL="514350" indent="-514350">
              <a:buFont typeface="+mj-lt"/>
              <a:buAutoNum type="arabicPeriod"/>
            </a:pPr>
            <a:endParaRPr lang="en-US" sz="2600" dirty="0" smtClean="0">
              <a:solidFill>
                <a:srgbClr val="000000"/>
              </a:solidFill>
              <a:latin typeface="Arial"/>
              <a:cs typeface="Arial"/>
            </a:endParaRPr>
          </a:p>
          <a:p>
            <a:pPr marL="514350" indent="-514350">
              <a:buFont typeface="+mj-lt"/>
              <a:buAutoNum type="arabicPeriod"/>
            </a:pPr>
            <a:r>
              <a:rPr lang="en-US" sz="2600" dirty="0" smtClean="0">
                <a:solidFill>
                  <a:srgbClr val="000000"/>
                </a:solidFill>
                <a:latin typeface="Arial"/>
                <a:cs typeface="Arial"/>
              </a:rPr>
              <a:t>Data</a:t>
            </a:r>
          </a:p>
          <a:p>
            <a:endParaRPr lang="en-US" sz="2600" dirty="0" smtClean="0">
              <a:solidFill>
                <a:srgbClr val="000000"/>
              </a:solidFill>
              <a:latin typeface="Arial"/>
              <a:cs typeface="Arial"/>
            </a:endParaRPr>
          </a:p>
          <a:p>
            <a:pPr marL="514350" indent="-514350">
              <a:buFont typeface="+mj-lt"/>
              <a:buAutoNum type="arabicPeriod"/>
            </a:pPr>
            <a:r>
              <a:rPr lang="en-US" sz="2600" dirty="0" smtClean="0">
                <a:solidFill>
                  <a:srgbClr val="000000"/>
                </a:solidFill>
                <a:latin typeface="Arial"/>
                <a:cs typeface="Arial"/>
              </a:rPr>
              <a:t>Summary statistics and figures</a:t>
            </a:r>
          </a:p>
          <a:p>
            <a:endParaRPr lang="en-US" sz="2600" dirty="0" smtClean="0">
              <a:solidFill>
                <a:srgbClr val="000000"/>
              </a:solidFill>
              <a:latin typeface="Arial"/>
              <a:cs typeface="Arial"/>
            </a:endParaRPr>
          </a:p>
          <a:p>
            <a:pPr marL="514350" indent="-514350">
              <a:buFont typeface="+mj-lt"/>
              <a:buAutoNum type="arabicPeriod"/>
            </a:pPr>
            <a:r>
              <a:rPr lang="en-US" sz="2600" dirty="0" smtClean="0">
                <a:solidFill>
                  <a:srgbClr val="000000"/>
                </a:solidFill>
                <a:latin typeface="Arial"/>
                <a:cs typeface="Arial"/>
              </a:rPr>
              <a:t>Results</a:t>
            </a:r>
          </a:p>
          <a:p>
            <a:endParaRPr lang="en-US" sz="2600" dirty="0">
              <a:solidFill>
                <a:srgbClr val="000000"/>
              </a:solidFill>
              <a:latin typeface="Arial"/>
              <a:cs typeface="Arial"/>
            </a:endParaRPr>
          </a:p>
        </p:txBody>
      </p:sp>
    </p:spTree>
    <p:extLst>
      <p:ext uri="{BB962C8B-B14F-4D97-AF65-F5344CB8AC3E}">
        <p14:creationId xmlns:p14="http://schemas.microsoft.com/office/powerpoint/2010/main" val="174441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4437" y="294761"/>
            <a:ext cx="8728938" cy="492443"/>
          </a:xfrm>
          <a:prstGeom prst="rect">
            <a:avLst/>
          </a:prstGeom>
        </p:spPr>
        <p:txBody>
          <a:bodyPr wrap="square">
            <a:spAutoFit/>
          </a:bodyPr>
          <a:lstStyle/>
          <a:p>
            <a:r>
              <a:rPr lang="en-US" sz="2600" dirty="0" smtClean="0">
                <a:latin typeface="Arial"/>
                <a:cs typeface="Arial"/>
              </a:rPr>
              <a:t>Simple version of the standard model (Singh et al. 1986)</a:t>
            </a:r>
          </a:p>
        </p:txBody>
      </p:sp>
      <p:graphicFrame>
        <p:nvGraphicFramePr>
          <p:cNvPr id="8" name="Object 7"/>
          <p:cNvGraphicFramePr>
            <a:graphicFrameLocks noChangeAspect="1"/>
          </p:cNvGraphicFramePr>
          <p:nvPr>
            <p:extLst>
              <p:ext uri="{D42A27DB-BD31-4B8C-83A1-F6EECF244321}">
                <p14:modId xmlns:p14="http://schemas.microsoft.com/office/powerpoint/2010/main" val="1777138331"/>
              </p:ext>
            </p:extLst>
          </p:nvPr>
        </p:nvGraphicFramePr>
        <p:xfrm>
          <a:off x="837722" y="1071035"/>
          <a:ext cx="7446298" cy="5481302"/>
        </p:xfrm>
        <a:graphic>
          <a:graphicData uri="http://schemas.openxmlformats.org/presentationml/2006/ole">
            <mc:AlternateContent xmlns:mc="http://schemas.openxmlformats.org/markup-compatibility/2006">
              <mc:Choice xmlns:v="urn:schemas-microsoft-com:vml" Requires="v">
                <p:oleObj spid="_x0000_s4164" name="Document" r:id="rId3" imgW="5486400" imgH="4038600" progId="Word.Document.12">
                  <p:embed/>
                </p:oleObj>
              </mc:Choice>
              <mc:Fallback>
                <p:oleObj name="Document" r:id="rId3" imgW="5486400" imgH="4038600" progId="Word.Document.12">
                  <p:embed/>
                  <p:pic>
                    <p:nvPicPr>
                      <p:cNvPr id="0" name=""/>
                      <p:cNvPicPr/>
                      <p:nvPr/>
                    </p:nvPicPr>
                    <p:blipFill>
                      <a:blip r:embed="rId4"/>
                      <a:stretch>
                        <a:fillRect/>
                      </a:stretch>
                    </p:blipFill>
                    <p:spPr>
                      <a:xfrm>
                        <a:off x="837722" y="1071035"/>
                        <a:ext cx="7446298" cy="5481302"/>
                      </a:xfrm>
                      <a:prstGeom prst="rect">
                        <a:avLst/>
                      </a:prstGeom>
                    </p:spPr>
                  </p:pic>
                </p:oleObj>
              </mc:Fallback>
            </mc:AlternateContent>
          </a:graphicData>
        </a:graphic>
      </p:graphicFrame>
    </p:spTree>
    <p:extLst>
      <p:ext uri="{BB962C8B-B14F-4D97-AF65-F5344CB8AC3E}">
        <p14:creationId xmlns:p14="http://schemas.microsoft.com/office/powerpoint/2010/main" val="82711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437" y="294761"/>
            <a:ext cx="8728938" cy="1692771"/>
          </a:xfrm>
          <a:prstGeom prst="rect">
            <a:avLst/>
          </a:prstGeom>
        </p:spPr>
        <p:txBody>
          <a:bodyPr wrap="square">
            <a:spAutoFit/>
          </a:bodyPr>
          <a:lstStyle/>
          <a:p>
            <a:r>
              <a:rPr lang="en-US" sz="2600" dirty="0" smtClean="0">
                <a:latin typeface="Arial"/>
                <a:cs typeface="Arial"/>
              </a:rPr>
              <a:t>Key implication:</a:t>
            </a:r>
          </a:p>
          <a:p>
            <a:endParaRPr lang="en-US" sz="2600" dirty="0">
              <a:latin typeface="Arial"/>
              <a:cs typeface="Arial"/>
            </a:endParaRPr>
          </a:p>
          <a:p>
            <a:r>
              <a:rPr lang="en-US" sz="2600" dirty="0" smtClean="0">
                <a:latin typeface="Arial"/>
                <a:cs typeface="Arial"/>
              </a:rPr>
              <a:t>Input demands are independent of HH characteristics, if separation holds</a:t>
            </a:r>
          </a:p>
        </p:txBody>
      </p:sp>
      <p:graphicFrame>
        <p:nvGraphicFramePr>
          <p:cNvPr id="6" name="Object 5"/>
          <p:cNvGraphicFramePr>
            <a:graphicFrameLocks noChangeAspect="1"/>
          </p:cNvGraphicFramePr>
          <p:nvPr>
            <p:extLst>
              <p:ext uri="{D42A27DB-BD31-4B8C-83A1-F6EECF244321}">
                <p14:modId xmlns:p14="http://schemas.microsoft.com/office/powerpoint/2010/main" val="2218334059"/>
              </p:ext>
            </p:extLst>
          </p:nvPr>
        </p:nvGraphicFramePr>
        <p:xfrm>
          <a:off x="466752" y="2229146"/>
          <a:ext cx="7762288" cy="1796826"/>
        </p:xfrm>
        <a:graphic>
          <a:graphicData uri="http://schemas.openxmlformats.org/presentationml/2006/ole">
            <mc:AlternateContent xmlns:mc="http://schemas.openxmlformats.org/markup-compatibility/2006">
              <mc:Choice xmlns:v="urn:schemas-microsoft-com:vml" Requires="v">
                <p:oleObj spid="_x0000_s2162" name="Document" r:id="rId3" imgW="5486400" imgH="1270000" progId="Word.Document.12">
                  <p:embed/>
                </p:oleObj>
              </mc:Choice>
              <mc:Fallback>
                <p:oleObj name="Document" r:id="rId3" imgW="5486400" imgH="1270000" progId="Word.Document.12">
                  <p:embed/>
                  <p:pic>
                    <p:nvPicPr>
                      <p:cNvPr id="0" name=""/>
                      <p:cNvPicPr/>
                      <p:nvPr/>
                    </p:nvPicPr>
                    <p:blipFill>
                      <a:blip r:embed="rId4"/>
                      <a:stretch>
                        <a:fillRect/>
                      </a:stretch>
                    </p:blipFill>
                    <p:spPr>
                      <a:xfrm>
                        <a:off x="466752" y="2229146"/>
                        <a:ext cx="7762288" cy="1796826"/>
                      </a:xfrm>
                      <a:prstGeom prst="rect">
                        <a:avLst/>
                      </a:prstGeom>
                    </p:spPr>
                  </p:pic>
                </p:oleObj>
              </mc:Fallback>
            </mc:AlternateContent>
          </a:graphicData>
        </a:graphic>
      </p:graphicFrame>
    </p:spTree>
    <p:extLst>
      <p:ext uri="{BB962C8B-B14F-4D97-AF65-F5344CB8AC3E}">
        <p14:creationId xmlns:p14="http://schemas.microsoft.com/office/powerpoint/2010/main" val="32622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4437" y="294761"/>
            <a:ext cx="8728938" cy="1692771"/>
          </a:xfrm>
          <a:prstGeom prst="rect">
            <a:avLst/>
          </a:prstGeom>
        </p:spPr>
        <p:txBody>
          <a:bodyPr wrap="square">
            <a:spAutoFit/>
          </a:bodyPr>
          <a:lstStyle/>
          <a:p>
            <a:r>
              <a:rPr lang="en-US" sz="2600" dirty="0" smtClean="0">
                <a:latin typeface="Arial"/>
                <a:cs typeface="Arial"/>
              </a:rPr>
              <a:t>Key implication:</a:t>
            </a:r>
          </a:p>
          <a:p>
            <a:endParaRPr lang="en-US" sz="2600" dirty="0">
              <a:latin typeface="Arial"/>
              <a:cs typeface="Arial"/>
            </a:endParaRPr>
          </a:p>
          <a:p>
            <a:r>
              <a:rPr lang="en-US" sz="2600" dirty="0" smtClean="0">
                <a:latin typeface="Arial"/>
                <a:cs typeface="Arial"/>
              </a:rPr>
              <a:t>Input demands are independent of HH characteristics, if separation holds</a:t>
            </a:r>
          </a:p>
        </p:txBody>
      </p:sp>
      <p:graphicFrame>
        <p:nvGraphicFramePr>
          <p:cNvPr id="6" name="Object 5"/>
          <p:cNvGraphicFramePr>
            <a:graphicFrameLocks noChangeAspect="1"/>
          </p:cNvGraphicFramePr>
          <p:nvPr>
            <p:extLst>
              <p:ext uri="{D42A27DB-BD31-4B8C-83A1-F6EECF244321}">
                <p14:modId xmlns:p14="http://schemas.microsoft.com/office/powerpoint/2010/main" val="3672694242"/>
              </p:ext>
            </p:extLst>
          </p:nvPr>
        </p:nvGraphicFramePr>
        <p:xfrm>
          <a:off x="466752" y="2229146"/>
          <a:ext cx="7762288" cy="1796826"/>
        </p:xfrm>
        <a:graphic>
          <a:graphicData uri="http://schemas.openxmlformats.org/presentationml/2006/ole">
            <mc:AlternateContent xmlns:mc="http://schemas.openxmlformats.org/markup-compatibility/2006">
              <mc:Choice xmlns:v="urn:schemas-microsoft-com:vml" Requires="v">
                <p:oleObj spid="_x0000_s1154" name="Document" r:id="rId3" imgW="5486400" imgH="1270000" progId="Word.Document.12">
                  <p:embed/>
                </p:oleObj>
              </mc:Choice>
              <mc:Fallback>
                <p:oleObj name="Document" r:id="rId3" imgW="5486400" imgH="1270000" progId="Word.Document.12">
                  <p:embed/>
                  <p:pic>
                    <p:nvPicPr>
                      <p:cNvPr id="0" name=""/>
                      <p:cNvPicPr/>
                      <p:nvPr/>
                    </p:nvPicPr>
                    <p:blipFill>
                      <a:blip r:embed="rId4"/>
                      <a:stretch>
                        <a:fillRect/>
                      </a:stretch>
                    </p:blipFill>
                    <p:spPr>
                      <a:xfrm>
                        <a:off x="466752" y="2229146"/>
                        <a:ext cx="7762288" cy="1796826"/>
                      </a:xfrm>
                      <a:prstGeom prst="rect">
                        <a:avLst/>
                      </a:prstGeom>
                    </p:spPr>
                  </p:pic>
                </p:oleObj>
              </mc:Fallback>
            </mc:AlternateContent>
          </a:graphicData>
        </a:graphic>
      </p:graphicFrame>
      <p:sp>
        <p:nvSpPr>
          <p:cNvPr id="9" name="Rectangle 8"/>
          <p:cNvSpPr/>
          <p:nvPr/>
        </p:nvSpPr>
        <p:spPr>
          <a:xfrm>
            <a:off x="244437" y="4322618"/>
            <a:ext cx="8728938" cy="492443"/>
          </a:xfrm>
          <a:prstGeom prst="rect">
            <a:avLst/>
          </a:prstGeom>
        </p:spPr>
        <p:txBody>
          <a:bodyPr wrap="square">
            <a:spAutoFit/>
          </a:bodyPr>
          <a:lstStyle/>
          <a:p>
            <a:r>
              <a:rPr lang="en-US" sz="2600" dirty="0" smtClean="0">
                <a:latin typeface="Arial"/>
                <a:cs typeface="Arial"/>
              </a:rPr>
              <a:t>This suggests a natural test (Benjamin 1992, </a:t>
            </a:r>
            <a:r>
              <a:rPr lang="en-US" sz="2600" dirty="0" err="1" smtClean="0">
                <a:latin typeface="Arial"/>
                <a:cs typeface="Arial"/>
              </a:rPr>
              <a:t>Udry</a:t>
            </a:r>
            <a:r>
              <a:rPr lang="en-US" sz="2600" dirty="0" smtClean="0">
                <a:latin typeface="Arial"/>
                <a:cs typeface="Arial"/>
              </a:rPr>
              <a:t> 1999):</a:t>
            </a:r>
          </a:p>
        </p:txBody>
      </p:sp>
      <p:graphicFrame>
        <p:nvGraphicFramePr>
          <p:cNvPr id="10" name="Object 9"/>
          <p:cNvGraphicFramePr>
            <a:graphicFrameLocks noChangeAspect="1"/>
          </p:cNvGraphicFramePr>
          <p:nvPr>
            <p:extLst>
              <p:ext uri="{D42A27DB-BD31-4B8C-83A1-F6EECF244321}">
                <p14:modId xmlns:p14="http://schemas.microsoft.com/office/powerpoint/2010/main" val="1562859459"/>
              </p:ext>
            </p:extLst>
          </p:nvPr>
        </p:nvGraphicFramePr>
        <p:xfrm>
          <a:off x="85485" y="5369270"/>
          <a:ext cx="8756257" cy="405382"/>
        </p:xfrm>
        <a:graphic>
          <a:graphicData uri="http://schemas.openxmlformats.org/presentationml/2006/ole">
            <mc:AlternateContent xmlns:mc="http://schemas.openxmlformats.org/markup-compatibility/2006">
              <mc:Choice xmlns:v="urn:schemas-microsoft-com:vml" Requires="v">
                <p:oleObj spid="_x0000_s1155" name="Document" r:id="rId5" imgW="6858000" imgH="317500" progId="Word.Document.12">
                  <p:embed/>
                </p:oleObj>
              </mc:Choice>
              <mc:Fallback>
                <p:oleObj name="Document" r:id="rId5" imgW="6858000" imgH="317500" progId="Word.Document.12">
                  <p:embed/>
                  <p:pic>
                    <p:nvPicPr>
                      <p:cNvPr id="0" name=""/>
                      <p:cNvPicPr/>
                      <p:nvPr/>
                    </p:nvPicPr>
                    <p:blipFill>
                      <a:blip r:embed="rId6"/>
                      <a:stretch>
                        <a:fillRect/>
                      </a:stretch>
                    </p:blipFill>
                    <p:spPr>
                      <a:xfrm>
                        <a:off x="85485" y="5369270"/>
                        <a:ext cx="8756257" cy="405382"/>
                      </a:xfrm>
                      <a:prstGeom prst="rect">
                        <a:avLst/>
                      </a:prstGeom>
                    </p:spPr>
                  </p:pic>
                </p:oleObj>
              </mc:Fallback>
            </mc:AlternateContent>
          </a:graphicData>
        </a:graphic>
      </p:graphicFrame>
    </p:spTree>
    <p:extLst>
      <p:ext uri="{BB962C8B-B14F-4D97-AF65-F5344CB8AC3E}">
        <p14:creationId xmlns:p14="http://schemas.microsoft.com/office/powerpoint/2010/main" val="103759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1631216"/>
          </a:xfrm>
          <a:prstGeom prst="rect">
            <a:avLst/>
          </a:prstGeom>
        </p:spPr>
        <p:txBody>
          <a:bodyPr wrap="square">
            <a:spAutoFit/>
          </a:bodyPr>
          <a:lstStyle/>
          <a:p>
            <a:r>
              <a:rPr lang="en-US" sz="2600" dirty="0" smtClean="0">
                <a:latin typeface="Arial"/>
                <a:cs typeface="Arial"/>
              </a:rPr>
              <a:t>“Factor markets regularly fail African farmers, leading to </a:t>
            </a:r>
            <a:r>
              <a:rPr lang="en-US" sz="2600" dirty="0" err="1" smtClean="0">
                <a:latin typeface="Arial"/>
                <a:cs typeface="Arial"/>
              </a:rPr>
              <a:t>allocative</a:t>
            </a:r>
            <a:r>
              <a:rPr lang="en-US" sz="2600" dirty="0" smtClean="0">
                <a:latin typeface="Arial"/>
                <a:cs typeface="Arial"/>
              </a:rPr>
              <a:t> inefficiencies within and between households”</a:t>
            </a:r>
          </a:p>
          <a:p>
            <a:endParaRPr lang="en-US" sz="2200" dirty="0">
              <a:latin typeface="Arial"/>
              <a:cs typeface="Arial"/>
            </a:endParaRPr>
          </a:p>
          <a:p>
            <a:r>
              <a:rPr lang="en-US" sz="2600" dirty="0" smtClean="0">
                <a:solidFill>
                  <a:srgbClr val="FF0000"/>
                </a:solidFill>
                <a:latin typeface="Arial"/>
                <a:cs typeface="Arial"/>
              </a:rPr>
              <a:t>Myth or Fact?</a:t>
            </a:r>
            <a:endParaRPr lang="en-US" sz="2600" dirty="0">
              <a:solidFill>
                <a:srgbClr val="FF0000"/>
              </a:solidFill>
              <a:latin typeface="Arial"/>
              <a:cs typeface="Arial"/>
            </a:endParaRPr>
          </a:p>
        </p:txBody>
      </p:sp>
    </p:spTree>
    <p:extLst>
      <p:ext uri="{BB962C8B-B14F-4D97-AF65-F5344CB8AC3E}">
        <p14:creationId xmlns:p14="http://schemas.microsoft.com/office/powerpoint/2010/main" val="121491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u="sng" dirty="0" smtClean="0">
                <a:latin typeface="Arial"/>
                <a:cs typeface="Arial"/>
              </a:rPr>
              <a:t>Data source</a:t>
            </a:r>
          </a:p>
        </p:txBody>
      </p:sp>
      <p:sp>
        <p:nvSpPr>
          <p:cNvPr id="6" name="Rectangle 5"/>
          <p:cNvSpPr/>
          <p:nvPr/>
        </p:nvSpPr>
        <p:spPr>
          <a:xfrm>
            <a:off x="244437" y="1172436"/>
            <a:ext cx="8360982" cy="4893648"/>
          </a:xfrm>
          <a:prstGeom prst="rect">
            <a:avLst/>
          </a:prstGeom>
        </p:spPr>
        <p:txBody>
          <a:bodyPr wrap="square">
            <a:spAutoFit/>
          </a:bodyPr>
          <a:lstStyle/>
          <a:p>
            <a:r>
              <a:rPr lang="en-US" sz="2600" dirty="0" smtClean="0">
                <a:solidFill>
                  <a:srgbClr val="000000"/>
                </a:solidFill>
                <a:latin typeface="Arial"/>
                <a:cs typeface="Arial"/>
              </a:rPr>
              <a:t>LSMS-ISA data for five countries: Ethiopia, Malawi, Niger, Tanzania, Uganda</a:t>
            </a:r>
          </a:p>
          <a:p>
            <a:endParaRPr lang="en-US" sz="2600" dirty="0" smtClean="0">
              <a:solidFill>
                <a:srgbClr val="000000"/>
              </a:solidFill>
              <a:latin typeface="Arial"/>
              <a:cs typeface="Arial"/>
            </a:endParaRPr>
          </a:p>
          <a:p>
            <a:r>
              <a:rPr lang="en-US" sz="2600" dirty="0" smtClean="0">
                <a:solidFill>
                  <a:srgbClr val="000000"/>
                </a:solidFill>
                <a:latin typeface="Arial"/>
                <a:cs typeface="Arial"/>
              </a:rPr>
              <a:t>Standard LSMS survey combined with a comprehensive plot-level agricultural survey</a:t>
            </a:r>
          </a:p>
          <a:p>
            <a:endParaRPr lang="en-US" sz="2600" dirty="0">
              <a:solidFill>
                <a:srgbClr val="000000"/>
              </a:solidFill>
              <a:latin typeface="Arial"/>
              <a:cs typeface="Arial"/>
            </a:endParaRPr>
          </a:p>
          <a:p>
            <a:r>
              <a:rPr lang="en-US" sz="2600" dirty="0" smtClean="0">
                <a:solidFill>
                  <a:srgbClr val="000000"/>
                </a:solidFill>
                <a:latin typeface="Arial"/>
                <a:cs typeface="Arial"/>
              </a:rPr>
              <a:t>Nationally representative</a:t>
            </a:r>
          </a:p>
          <a:p>
            <a:endParaRPr lang="en-US" sz="2600" dirty="0">
              <a:solidFill>
                <a:srgbClr val="000000"/>
              </a:solidFill>
              <a:latin typeface="Arial"/>
              <a:cs typeface="Arial"/>
            </a:endParaRPr>
          </a:p>
          <a:p>
            <a:r>
              <a:rPr lang="en-US" sz="2600" dirty="0" smtClean="0">
                <a:solidFill>
                  <a:srgbClr val="000000"/>
                </a:solidFill>
                <a:latin typeface="Arial"/>
                <a:cs typeface="Arial"/>
              </a:rPr>
              <a:t>Generally comparable across countries</a:t>
            </a:r>
          </a:p>
          <a:p>
            <a:endParaRPr lang="en-US" sz="2600" dirty="0">
              <a:solidFill>
                <a:srgbClr val="000000"/>
              </a:solidFill>
              <a:latin typeface="Arial"/>
              <a:cs typeface="Arial"/>
            </a:endParaRPr>
          </a:p>
          <a:p>
            <a:r>
              <a:rPr lang="en-US" sz="2600" dirty="0" smtClean="0">
                <a:solidFill>
                  <a:srgbClr val="000000"/>
                </a:solidFill>
                <a:latin typeface="Arial"/>
                <a:cs typeface="Arial"/>
              </a:rPr>
              <a:t>Panel data planned or already collected (but here we work with only a single cross-section for each country)</a:t>
            </a:r>
          </a:p>
        </p:txBody>
      </p:sp>
    </p:spTree>
    <p:extLst>
      <p:ext uri="{BB962C8B-B14F-4D97-AF65-F5344CB8AC3E}">
        <p14:creationId xmlns:p14="http://schemas.microsoft.com/office/powerpoint/2010/main" val="2408379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5153232"/>
              </p:ext>
            </p:extLst>
          </p:nvPr>
        </p:nvGraphicFramePr>
        <p:xfrm>
          <a:off x="513444" y="986227"/>
          <a:ext cx="8255608" cy="3343044"/>
        </p:xfrm>
        <a:graphic>
          <a:graphicData uri="http://schemas.openxmlformats.org/drawingml/2006/table">
            <a:tbl>
              <a:tblPr/>
              <a:tblGrid>
                <a:gridCol w="1905139"/>
                <a:gridCol w="1337652"/>
                <a:gridCol w="1378187"/>
                <a:gridCol w="1203085"/>
                <a:gridCol w="1324975"/>
                <a:gridCol w="1106570"/>
              </a:tblGrid>
              <a:tr h="284701">
                <a:tc gridSpan="6">
                  <a:txBody>
                    <a:bodyPr/>
                    <a:lstStyle/>
                    <a:p>
                      <a:pPr algn="ctr" fontAlgn="ctr"/>
                      <a:r>
                        <a:rPr lang="en-US" sz="2000" b="0" i="0" u="none" strike="noStrike" dirty="0">
                          <a:solidFill>
                            <a:srgbClr val="000000"/>
                          </a:solidFill>
                          <a:effectLst/>
                          <a:latin typeface="Times New Roman"/>
                        </a:rPr>
                        <a:t>Table 2. Participation in land rental markets</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4701">
                <a:tc>
                  <a:txBody>
                    <a:bodyPr/>
                    <a:lstStyle/>
                    <a:p>
                      <a:pPr algn="l" fontAlgn="ctr"/>
                      <a:r>
                        <a:rPr lang="en-US" sz="1900" b="0" i="0" u="none" strike="noStrike" dirty="0">
                          <a:solidFill>
                            <a:srgbClr val="000000"/>
                          </a:solidFill>
                          <a:effectLst/>
                          <a:latin typeface="Times New Roman"/>
                        </a:rPr>
                        <a:t> </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Times New Roman"/>
                        </a:rPr>
                        <a:t>Ethiopia</a:t>
                      </a:r>
                      <a:endParaRPr lang="en-US" sz="19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Malawi</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Niger</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Tanzania</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Uganda</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025">
                <a:tc>
                  <a:txBody>
                    <a:bodyPr/>
                    <a:lstStyle/>
                    <a:p>
                      <a:pPr algn="l" fontAlgn="ctr"/>
                      <a:r>
                        <a:rPr lang="en-US" sz="1900" b="0" i="0" u="none" strike="noStrike">
                          <a:solidFill>
                            <a:srgbClr val="000000"/>
                          </a:solidFill>
                          <a:effectLst/>
                          <a:latin typeface="Times New Roman"/>
                        </a:rPr>
                        <a:t>N</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3094</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2666</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2339</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2630</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2135</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786487">
                <a:tc>
                  <a:txBody>
                    <a:bodyPr/>
                    <a:lstStyle/>
                    <a:p>
                      <a:pPr algn="l" fontAlgn="ctr"/>
                      <a:r>
                        <a:rPr lang="en-US" sz="1900" b="0" i="0" u="none" strike="noStrike" dirty="0">
                          <a:solidFill>
                            <a:srgbClr val="000000"/>
                          </a:solidFill>
                          <a:effectLst/>
                          <a:latin typeface="Times New Roman"/>
                        </a:rPr>
                        <a:t>Household rents land out</a:t>
                      </a:r>
                    </a:p>
                  </a:txBody>
                  <a:tcPr marL="12700" marR="12700" marT="12700" marB="0" anchor="ctr">
                    <a:lnL>
                      <a:noFill/>
                    </a:lnL>
                    <a:lnR>
                      <a:noFill/>
                    </a:lnR>
                    <a:lnT>
                      <a:noFill/>
                    </a:lnT>
                    <a:lnB>
                      <a:noFill/>
                    </a:lnB>
                  </a:tcPr>
                </a:tc>
                <a:tc>
                  <a:txBody>
                    <a:bodyPr/>
                    <a:lstStyle/>
                    <a:p>
                      <a:pPr algn="ctr" fontAlgn="ctr"/>
                      <a:r>
                        <a:rPr lang="en-US" sz="1900" b="0" i="0" u="none" strike="noStrike" dirty="0">
                          <a:solidFill>
                            <a:srgbClr val="000000"/>
                          </a:solidFill>
                          <a:effectLst/>
                          <a:latin typeface="Times New Roman"/>
                        </a:rPr>
                        <a:t>6.10%</a:t>
                      </a:r>
                    </a:p>
                  </a:txBody>
                  <a:tcPr marL="12700" marR="12700" marT="12700" marB="0" anchor="ctr">
                    <a:lnL>
                      <a:noFill/>
                    </a:lnL>
                    <a:lnR>
                      <a:noFill/>
                    </a:lnR>
                    <a:lnT>
                      <a:noFill/>
                    </a:lnT>
                    <a:lnB>
                      <a:noFill/>
                    </a:lnB>
                  </a:tcPr>
                </a:tc>
                <a:tc>
                  <a:txBody>
                    <a:bodyPr/>
                    <a:lstStyle/>
                    <a:p>
                      <a:pPr algn="ctr" fontAlgn="ctr"/>
                      <a:r>
                        <a:rPr lang="en-US" sz="1900" b="0" i="0" u="none" strike="noStrike" dirty="0">
                          <a:solidFill>
                            <a:srgbClr val="000000"/>
                          </a:solidFill>
                          <a:effectLst/>
                          <a:latin typeface="Times New Roman"/>
                        </a:rPr>
                        <a:t>0.90%</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1.20%</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3.40%</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0.40%</a:t>
                      </a:r>
                    </a:p>
                  </a:txBody>
                  <a:tcPr marL="12700" marR="12700" marT="12700" marB="0" anchor="ctr">
                    <a:lnL>
                      <a:noFill/>
                    </a:lnL>
                    <a:lnR>
                      <a:noFill/>
                    </a:lnR>
                    <a:lnT>
                      <a:noFill/>
                    </a:lnT>
                    <a:lnB>
                      <a:noFill/>
                    </a:lnB>
                  </a:tcPr>
                </a:tc>
              </a:tr>
              <a:tr h="530256">
                <a:tc>
                  <a:txBody>
                    <a:bodyPr/>
                    <a:lstStyle/>
                    <a:p>
                      <a:pPr algn="l" fontAlgn="ctr"/>
                      <a:r>
                        <a:rPr lang="en-US" sz="1900" b="0" i="0" u="none" strike="noStrike">
                          <a:solidFill>
                            <a:srgbClr val="000000"/>
                          </a:solidFill>
                          <a:effectLst/>
                          <a:latin typeface="Times New Roman"/>
                        </a:rPr>
                        <a:t>Household rents land in</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19.50%</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13.10%</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7.30%</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6.20%</a:t>
                      </a:r>
                    </a:p>
                  </a:txBody>
                  <a:tcPr marL="12700" marR="12700" marT="12700" marB="0" anchor="ctr">
                    <a:lnL>
                      <a:noFill/>
                    </a:lnL>
                    <a:lnR>
                      <a:noFill/>
                    </a:lnR>
                    <a:lnT>
                      <a:noFill/>
                    </a:lnT>
                    <a:lnB>
                      <a:noFill/>
                    </a:lnB>
                  </a:tcPr>
                </a:tc>
                <a:tc>
                  <a:txBody>
                    <a:bodyPr/>
                    <a:lstStyle/>
                    <a:p>
                      <a:pPr algn="ctr" fontAlgn="ctr"/>
                      <a:r>
                        <a:rPr lang="en-US" sz="1900" b="0" i="0" u="none" strike="noStrike" dirty="0">
                          <a:solidFill>
                            <a:srgbClr val="000000"/>
                          </a:solidFill>
                          <a:effectLst/>
                          <a:latin typeface="Times New Roman"/>
                        </a:rPr>
                        <a:t>18.10%</a:t>
                      </a:r>
                    </a:p>
                  </a:txBody>
                  <a:tcPr marL="12700" marR="12700" marT="12700" marB="0" anchor="ctr">
                    <a:lnL>
                      <a:noFill/>
                    </a:lnL>
                    <a:lnR>
                      <a:noFill/>
                    </a:lnR>
                    <a:lnT>
                      <a:noFill/>
                    </a:lnT>
                    <a:lnB>
                      <a:noFill/>
                    </a:lnB>
                  </a:tcPr>
                </a:tc>
              </a:tr>
              <a:tr h="1042718">
                <a:tc>
                  <a:txBody>
                    <a:bodyPr/>
                    <a:lstStyle/>
                    <a:p>
                      <a:pPr algn="l" fontAlgn="ctr"/>
                      <a:r>
                        <a:rPr lang="en-US" sz="1900" b="0" i="0" u="none" strike="noStrike" dirty="0">
                          <a:solidFill>
                            <a:srgbClr val="000000"/>
                          </a:solidFill>
                          <a:effectLst/>
                          <a:latin typeface="Times New Roman"/>
                        </a:rPr>
                        <a:t>Household rents or borrows land in</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Times New Roman"/>
                        </a:rPr>
                        <a:t>30.30%</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solidFill>
                      <a:srgbClr val="C4BD97"/>
                    </a:solidFill>
                  </a:tcPr>
                </a:tc>
                <a:tc>
                  <a:txBody>
                    <a:bodyPr/>
                    <a:lstStyle/>
                    <a:p>
                      <a:pPr algn="ctr" fontAlgn="ctr"/>
                      <a:r>
                        <a:rPr lang="en-US" sz="1900" b="0" i="0" u="none" strike="noStrike" dirty="0">
                          <a:solidFill>
                            <a:srgbClr val="000000"/>
                          </a:solidFill>
                          <a:effectLst/>
                          <a:latin typeface="Times New Roman"/>
                        </a:rPr>
                        <a:t>28.40%</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solidFill>
                      <a:srgbClr val="C4BD97"/>
                    </a:solidFill>
                  </a:tcPr>
                </a:tc>
                <a:tc>
                  <a:txBody>
                    <a:bodyPr/>
                    <a:lstStyle/>
                    <a:p>
                      <a:pPr algn="ctr" fontAlgn="ctr"/>
                      <a:r>
                        <a:rPr lang="en-US" sz="1900" b="0" i="0" u="none" strike="noStrike" dirty="0">
                          <a:solidFill>
                            <a:srgbClr val="000000"/>
                          </a:solidFill>
                          <a:effectLst/>
                          <a:latin typeface="Times New Roman"/>
                        </a:rPr>
                        <a:t>27.70%</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solidFill>
                      <a:srgbClr val="C4BD97"/>
                    </a:solidFill>
                  </a:tcPr>
                </a:tc>
                <a:tc>
                  <a:txBody>
                    <a:bodyPr/>
                    <a:lstStyle/>
                    <a:p>
                      <a:pPr algn="ctr" fontAlgn="ctr"/>
                      <a:r>
                        <a:rPr lang="en-US" sz="1900" b="0" i="0" u="none" strike="noStrike" dirty="0">
                          <a:solidFill>
                            <a:srgbClr val="000000"/>
                          </a:solidFill>
                          <a:effectLst/>
                          <a:latin typeface="Times New Roman"/>
                        </a:rPr>
                        <a:t>23.20%</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solidFill>
                      <a:srgbClr val="C4BD97"/>
                    </a:solidFill>
                  </a:tcPr>
                </a:tc>
                <a:tc>
                  <a:txBody>
                    <a:bodyPr/>
                    <a:lstStyle/>
                    <a:p>
                      <a:pPr algn="ctr" fontAlgn="ctr"/>
                      <a:r>
                        <a:rPr lang="en-US" sz="1900" b="0" i="0" u="none" strike="noStrike" dirty="0">
                          <a:solidFill>
                            <a:srgbClr val="000000"/>
                          </a:solidFill>
                          <a:effectLst/>
                          <a:latin typeface="Times New Roman"/>
                        </a:rPr>
                        <a:t>36.60%</a:t>
                      </a:r>
                    </a:p>
                  </a:txBody>
                  <a:tcPr marL="12700" marR="12700" marT="12700" marB="0" anchor="ctr">
                    <a:lnL>
                      <a:noFill/>
                    </a:lnL>
                    <a:lnR>
                      <a:noFill/>
                    </a:lnR>
                    <a:lnT>
                      <a:noFill/>
                    </a:lnT>
                    <a:lnB w="12700" cap="flat" cmpd="sng" algn="ctr">
                      <a:solidFill>
                        <a:scrgbClr r="0" g="0" b="0"/>
                      </a:solidFill>
                      <a:prstDash val="solid"/>
                      <a:round/>
                      <a:headEnd type="none" w="med" len="med"/>
                      <a:tailEnd type="none" w="med" len="med"/>
                    </a:lnB>
                    <a:solidFill>
                      <a:srgbClr val="C4BD97"/>
                    </a:solidFill>
                  </a:tcPr>
                </a:tc>
              </a:tr>
            </a:tbl>
          </a:graphicData>
        </a:graphic>
      </p:graphicFrame>
    </p:spTree>
    <p:extLst>
      <p:ext uri="{BB962C8B-B14F-4D97-AF65-F5344CB8AC3E}">
        <p14:creationId xmlns:p14="http://schemas.microsoft.com/office/powerpoint/2010/main" val="1380958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01352233"/>
              </p:ext>
            </p:extLst>
          </p:nvPr>
        </p:nvGraphicFramePr>
        <p:xfrm>
          <a:off x="810694" y="324239"/>
          <a:ext cx="7269264" cy="6245412"/>
        </p:xfrm>
        <a:graphic>
          <a:graphicData uri="http://schemas.openxmlformats.org/drawingml/2006/table">
            <a:tbl>
              <a:tblPr/>
              <a:tblGrid>
                <a:gridCol w="2567215"/>
                <a:gridCol w="1337652"/>
                <a:gridCol w="1729490"/>
                <a:gridCol w="1634907"/>
              </a:tblGrid>
              <a:tr h="554033">
                <a:tc gridSpan="4">
                  <a:txBody>
                    <a:bodyPr/>
                    <a:lstStyle/>
                    <a:p>
                      <a:pPr algn="ctr" fontAlgn="ctr"/>
                      <a:r>
                        <a:rPr lang="en-US" sz="2000" b="0" i="0" u="none" strike="noStrike" dirty="0">
                          <a:solidFill>
                            <a:srgbClr val="000000"/>
                          </a:solidFill>
                          <a:effectLst/>
                          <a:latin typeface="Times New Roman"/>
                        </a:rPr>
                        <a:t>Table 3. Percent of agricultural households hiring labor</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55219">
                <a:tc>
                  <a:txBody>
                    <a:bodyPr/>
                    <a:lstStyle/>
                    <a:p>
                      <a:pPr algn="l" fontAlgn="ctr"/>
                      <a:r>
                        <a:rPr lang="en-US" sz="1900" b="0" i="0" u="none" strike="noStrike" dirty="0">
                          <a:solidFill>
                            <a:srgbClr val="000000"/>
                          </a:solidFill>
                          <a:effectLst/>
                          <a:latin typeface="Times New Roman"/>
                        </a:rPr>
                        <a:t>Country</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900" b="0" i="0" u="none" strike="noStrike">
                          <a:solidFill>
                            <a:srgbClr val="000000"/>
                          </a:solidFill>
                          <a:effectLst/>
                          <a:latin typeface="Times New Roman"/>
                        </a:rPr>
                        <a:t>Activity</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Number of households</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Percent hiring workers</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467">
                <a:tc>
                  <a:txBody>
                    <a:bodyPr/>
                    <a:lstStyle/>
                    <a:p>
                      <a:pPr algn="l" fontAlgn="ctr"/>
                      <a:r>
                        <a:rPr lang="en-US" sz="1900" b="0" i="0" u="none" strike="noStrike">
                          <a:solidFill>
                            <a:srgbClr val="000000"/>
                          </a:solidFill>
                          <a:effectLst/>
                          <a:latin typeface="Times New Roman"/>
                        </a:rPr>
                        <a:t>Ethiopia</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900" b="0" i="1" u="none" strike="noStrike">
                          <a:solidFill>
                            <a:srgbClr val="000000"/>
                          </a:solidFill>
                          <a:effectLst/>
                          <a:latin typeface="Times New Roman"/>
                        </a:rPr>
                        <a:t>Cultivation</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3091</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smtClean="0">
                          <a:solidFill>
                            <a:srgbClr val="000000"/>
                          </a:solidFill>
                          <a:effectLst/>
                          <a:latin typeface="Times New Roman"/>
                        </a:rPr>
                        <a:t>18.5%</a:t>
                      </a:r>
                      <a:endParaRPr lang="en-US" sz="19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286313">
                <a:tc>
                  <a:txBody>
                    <a:bodyPr/>
                    <a:lstStyle/>
                    <a:p>
                      <a:pPr algn="l" fontAlgn="b"/>
                      <a:endParaRPr lang="en-US" sz="19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ctr"/>
                      <a:r>
                        <a:rPr lang="en-US" sz="1900" b="0" i="1" u="none" strike="noStrike">
                          <a:solidFill>
                            <a:srgbClr val="000000"/>
                          </a:solidFill>
                          <a:effectLst/>
                          <a:latin typeface="Times New Roman"/>
                        </a:rPr>
                        <a:t>Harvest</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2666</a:t>
                      </a:r>
                    </a:p>
                  </a:txBody>
                  <a:tcPr marL="12700" marR="12700" marT="12700" marB="0" anchor="ctr">
                    <a:lnL>
                      <a:noFill/>
                    </a:lnL>
                    <a:lnR>
                      <a:noFill/>
                    </a:lnR>
                    <a:lnT>
                      <a:noFill/>
                    </a:lnT>
                    <a:lnB>
                      <a:noFill/>
                    </a:lnB>
                  </a:tcPr>
                </a:tc>
                <a:tc>
                  <a:txBody>
                    <a:bodyPr/>
                    <a:lstStyle/>
                    <a:p>
                      <a:pPr algn="ctr" fontAlgn="ctr"/>
                      <a:r>
                        <a:rPr lang="en-US" sz="1900" b="0" i="0" u="none" strike="noStrike" dirty="0" smtClean="0">
                          <a:solidFill>
                            <a:srgbClr val="000000"/>
                          </a:solidFill>
                          <a:effectLst/>
                          <a:latin typeface="Times New Roman"/>
                        </a:rPr>
                        <a:t>20.9%</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297467">
                <a:tc>
                  <a:txBody>
                    <a:bodyPr/>
                    <a:lstStyle/>
                    <a:p>
                      <a:pPr algn="l" fontAlgn="ctr"/>
                      <a:r>
                        <a:rPr lang="en-US" sz="1900" b="0" i="0" u="none" strike="noStrike">
                          <a:solidFill>
                            <a:srgbClr val="000000"/>
                          </a:solidFill>
                          <a:effectLst/>
                          <a:latin typeface="Times New Roman"/>
                        </a:rPr>
                        <a:t> </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900" b="0" i="1" u="none" strike="noStrike">
                          <a:solidFill>
                            <a:srgbClr val="000000"/>
                          </a:solidFill>
                          <a:effectLst/>
                          <a:latin typeface="Times New Roman"/>
                        </a:rPr>
                        <a:t>Overall</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2666</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Times New Roman"/>
                        </a:rPr>
                        <a:t>30.2%</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rgbClr val="C4BD97"/>
                    </a:solidFill>
                  </a:tcPr>
                </a:tc>
              </a:tr>
              <a:tr h="286313">
                <a:tc>
                  <a:txBody>
                    <a:bodyPr/>
                    <a:lstStyle/>
                    <a:p>
                      <a:pPr algn="l" fontAlgn="ctr"/>
                      <a:r>
                        <a:rPr lang="en-US" sz="1900" b="0" i="0" u="none" strike="noStrike">
                          <a:solidFill>
                            <a:srgbClr val="000000"/>
                          </a:solidFill>
                          <a:effectLst/>
                          <a:latin typeface="Times New Roman"/>
                        </a:rPr>
                        <a:t>Malawi</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900" b="0" i="1" u="none" strike="noStrike">
                          <a:solidFill>
                            <a:srgbClr val="000000"/>
                          </a:solidFill>
                          <a:effectLst/>
                          <a:latin typeface="Times New Roman"/>
                        </a:rPr>
                        <a:t>Non-harvest</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2605</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smtClean="0">
                          <a:solidFill>
                            <a:srgbClr val="000000"/>
                          </a:solidFill>
                          <a:effectLst/>
                          <a:latin typeface="Times New Roman"/>
                        </a:rPr>
                        <a:t>32.6%</a:t>
                      </a:r>
                      <a:endParaRPr lang="en-US" sz="19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286313">
                <a:tc>
                  <a:txBody>
                    <a:bodyPr/>
                    <a:lstStyle/>
                    <a:p>
                      <a:pPr algn="l" fontAlgn="b"/>
                      <a:endParaRPr lang="en-US" sz="19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ctr"/>
                      <a:r>
                        <a:rPr lang="en-US" sz="1900" b="0" i="1" u="none" strike="noStrike">
                          <a:solidFill>
                            <a:srgbClr val="000000"/>
                          </a:solidFill>
                          <a:effectLst/>
                          <a:latin typeface="Times New Roman"/>
                        </a:rPr>
                        <a:t>Harvest</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2605</a:t>
                      </a:r>
                    </a:p>
                  </a:txBody>
                  <a:tcPr marL="12700" marR="12700" marT="12700" marB="0" anchor="ctr">
                    <a:lnL>
                      <a:noFill/>
                    </a:lnL>
                    <a:lnR>
                      <a:noFill/>
                    </a:lnR>
                    <a:lnT>
                      <a:noFill/>
                    </a:lnT>
                    <a:lnB>
                      <a:noFill/>
                    </a:lnB>
                  </a:tcPr>
                </a:tc>
                <a:tc>
                  <a:txBody>
                    <a:bodyPr/>
                    <a:lstStyle/>
                    <a:p>
                      <a:pPr algn="ctr" fontAlgn="ctr"/>
                      <a:r>
                        <a:rPr lang="en-US" sz="1900" b="0" i="0" u="none" strike="noStrike" dirty="0" smtClean="0">
                          <a:solidFill>
                            <a:srgbClr val="000000"/>
                          </a:solidFill>
                          <a:effectLst/>
                          <a:latin typeface="Times New Roman"/>
                        </a:rPr>
                        <a:t>16.0%</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297467">
                <a:tc>
                  <a:txBody>
                    <a:bodyPr/>
                    <a:lstStyle/>
                    <a:p>
                      <a:pPr algn="l" fontAlgn="ctr"/>
                      <a:r>
                        <a:rPr lang="en-US" sz="1900" b="0" i="0" u="none" strike="noStrike">
                          <a:solidFill>
                            <a:srgbClr val="000000"/>
                          </a:solidFill>
                          <a:effectLst/>
                          <a:latin typeface="Times New Roman"/>
                        </a:rPr>
                        <a:t> </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900" b="0" i="1" u="none" strike="noStrike">
                          <a:solidFill>
                            <a:srgbClr val="000000"/>
                          </a:solidFill>
                          <a:effectLst/>
                          <a:latin typeface="Times New Roman"/>
                        </a:rPr>
                        <a:t>Overall</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Times New Roman"/>
                        </a:rPr>
                        <a:t>2605</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Times New Roman"/>
                        </a:rPr>
                        <a:t>42.0%</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rgbClr val="C4BD97"/>
                    </a:solidFill>
                  </a:tcPr>
                </a:tc>
              </a:tr>
              <a:tr h="286313">
                <a:tc>
                  <a:txBody>
                    <a:bodyPr/>
                    <a:lstStyle/>
                    <a:p>
                      <a:pPr algn="l" fontAlgn="ctr"/>
                      <a:r>
                        <a:rPr lang="en-US" sz="1900" b="0" i="0" u="none" strike="noStrike">
                          <a:solidFill>
                            <a:srgbClr val="000000"/>
                          </a:solidFill>
                          <a:effectLst/>
                          <a:latin typeface="Times New Roman"/>
                        </a:rPr>
                        <a:t>Niger</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900" b="0" i="1" u="none" strike="noStrike">
                          <a:solidFill>
                            <a:srgbClr val="000000"/>
                          </a:solidFill>
                          <a:effectLst/>
                          <a:latin typeface="Times New Roman"/>
                        </a:rPr>
                        <a:t> Preparation</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2339</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smtClean="0">
                          <a:solidFill>
                            <a:srgbClr val="000000"/>
                          </a:solidFill>
                          <a:effectLst/>
                          <a:latin typeface="Times New Roman"/>
                        </a:rPr>
                        <a:t>19.5%</a:t>
                      </a:r>
                      <a:endParaRPr lang="en-US" sz="19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286313">
                <a:tc>
                  <a:txBody>
                    <a:bodyPr/>
                    <a:lstStyle/>
                    <a:p>
                      <a:pPr algn="l" fontAlgn="b"/>
                      <a:endParaRPr lang="en-US" sz="19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ctr"/>
                      <a:r>
                        <a:rPr lang="en-US" sz="1900" b="0" i="1" u="none" strike="noStrike">
                          <a:solidFill>
                            <a:srgbClr val="000000"/>
                          </a:solidFill>
                          <a:effectLst/>
                          <a:latin typeface="Times New Roman"/>
                        </a:rPr>
                        <a:t>Cultivation</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2339</a:t>
                      </a:r>
                    </a:p>
                  </a:txBody>
                  <a:tcPr marL="12700" marR="12700" marT="12700" marB="0" anchor="ctr">
                    <a:lnL>
                      <a:noFill/>
                    </a:lnL>
                    <a:lnR>
                      <a:noFill/>
                    </a:lnR>
                    <a:lnT>
                      <a:noFill/>
                    </a:lnT>
                    <a:lnB>
                      <a:noFill/>
                    </a:lnB>
                  </a:tcPr>
                </a:tc>
                <a:tc>
                  <a:txBody>
                    <a:bodyPr/>
                    <a:lstStyle/>
                    <a:p>
                      <a:pPr algn="ctr" fontAlgn="ctr"/>
                      <a:r>
                        <a:rPr lang="en-US" sz="1900" b="0" i="0" u="none" strike="noStrike" dirty="0" smtClean="0">
                          <a:solidFill>
                            <a:srgbClr val="000000"/>
                          </a:solidFill>
                          <a:effectLst/>
                          <a:latin typeface="Times New Roman"/>
                        </a:rPr>
                        <a:t>37.4%</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286313">
                <a:tc>
                  <a:txBody>
                    <a:bodyPr/>
                    <a:lstStyle/>
                    <a:p>
                      <a:pPr algn="l" fontAlgn="b"/>
                      <a:endParaRPr lang="en-US" sz="19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ctr"/>
                      <a:r>
                        <a:rPr lang="en-US" sz="1900" b="0" i="1" u="none" strike="noStrike">
                          <a:solidFill>
                            <a:srgbClr val="000000"/>
                          </a:solidFill>
                          <a:effectLst/>
                          <a:latin typeface="Times New Roman"/>
                        </a:rPr>
                        <a:t>Harvest</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2339</a:t>
                      </a:r>
                    </a:p>
                  </a:txBody>
                  <a:tcPr marL="12700" marR="12700" marT="12700" marB="0" anchor="ctr">
                    <a:lnL>
                      <a:noFill/>
                    </a:lnL>
                    <a:lnR>
                      <a:noFill/>
                    </a:lnR>
                    <a:lnT>
                      <a:noFill/>
                    </a:lnT>
                    <a:lnB>
                      <a:noFill/>
                    </a:lnB>
                  </a:tcPr>
                </a:tc>
                <a:tc>
                  <a:txBody>
                    <a:bodyPr/>
                    <a:lstStyle/>
                    <a:p>
                      <a:pPr algn="ctr" fontAlgn="ctr"/>
                      <a:r>
                        <a:rPr lang="en-US" sz="1900" b="0" i="0" u="none" strike="noStrike" dirty="0" smtClean="0">
                          <a:solidFill>
                            <a:srgbClr val="000000"/>
                          </a:solidFill>
                          <a:effectLst/>
                          <a:latin typeface="Times New Roman"/>
                        </a:rPr>
                        <a:t>18.6%</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297467">
                <a:tc>
                  <a:txBody>
                    <a:bodyPr/>
                    <a:lstStyle/>
                    <a:p>
                      <a:pPr algn="l" fontAlgn="ctr"/>
                      <a:r>
                        <a:rPr lang="en-US" sz="1900" b="0" i="0" u="none" strike="noStrike">
                          <a:solidFill>
                            <a:srgbClr val="000000"/>
                          </a:solidFill>
                          <a:effectLst/>
                          <a:latin typeface="Times New Roman"/>
                        </a:rPr>
                        <a:t> </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900" b="0" i="1" u="none" strike="noStrike">
                          <a:solidFill>
                            <a:srgbClr val="000000"/>
                          </a:solidFill>
                          <a:effectLst/>
                          <a:latin typeface="Times New Roman"/>
                        </a:rPr>
                        <a:t>Overall</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a:solidFill>
                            <a:srgbClr val="000000"/>
                          </a:solidFill>
                          <a:effectLst/>
                          <a:latin typeface="Times New Roman"/>
                        </a:rPr>
                        <a:t>2339</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Times New Roman"/>
                        </a:rPr>
                        <a:t>47.8%</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rgbClr val="C4BD97"/>
                    </a:solidFill>
                  </a:tcPr>
                </a:tc>
              </a:tr>
              <a:tr h="286313">
                <a:tc>
                  <a:txBody>
                    <a:bodyPr/>
                    <a:lstStyle/>
                    <a:p>
                      <a:pPr algn="l" fontAlgn="ctr"/>
                      <a:r>
                        <a:rPr lang="en-US" sz="1900" b="0" i="0" u="none" strike="noStrike">
                          <a:solidFill>
                            <a:srgbClr val="000000"/>
                          </a:solidFill>
                          <a:effectLst/>
                          <a:latin typeface="Times New Roman"/>
                        </a:rPr>
                        <a:t>Tanzania</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1900" b="0" i="1" u="none" strike="noStrike">
                          <a:solidFill>
                            <a:srgbClr val="000000"/>
                          </a:solidFill>
                          <a:effectLst/>
                          <a:latin typeface="Times New Roman"/>
                        </a:rPr>
                        <a:t>Planting</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a:solidFill>
                            <a:srgbClr val="000000"/>
                          </a:solidFill>
                          <a:effectLst/>
                          <a:latin typeface="Times New Roman"/>
                        </a:rPr>
                        <a:t>2630</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900" b="0" i="0" u="none" strike="noStrike" dirty="0" smtClean="0">
                          <a:solidFill>
                            <a:srgbClr val="000000"/>
                          </a:solidFill>
                          <a:effectLst/>
                          <a:latin typeface="Times New Roman"/>
                        </a:rPr>
                        <a:t>18.5%</a:t>
                      </a:r>
                      <a:endParaRPr lang="en-US" sz="19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286313">
                <a:tc>
                  <a:txBody>
                    <a:bodyPr/>
                    <a:lstStyle/>
                    <a:p>
                      <a:pPr algn="l" fontAlgn="b"/>
                      <a:endParaRPr lang="en-US" sz="19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ctr"/>
                      <a:r>
                        <a:rPr lang="en-US" sz="1900" b="0" i="1" u="none" strike="noStrike">
                          <a:solidFill>
                            <a:srgbClr val="000000"/>
                          </a:solidFill>
                          <a:effectLst/>
                          <a:latin typeface="Times New Roman"/>
                        </a:rPr>
                        <a:t>Weeding</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2630</a:t>
                      </a:r>
                    </a:p>
                  </a:txBody>
                  <a:tcPr marL="12700" marR="12700" marT="12700" marB="0" anchor="ctr">
                    <a:lnL>
                      <a:noFill/>
                    </a:lnL>
                    <a:lnR>
                      <a:noFill/>
                    </a:lnR>
                    <a:lnT>
                      <a:noFill/>
                    </a:lnT>
                    <a:lnB>
                      <a:noFill/>
                    </a:lnB>
                  </a:tcPr>
                </a:tc>
                <a:tc>
                  <a:txBody>
                    <a:bodyPr/>
                    <a:lstStyle/>
                    <a:p>
                      <a:pPr algn="ctr" fontAlgn="ctr"/>
                      <a:r>
                        <a:rPr lang="en-US" sz="1900" b="0" i="0" u="none" strike="noStrike" dirty="0" smtClean="0">
                          <a:solidFill>
                            <a:srgbClr val="000000"/>
                          </a:solidFill>
                          <a:effectLst/>
                          <a:latin typeface="Times New Roman"/>
                        </a:rPr>
                        <a:t>18.9%</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297467">
                <a:tc>
                  <a:txBody>
                    <a:bodyPr/>
                    <a:lstStyle/>
                    <a:p>
                      <a:pPr algn="l" fontAlgn="b"/>
                      <a:endParaRPr lang="en-US" sz="19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ctr"/>
                      <a:r>
                        <a:rPr lang="en-US" sz="1900" b="0" i="1" u="none" strike="noStrike">
                          <a:solidFill>
                            <a:srgbClr val="000000"/>
                          </a:solidFill>
                          <a:effectLst/>
                          <a:latin typeface="Times New Roman"/>
                        </a:rPr>
                        <a:t>Fertilizing</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2630</a:t>
                      </a:r>
                    </a:p>
                  </a:txBody>
                  <a:tcPr marL="12700" marR="12700" marT="12700" marB="0" anchor="ctr">
                    <a:lnL>
                      <a:noFill/>
                    </a:lnL>
                    <a:lnR>
                      <a:noFill/>
                    </a:lnR>
                    <a:lnT>
                      <a:noFill/>
                    </a:lnT>
                    <a:lnB>
                      <a:noFill/>
                    </a:lnB>
                  </a:tcPr>
                </a:tc>
                <a:tc>
                  <a:txBody>
                    <a:bodyPr/>
                    <a:lstStyle/>
                    <a:p>
                      <a:pPr algn="ctr" fontAlgn="ctr"/>
                      <a:r>
                        <a:rPr lang="en-US" sz="1900" b="0" i="0" u="none" strike="noStrike" dirty="0" smtClean="0">
                          <a:solidFill>
                            <a:srgbClr val="000000"/>
                          </a:solidFill>
                          <a:effectLst/>
                          <a:latin typeface="Times New Roman"/>
                        </a:rPr>
                        <a:t>2.6%</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a:noFill/>
                    </a:lnB>
                  </a:tcPr>
                </a:tc>
              </a:tr>
              <a:tr h="297467">
                <a:tc>
                  <a:txBody>
                    <a:bodyPr/>
                    <a:lstStyle/>
                    <a:p>
                      <a:pPr algn="l" fontAlgn="b"/>
                      <a:endParaRPr lang="en-US" sz="19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ctr"/>
                      <a:r>
                        <a:rPr lang="en-US" sz="1900" b="0" i="1" u="none" strike="noStrike">
                          <a:solidFill>
                            <a:srgbClr val="000000"/>
                          </a:solidFill>
                          <a:effectLst/>
                          <a:latin typeface="Times New Roman"/>
                        </a:rPr>
                        <a:t>Harvest</a:t>
                      </a:r>
                    </a:p>
                  </a:txBody>
                  <a:tcPr marL="12700" marR="12700" marT="12700" marB="0" anchor="ctr">
                    <a:lnL>
                      <a:noFill/>
                    </a:lnL>
                    <a:lnR>
                      <a:noFill/>
                    </a:lnR>
                    <a:lnT>
                      <a:noFill/>
                    </a:lnT>
                    <a:lnB>
                      <a:noFill/>
                    </a:lnB>
                  </a:tcPr>
                </a:tc>
                <a:tc>
                  <a:txBody>
                    <a:bodyPr/>
                    <a:lstStyle/>
                    <a:p>
                      <a:pPr algn="ctr" fontAlgn="ctr"/>
                      <a:r>
                        <a:rPr lang="en-US" sz="1900" b="0" i="0" u="none" strike="noStrike">
                          <a:solidFill>
                            <a:srgbClr val="000000"/>
                          </a:solidFill>
                          <a:effectLst/>
                          <a:latin typeface="Times New Roman"/>
                        </a:rPr>
                        <a:t>2630</a:t>
                      </a:r>
                    </a:p>
                  </a:txBody>
                  <a:tcPr marL="12700" marR="12700" marT="12700" marB="0" anchor="ctr">
                    <a:lnL>
                      <a:noFill/>
                    </a:lnL>
                    <a:lnR>
                      <a:noFill/>
                    </a:lnR>
                    <a:lnT>
                      <a:noFill/>
                    </a:lnT>
                    <a:lnB>
                      <a:noFill/>
                    </a:lnB>
                  </a:tcPr>
                </a:tc>
                <a:tc>
                  <a:txBody>
                    <a:bodyPr/>
                    <a:lstStyle/>
                    <a:p>
                      <a:pPr algn="ctr" fontAlgn="ctr"/>
                      <a:r>
                        <a:rPr lang="en-US" sz="1900" b="0" i="0" u="none" strike="noStrike" dirty="0" smtClean="0">
                          <a:solidFill>
                            <a:srgbClr val="000000"/>
                          </a:solidFill>
                          <a:effectLst/>
                          <a:latin typeface="Times New Roman"/>
                        </a:rPr>
                        <a:t>16.0</a:t>
                      </a:r>
                      <a:r>
                        <a:rPr lang="en-US" sz="1900" b="0" i="0" u="none" strike="noStrike" dirty="0">
                          <a:solidFill>
                            <a:srgbClr val="000000"/>
                          </a:solidFill>
                          <a:effectLst/>
                          <a:latin typeface="Times New Roman"/>
                        </a:rPr>
                        <a:t>%</a:t>
                      </a:r>
                    </a:p>
                  </a:txBody>
                  <a:tcPr marL="12700" marR="12700" marT="12700" marB="0" anchor="ctr">
                    <a:lnL>
                      <a:noFill/>
                    </a:lnL>
                    <a:lnR>
                      <a:noFill/>
                    </a:lnR>
                    <a:lnT>
                      <a:noFill/>
                    </a:lnT>
                    <a:lnB>
                      <a:noFill/>
                    </a:lnB>
                  </a:tcPr>
                </a:tc>
              </a:tr>
              <a:tr h="297467">
                <a:tc>
                  <a:txBody>
                    <a:bodyPr/>
                    <a:lstStyle/>
                    <a:p>
                      <a:pPr algn="l" fontAlgn="ctr"/>
                      <a:r>
                        <a:rPr lang="en-US" sz="1900" b="0" i="0" u="none" strike="noStrike">
                          <a:solidFill>
                            <a:srgbClr val="000000"/>
                          </a:solidFill>
                          <a:effectLst/>
                          <a:latin typeface="Times New Roman"/>
                        </a:rPr>
                        <a:t> </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sz="1900" b="0" i="1" u="none" strike="noStrike">
                          <a:solidFill>
                            <a:srgbClr val="000000"/>
                          </a:solidFill>
                          <a:effectLst/>
                          <a:latin typeface="Times New Roman"/>
                        </a:rPr>
                        <a:t>Overall</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2630</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Times New Roman"/>
                        </a:rPr>
                        <a:t>30.8%</a:t>
                      </a:r>
                      <a:endParaRPr lang="en-US" sz="1900" b="0" i="0" u="none" strike="noStrike" dirty="0">
                        <a:solidFill>
                          <a:srgbClr val="000000"/>
                        </a:solidFill>
                        <a:effectLst/>
                        <a:latin typeface="Times New Roman"/>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rgbClr val="C4BD97"/>
                    </a:solidFill>
                  </a:tcPr>
                </a:tc>
              </a:tr>
              <a:tr h="297467">
                <a:tc>
                  <a:txBody>
                    <a:bodyPr/>
                    <a:lstStyle/>
                    <a:p>
                      <a:pPr algn="l" fontAlgn="ctr"/>
                      <a:r>
                        <a:rPr lang="en-US" sz="1900" b="0" i="0" u="none" strike="noStrike">
                          <a:solidFill>
                            <a:srgbClr val="000000"/>
                          </a:solidFill>
                          <a:effectLst/>
                          <a:latin typeface="Times New Roman"/>
                        </a:rPr>
                        <a:t>Uganda</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900" b="0" i="1" u="none" strike="noStrike">
                          <a:solidFill>
                            <a:srgbClr val="000000"/>
                          </a:solidFill>
                          <a:effectLst/>
                          <a:latin typeface="Times New Roman"/>
                        </a:rPr>
                        <a:t>Overall</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a:solidFill>
                            <a:srgbClr val="000000"/>
                          </a:solidFill>
                          <a:effectLst/>
                          <a:latin typeface="Times New Roman"/>
                        </a:rPr>
                        <a:t>2109</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Times New Roman"/>
                        </a:rPr>
                        <a:t>46.8%</a:t>
                      </a:r>
                      <a:endParaRPr lang="en-US" sz="1900" b="0" i="0" u="none" strike="noStrike" dirty="0">
                        <a:solidFill>
                          <a:srgbClr val="000000"/>
                        </a:solidFill>
                        <a:effectLst/>
                        <a:latin typeface="Times New Roman"/>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r>
            </a:tbl>
          </a:graphicData>
        </a:graphic>
      </p:graphicFrame>
    </p:spTree>
    <p:extLst>
      <p:ext uri="{BB962C8B-B14F-4D97-AF65-F5344CB8AC3E}">
        <p14:creationId xmlns:p14="http://schemas.microsoft.com/office/powerpoint/2010/main" val="60271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10833601"/>
              </p:ext>
            </p:extLst>
          </p:nvPr>
        </p:nvGraphicFramePr>
        <p:xfrm>
          <a:off x="270233" y="405302"/>
          <a:ext cx="8458284" cy="5344157"/>
        </p:xfrm>
        <a:graphic>
          <a:graphicData uri="http://schemas.openxmlformats.org/drawingml/2006/table">
            <a:tbl>
              <a:tblPr firstRow="1" firstCol="1" bandRow="1"/>
              <a:tblGrid>
                <a:gridCol w="2459117"/>
                <a:gridCol w="1157913"/>
                <a:gridCol w="1196401"/>
                <a:gridCol w="1196402"/>
                <a:gridCol w="1229635"/>
                <a:gridCol w="1218816"/>
              </a:tblGrid>
              <a:tr h="281990">
                <a:tc gridSpan="6">
                  <a:txBody>
                    <a:bodyPr/>
                    <a:lstStyle/>
                    <a:p>
                      <a:pPr algn="ctr" fontAlgn="ctr"/>
                      <a:r>
                        <a:rPr lang="en-US" sz="1900" b="0" i="0" u="none" strike="noStrike" dirty="0">
                          <a:solidFill>
                            <a:srgbClr val="000000"/>
                          </a:solidFill>
                          <a:effectLst/>
                          <a:latin typeface="Times New Roman"/>
                        </a:rPr>
                        <a:t>Table 4. Summary statistics of variables used in regressions</a:t>
                      </a:r>
                    </a:p>
                  </a:txBody>
                  <a:tcPr marL="11071" marR="11071" marT="1107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082">
                <a:tc>
                  <a:txBody>
                    <a:bodyPr/>
                    <a:lstStyle/>
                    <a:p>
                      <a:pPr algn="l" fontAlgn="ctr"/>
                      <a:r>
                        <a:rPr lang="en-US" sz="1800" b="0" i="0" u="none" strike="noStrike" dirty="0">
                          <a:solidFill>
                            <a:srgbClr val="000000"/>
                          </a:solidFill>
                          <a:effectLst/>
                          <a:latin typeface="Times New Roman"/>
                        </a:rPr>
                        <a:t> </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Ethiopia</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Malawi</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smtClean="0">
                          <a:solidFill>
                            <a:srgbClr val="000000"/>
                          </a:solidFill>
                          <a:effectLst/>
                          <a:latin typeface="Times New Roman"/>
                        </a:rPr>
                        <a:t>Niger</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Tanzania</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Uganda</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443">
                <a:tc rowSpan="2">
                  <a:txBody>
                    <a:bodyPr/>
                    <a:lstStyle/>
                    <a:p>
                      <a:pPr algn="l" fontAlgn="ctr"/>
                      <a:r>
                        <a:rPr lang="en-US" sz="1800" b="0" i="0" u="none" strike="noStrike" dirty="0">
                          <a:solidFill>
                            <a:srgbClr val="000000"/>
                          </a:solidFill>
                          <a:effectLst/>
                          <a:latin typeface="Times New Roman"/>
                        </a:rPr>
                        <a:t>Log labor demand (person-days)</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4.257</a:t>
                      </a:r>
                    </a:p>
                  </a:txBody>
                  <a:tcPr marL="11071" marR="11071" marT="1107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3.851</a:t>
                      </a:r>
                    </a:p>
                  </a:txBody>
                  <a:tcPr marL="11071" marR="11071" marT="1107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4.287</a:t>
                      </a:r>
                    </a:p>
                  </a:txBody>
                  <a:tcPr marL="11071" marR="11071" marT="1107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4.332</a:t>
                      </a:r>
                    </a:p>
                  </a:txBody>
                  <a:tcPr marL="11071" marR="11071" marT="1107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4.756</a:t>
                      </a:r>
                    </a:p>
                  </a:txBody>
                  <a:tcPr marL="11071" marR="11071" marT="11071" marB="0" anchor="ctr">
                    <a:lnL>
                      <a:noFill/>
                    </a:lnL>
                    <a:lnR>
                      <a:noFill/>
                    </a:lnR>
                    <a:lnT w="12700" cap="flat" cmpd="sng" algn="ctr">
                      <a:solidFill>
                        <a:srgbClr val="000000"/>
                      </a:solidFill>
                      <a:prstDash val="solid"/>
                      <a:round/>
                      <a:headEnd type="none" w="med" len="med"/>
                      <a:tailEnd type="none" w="med" len="med"/>
                    </a:lnT>
                    <a:lnB>
                      <a:noFill/>
                    </a:lnB>
                  </a:tcPr>
                </a:tc>
              </a:tr>
              <a:tr h="266082">
                <a:tc vMerge="1">
                  <a:txBody>
                    <a:bodyPr/>
                    <a:lstStyle/>
                    <a:p>
                      <a:pPr algn="l" fontAlgn="b"/>
                      <a:endParaRPr lang="en-US" sz="1800" b="0" i="0" u="none" strike="noStrike" dirty="0">
                        <a:solidFill>
                          <a:srgbClr val="000000"/>
                        </a:solidFill>
                        <a:effectLst/>
                        <a:latin typeface="Calibri"/>
                      </a:endParaRPr>
                    </a:p>
                  </a:txBody>
                  <a:tcPr marL="11071" marR="11071" marT="1107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1.302</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0.989</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0.982</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0.974</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0.776</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r>
              <a:tr h="288029">
                <a:tc rowSpan="2">
                  <a:txBody>
                    <a:bodyPr/>
                    <a:lstStyle/>
                    <a:p>
                      <a:pPr algn="l" fontAlgn="ctr"/>
                      <a:r>
                        <a:rPr lang="en-US" sz="1800" b="0" i="0" u="none" strike="noStrike" dirty="0">
                          <a:solidFill>
                            <a:srgbClr val="000000"/>
                          </a:solidFill>
                          <a:effectLst/>
                          <a:latin typeface="Times New Roman"/>
                        </a:rPr>
                        <a:t>Log </a:t>
                      </a:r>
                      <a:r>
                        <a:rPr lang="en-US" sz="1800" b="0" i="0" u="none" strike="noStrike" dirty="0" smtClean="0">
                          <a:solidFill>
                            <a:srgbClr val="000000"/>
                          </a:solidFill>
                          <a:effectLst/>
                          <a:latin typeface="Times New Roman"/>
                        </a:rPr>
                        <a:t>area cultivated </a:t>
                      </a:r>
                      <a:r>
                        <a:rPr lang="en-US" sz="1800" b="0" i="0" u="none" strike="noStrike" dirty="0">
                          <a:solidFill>
                            <a:srgbClr val="000000"/>
                          </a:solidFill>
                          <a:effectLst/>
                          <a:latin typeface="Times New Roman"/>
                        </a:rPr>
                        <a:t>(acres)</a:t>
                      </a:r>
                    </a:p>
                  </a:txBody>
                  <a:tcPr marL="11071" marR="11071" marT="11071" marB="0" anchor="ct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0.496</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0.384</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2.13</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1.179</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0.818</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r>
              <a:tr h="266082">
                <a:tc vMerge="1">
                  <a:txBody>
                    <a:bodyPr/>
                    <a:lstStyle/>
                    <a:p>
                      <a:pPr algn="l" fontAlgn="b"/>
                      <a:endParaRPr lang="en-US" sz="1800" b="0" i="0" u="none" strike="noStrike" dirty="0">
                        <a:solidFill>
                          <a:srgbClr val="000000"/>
                        </a:solidFill>
                        <a:effectLst/>
                        <a:latin typeface="Calibri"/>
                      </a:endParaRPr>
                    </a:p>
                  </a:txBody>
                  <a:tcPr marL="11071" marR="11071" marT="1107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1.332</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0.82</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1.124</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1.05</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1.001</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r>
              <a:tr h="363889">
                <a:tc>
                  <a:txBody>
                    <a:bodyPr/>
                    <a:lstStyle/>
                    <a:p>
                      <a:pPr algn="l" fontAlgn="ctr"/>
                      <a:r>
                        <a:rPr lang="en-US" sz="1800" b="0" i="0" u="none" strike="noStrike" dirty="0">
                          <a:solidFill>
                            <a:srgbClr val="000000"/>
                          </a:solidFill>
                          <a:effectLst/>
                          <a:latin typeface="Times New Roman"/>
                        </a:rPr>
                        <a:t>Log median </a:t>
                      </a:r>
                      <a:r>
                        <a:rPr lang="en-US" sz="1800" b="0" i="0" u="none" strike="noStrike" dirty="0" smtClean="0">
                          <a:solidFill>
                            <a:srgbClr val="000000"/>
                          </a:solidFill>
                          <a:effectLst/>
                          <a:latin typeface="Times New Roman"/>
                        </a:rPr>
                        <a:t>wage</a:t>
                      </a:r>
                      <a:endParaRPr lang="en-US" sz="1800" b="0" i="0" u="none" strike="noStrike" dirty="0">
                        <a:solidFill>
                          <a:srgbClr val="000000"/>
                        </a:solidFill>
                        <a:effectLst/>
                        <a:latin typeface="Times New Roman"/>
                      </a:endParaRP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2.768</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5.563</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6.998</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7.82</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8.761</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r>
              <a:tr h="266082">
                <a:tc>
                  <a:txBody>
                    <a:bodyPr/>
                    <a:lstStyle/>
                    <a:p>
                      <a:pPr algn="l" fontAlgn="b"/>
                      <a:endParaRPr lang="en-US" sz="1800" b="0" i="0" u="none" strike="noStrike" dirty="0">
                        <a:solidFill>
                          <a:srgbClr val="000000"/>
                        </a:solidFill>
                        <a:effectLst/>
                        <a:latin typeface="Calibri"/>
                      </a:endParaRPr>
                    </a:p>
                  </a:txBody>
                  <a:tcPr marL="11071" marR="11071" marT="1107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1.083</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0.539</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0.443</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0.489</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0.649</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r>
              <a:tr h="266082">
                <a:tc>
                  <a:txBody>
                    <a:bodyPr/>
                    <a:lstStyle/>
                    <a:p>
                      <a:pPr algn="l" fontAlgn="ctr"/>
                      <a:r>
                        <a:rPr lang="en-US" sz="1800" b="0" i="0" u="none" strike="noStrike" dirty="0">
                          <a:solidFill>
                            <a:srgbClr val="000000"/>
                          </a:solidFill>
                          <a:effectLst/>
                          <a:latin typeface="Times New Roman"/>
                        </a:rPr>
                        <a:t>Log HH size</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1.157</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0.862</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1.029</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1.033</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1.229</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r>
              <a:tr h="266082">
                <a:tc>
                  <a:txBody>
                    <a:bodyPr/>
                    <a:lstStyle/>
                    <a:p>
                      <a:pPr algn="l" fontAlgn="b"/>
                      <a:endParaRPr lang="en-US" sz="1800" b="0" i="0" u="none" strike="noStrike" dirty="0">
                        <a:solidFill>
                          <a:srgbClr val="000000"/>
                        </a:solidFill>
                        <a:effectLst/>
                        <a:latin typeface="Calibri"/>
                      </a:endParaRPr>
                    </a:p>
                  </a:txBody>
                  <a:tcPr marL="11071" marR="11071" marT="1107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0.457</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0.454</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0.46</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0.498</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0.571</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r>
              <a:tr h="271800">
                <a:tc>
                  <a:txBody>
                    <a:bodyPr/>
                    <a:lstStyle/>
                    <a:p>
                      <a:pPr algn="l" fontAlgn="ctr"/>
                      <a:r>
                        <a:rPr lang="en-US" sz="1800" b="0" i="0" u="none" strike="noStrike">
                          <a:solidFill>
                            <a:srgbClr val="000000"/>
                          </a:solidFill>
                          <a:effectLst/>
                          <a:latin typeface="Times New Roman"/>
                        </a:rPr>
                        <a:t>Prime male share</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0.326</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0.408</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0.431</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0.408</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0.361</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r>
              <a:tr h="266082">
                <a:tc>
                  <a:txBody>
                    <a:bodyPr/>
                    <a:lstStyle/>
                    <a:p>
                      <a:pPr algn="l" fontAlgn="b"/>
                      <a:endParaRPr lang="en-US" sz="1800" b="0" i="0" u="none" strike="noStrike" dirty="0">
                        <a:solidFill>
                          <a:srgbClr val="000000"/>
                        </a:solidFill>
                        <a:effectLst/>
                        <a:latin typeface="Calibri"/>
                      </a:endParaRPr>
                    </a:p>
                  </a:txBody>
                  <a:tcPr marL="11071" marR="11071" marT="1107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0.207</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0.229</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0.185</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0.233</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0.223</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r>
              <a:tr h="273926">
                <a:tc>
                  <a:txBody>
                    <a:bodyPr/>
                    <a:lstStyle/>
                    <a:p>
                      <a:pPr algn="l" fontAlgn="ctr"/>
                      <a:r>
                        <a:rPr lang="en-US" sz="1800" b="0" i="0" u="none" strike="noStrike" dirty="0">
                          <a:solidFill>
                            <a:srgbClr val="000000"/>
                          </a:solidFill>
                          <a:effectLst/>
                          <a:latin typeface="Times New Roman"/>
                        </a:rPr>
                        <a:t>Prime female share</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0.378</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0.479</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0.499</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0.459</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0.42</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r>
              <a:tr h="266082">
                <a:tc>
                  <a:txBody>
                    <a:bodyPr/>
                    <a:lstStyle/>
                    <a:p>
                      <a:pPr algn="l" fontAlgn="b"/>
                      <a:endParaRPr lang="en-US" sz="1800" b="0" i="0" u="none" strike="noStrike" dirty="0">
                        <a:solidFill>
                          <a:srgbClr val="000000"/>
                        </a:solidFill>
                        <a:effectLst/>
                        <a:latin typeface="Calibri"/>
                      </a:endParaRPr>
                    </a:p>
                  </a:txBody>
                  <a:tcPr marL="11071" marR="11071" marT="11071"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0.21</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0.238</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0.167</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0.229</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0.226</a:t>
                      </a:r>
                    </a:p>
                  </a:txBody>
                  <a:tcPr marL="11071" marR="11071" marT="11071" marB="0" anchor="ctr">
                    <a:lnL>
                      <a:noFill/>
                    </a:lnL>
                    <a:lnR>
                      <a:noFill/>
                    </a:lnR>
                    <a:lnT>
                      <a:noFill/>
                    </a:lnT>
                    <a:lnB w="12700" cap="flat" cmpd="sng" algn="ctr">
                      <a:solidFill>
                        <a:scrgbClr r="0" g="0" b="0"/>
                      </a:solidFill>
                      <a:prstDash val="solid"/>
                      <a:round/>
                      <a:headEnd type="none" w="med" len="med"/>
                      <a:tailEnd type="none" w="med" len="med"/>
                    </a:lnB>
                  </a:tcPr>
                </a:tc>
              </a:tr>
              <a:tr h="266082">
                <a:tc>
                  <a:txBody>
                    <a:bodyPr/>
                    <a:lstStyle/>
                    <a:p>
                      <a:pPr algn="l" fontAlgn="ctr"/>
                      <a:r>
                        <a:rPr lang="en-US" sz="1800" b="0" i="0" u="none" strike="noStrike">
                          <a:solidFill>
                            <a:srgbClr val="000000"/>
                          </a:solidFill>
                          <a:effectLst/>
                          <a:latin typeface="Times New Roman"/>
                        </a:rPr>
                        <a:t>Elderly female share</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0.136</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0.071</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0.027</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0.078</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0.124</a:t>
                      </a:r>
                    </a:p>
                  </a:txBody>
                  <a:tcPr marL="11071" marR="11071" marT="11071" marB="0" anchor="ctr">
                    <a:lnL>
                      <a:noFill/>
                    </a:lnL>
                    <a:lnR>
                      <a:noFill/>
                    </a:lnR>
                    <a:lnT w="12700" cap="flat" cmpd="sng" algn="ctr">
                      <a:solidFill>
                        <a:scrgbClr r="0" g="0" b="0"/>
                      </a:solidFill>
                      <a:prstDash val="solid"/>
                      <a:round/>
                      <a:headEnd type="none" w="med" len="med"/>
                      <a:tailEnd type="none" w="med" len="med"/>
                    </a:lnT>
                    <a:lnB>
                      <a:noFill/>
                    </a:lnB>
                  </a:tcPr>
                </a:tc>
              </a:tr>
              <a:tr h="266082">
                <a:tc>
                  <a:txBody>
                    <a:bodyPr/>
                    <a:lstStyle/>
                    <a:p>
                      <a:pPr algn="l" fontAlgn="ctr"/>
                      <a:r>
                        <a:rPr lang="en-US" sz="1800" b="0" i="0" u="none" strike="noStrike">
                          <a:solidFill>
                            <a:srgbClr val="000000"/>
                          </a:solidFill>
                          <a:effectLst/>
                          <a:latin typeface="Times New Roman"/>
                        </a:rPr>
                        <a:t> </a:t>
                      </a:r>
                    </a:p>
                  </a:txBody>
                  <a:tcPr marL="11071" marR="11071" marT="110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0.204</a:t>
                      </a:r>
                    </a:p>
                  </a:txBody>
                  <a:tcPr marL="11071" marR="11071" marT="110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0.206</a:t>
                      </a:r>
                    </a:p>
                  </a:txBody>
                  <a:tcPr marL="11071" marR="11071" marT="110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0.111</a:t>
                      </a:r>
                    </a:p>
                  </a:txBody>
                  <a:tcPr marL="11071" marR="11071" marT="110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0.192</a:t>
                      </a:r>
                    </a:p>
                  </a:txBody>
                  <a:tcPr marL="11071" marR="11071" marT="110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0.208</a:t>
                      </a:r>
                    </a:p>
                  </a:txBody>
                  <a:tcPr marL="11071" marR="11071" marT="11071" marB="0" anchor="ctr">
                    <a:lnL>
                      <a:noFill/>
                    </a:lnL>
                    <a:lnR>
                      <a:noFill/>
                    </a:lnR>
                    <a:lnT>
                      <a:noFill/>
                    </a:lnT>
                    <a:lnB w="12700" cap="flat" cmpd="sng" algn="ctr">
                      <a:solidFill>
                        <a:srgbClr val="000000"/>
                      </a:solidFill>
                      <a:prstDash val="solid"/>
                      <a:round/>
                      <a:headEnd type="none" w="med" len="med"/>
                      <a:tailEnd type="none" w="med" len="med"/>
                    </a:lnB>
                  </a:tcPr>
                </a:tc>
              </a:tr>
              <a:tr h="266082">
                <a:tc>
                  <a:txBody>
                    <a:bodyPr/>
                    <a:lstStyle/>
                    <a:p>
                      <a:pPr algn="l" fontAlgn="ctr"/>
                      <a:r>
                        <a:rPr lang="en-US" sz="1800" b="0" i="0" u="none" strike="noStrike">
                          <a:solidFill>
                            <a:srgbClr val="000000"/>
                          </a:solidFill>
                          <a:effectLst/>
                          <a:latin typeface="Times New Roman"/>
                        </a:rPr>
                        <a:t>N</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2499</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2556</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2183</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2346</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2047</a:t>
                      </a:r>
                    </a:p>
                  </a:txBody>
                  <a:tcPr marL="11071" marR="11071" marT="1107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082">
                <a:tc gridSpan="6">
                  <a:txBody>
                    <a:bodyPr/>
                    <a:lstStyle/>
                    <a:p>
                      <a:pPr algn="l" fontAlgn="ctr"/>
                      <a:r>
                        <a:rPr lang="en-US" sz="1600" b="0" i="1" u="none" strike="noStrike" dirty="0">
                          <a:solidFill>
                            <a:srgbClr val="000000"/>
                          </a:solidFill>
                          <a:effectLst/>
                          <a:latin typeface="Times New Roman"/>
                        </a:rPr>
                        <a:t>Notes:</a:t>
                      </a:r>
                      <a:r>
                        <a:rPr lang="en-US" sz="1600" b="0" i="0" u="none" strike="noStrike" dirty="0">
                          <a:solidFill>
                            <a:srgbClr val="000000"/>
                          </a:solidFill>
                          <a:effectLst/>
                          <a:latin typeface="Times New Roman"/>
                        </a:rPr>
                        <a:t> First row for each variable is the mean, second is the standard deviation</a:t>
                      </a:r>
                      <a:endParaRPr lang="en-US" sz="1600" b="0" i="1" u="none" strike="noStrike" dirty="0">
                        <a:solidFill>
                          <a:srgbClr val="000000"/>
                        </a:solidFill>
                        <a:effectLst/>
                        <a:latin typeface="Times New Roman"/>
                      </a:endParaRPr>
                    </a:p>
                  </a:txBody>
                  <a:tcPr marL="11071" marR="11071" marT="11071"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912487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85477857"/>
              </p:ext>
            </p:extLst>
          </p:nvPr>
        </p:nvGraphicFramePr>
        <p:xfrm>
          <a:off x="459397" y="986222"/>
          <a:ext cx="8350191" cy="3684072"/>
        </p:xfrm>
        <a:graphic>
          <a:graphicData uri="http://schemas.openxmlformats.org/drawingml/2006/table">
            <a:tbl>
              <a:tblPr firstRow="1" firstCol="1" bandRow="1"/>
              <a:tblGrid>
                <a:gridCol w="1996123"/>
                <a:gridCol w="1462806"/>
                <a:gridCol w="1203769"/>
                <a:gridCol w="1264718"/>
                <a:gridCol w="1371383"/>
                <a:gridCol w="1051392"/>
              </a:tblGrid>
              <a:tr h="375621">
                <a:tc gridSpan="6">
                  <a:txBody>
                    <a:bodyPr/>
                    <a:lstStyle/>
                    <a:p>
                      <a:pPr algn="ctr" fontAlgn="ctr"/>
                      <a:r>
                        <a:rPr lang="en-US" sz="2000" b="0" i="0" u="none" strike="noStrike" dirty="0">
                          <a:solidFill>
                            <a:srgbClr val="000000"/>
                          </a:solidFill>
                          <a:effectLst/>
                          <a:latin typeface="Times New Roman"/>
                        </a:rPr>
                        <a:t>Table 5. Regression results from parsimonious OLS specification</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53130">
                <a:tc>
                  <a:txBody>
                    <a:bodyPr/>
                    <a:lstStyle/>
                    <a:p>
                      <a:pPr algn="l" fontAlgn="ctr"/>
                      <a:r>
                        <a:rPr lang="en-US" sz="2000" b="0" i="0" u="none" strike="noStrike" dirty="0">
                          <a:solidFill>
                            <a:srgbClr val="000000"/>
                          </a:solidFill>
                          <a:effectLst/>
                          <a:latin typeface="Times New Roman"/>
                        </a:rPr>
                        <a:t> </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Ethiopia</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Malawi</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Niger</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Tanzania</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Uganda</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03">
                <a:tc>
                  <a:txBody>
                    <a:bodyPr/>
                    <a:lstStyle/>
                    <a:p>
                      <a:pPr algn="l" fontAlgn="ctr"/>
                      <a:r>
                        <a:rPr lang="en-US" sz="2000" b="0" i="0" u="none" strike="noStrike" dirty="0">
                          <a:solidFill>
                            <a:srgbClr val="000000"/>
                          </a:solidFill>
                          <a:effectLst/>
                          <a:latin typeface="Times New Roman"/>
                        </a:rPr>
                        <a:t>Log area (acres)</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0.489***</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0.528***</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0.343***</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0.444***</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0.379***</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r>
              <a:tr h="353130">
                <a:tc>
                  <a:txBody>
                    <a:bodyPr/>
                    <a:lstStyle/>
                    <a:p>
                      <a:pPr algn="l" fontAlgn="b"/>
                      <a:endParaRPr lang="en-US" sz="2000" b="0" i="0" u="none" strike="noStrike" dirty="0">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-0.04</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-0.048</a:t>
                      </a:r>
                    </a:p>
                  </a:txBody>
                  <a:tcPr marL="10659" marR="10659" marT="10659" marB="0" anchor="ctr">
                    <a:lnL>
                      <a:noFill/>
                    </a:lnL>
                    <a:lnR>
                      <a:noFill/>
                    </a:lnR>
                    <a:lnT>
                      <a:noFill/>
                    </a:lnT>
                    <a:lnB>
                      <a:noFill/>
                    </a:lnB>
                  </a:tcPr>
                </a:tc>
                <a:tc>
                  <a:txBody>
                    <a:bodyPr/>
                    <a:lstStyle/>
                    <a:p>
                      <a:pPr algn="ctr" fontAlgn="ctr"/>
                      <a:r>
                        <a:rPr lang="en-US" sz="2000" b="0" i="0" u="none" strike="noStrike">
                          <a:solidFill>
                            <a:srgbClr val="000000"/>
                          </a:solidFill>
                          <a:effectLst/>
                          <a:latin typeface="Times New Roman"/>
                        </a:rPr>
                        <a:t>-0.026</a:t>
                      </a:r>
                    </a:p>
                  </a:txBody>
                  <a:tcPr marL="10659" marR="10659" marT="10659" marB="0" anchor="ctr">
                    <a:lnL>
                      <a:noFill/>
                    </a:lnL>
                    <a:lnR>
                      <a:noFill/>
                    </a:lnR>
                    <a:lnT>
                      <a:noFill/>
                    </a:lnT>
                    <a:lnB>
                      <a:noFill/>
                    </a:lnB>
                  </a:tcPr>
                </a:tc>
                <a:tc>
                  <a:txBody>
                    <a:bodyPr/>
                    <a:lstStyle/>
                    <a:p>
                      <a:pPr algn="ctr" fontAlgn="ctr"/>
                      <a:r>
                        <a:rPr lang="en-US" sz="2000" b="0" i="0" u="none" strike="noStrike">
                          <a:solidFill>
                            <a:srgbClr val="000000"/>
                          </a:solidFill>
                          <a:effectLst/>
                          <a:latin typeface="Times New Roman"/>
                        </a:rPr>
                        <a:t>-0.027</a:t>
                      </a:r>
                    </a:p>
                  </a:txBody>
                  <a:tcPr marL="10659" marR="10659" marT="10659" marB="0" anchor="ctr">
                    <a:lnL>
                      <a:noFill/>
                    </a:lnL>
                    <a:lnR>
                      <a:noFill/>
                    </a:lnR>
                    <a:lnT>
                      <a:noFill/>
                    </a:lnT>
                    <a:lnB>
                      <a:noFill/>
                    </a:lnB>
                  </a:tcPr>
                </a:tc>
                <a:tc>
                  <a:txBody>
                    <a:bodyPr/>
                    <a:lstStyle/>
                    <a:p>
                      <a:pPr algn="ctr" fontAlgn="ctr"/>
                      <a:r>
                        <a:rPr lang="en-US" sz="2000" b="0" i="0" u="none" strike="noStrike">
                          <a:solidFill>
                            <a:srgbClr val="000000"/>
                          </a:solidFill>
                          <a:effectLst/>
                          <a:latin typeface="Times New Roman"/>
                        </a:rPr>
                        <a:t>-0.033</a:t>
                      </a:r>
                    </a:p>
                  </a:txBody>
                  <a:tcPr marL="10659" marR="10659" marT="10659" marB="0" anchor="ctr">
                    <a:lnL>
                      <a:noFill/>
                    </a:lnL>
                    <a:lnR>
                      <a:noFill/>
                    </a:lnR>
                    <a:lnT>
                      <a:noFill/>
                    </a:lnT>
                    <a:lnB>
                      <a:noFill/>
                    </a:lnB>
                  </a:tcPr>
                </a:tc>
              </a:tr>
              <a:tr h="416938">
                <a:tc>
                  <a:txBody>
                    <a:bodyPr/>
                    <a:lstStyle/>
                    <a:p>
                      <a:pPr algn="l" fontAlgn="ctr"/>
                      <a:r>
                        <a:rPr lang="en-US" sz="2000" b="0" i="0" u="none" strike="noStrike" dirty="0">
                          <a:solidFill>
                            <a:srgbClr val="000000"/>
                          </a:solidFill>
                          <a:effectLst/>
                          <a:latin typeface="Times New Roman"/>
                        </a:rPr>
                        <a:t>Log median wage</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0.036</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-0.121**</a:t>
                      </a:r>
                    </a:p>
                  </a:txBody>
                  <a:tcPr marL="10659" marR="10659" marT="10659" marB="0" anchor="ctr">
                    <a:lnL>
                      <a:noFill/>
                    </a:lnL>
                    <a:lnR>
                      <a:noFill/>
                    </a:lnR>
                    <a:lnT>
                      <a:noFill/>
                    </a:lnT>
                    <a:lnB>
                      <a:noFill/>
                    </a:lnB>
                  </a:tcPr>
                </a:tc>
                <a:tc>
                  <a:txBody>
                    <a:bodyPr/>
                    <a:lstStyle/>
                    <a:p>
                      <a:pPr algn="ctr" fontAlgn="ctr"/>
                      <a:r>
                        <a:rPr lang="en-US" sz="2000" b="0" i="0" u="none" strike="noStrike">
                          <a:solidFill>
                            <a:srgbClr val="000000"/>
                          </a:solidFill>
                          <a:effectLst/>
                          <a:latin typeface="Times New Roman"/>
                        </a:rPr>
                        <a:t>-0.155</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-0.077</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0.012</a:t>
                      </a:r>
                    </a:p>
                  </a:txBody>
                  <a:tcPr marL="10659" marR="10659" marT="10659" marB="0" anchor="ctr">
                    <a:lnL>
                      <a:noFill/>
                    </a:lnL>
                    <a:lnR>
                      <a:noFill/>
                    </a:lnR>
                    <a:lnT>
                      <a:noFill/>
                    </a:lnT>
                    <a:lnB>
                      <a:noFill/>
                    </a:lnB>
                  </a:tcPr>
                </a:tc>
              </a:tr>
              <a:tr h="353130">
                <a:tc>
                  <a:txBody>
                    <a:bodyPr/>
                    <a:lstStyle/>
                    <a:p>
                      <a:pPr algn="l" fontAlgn="b"/>
                      <a:endParaRPr lang="en-US" sz="20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-0.051</a:t>
                      </a:r>
                    </a:p>
                  </a:txBody>
                  <a:tcPr marL="10659" marR="10659" marT="10659" marB="0" anchor="ctr">
                    <a:lnL>
                      <a:noFill/>
                    </a:lnL>
                    <a:lnR>
                      <a:noFill/>
                    </a:lnR>
                    <a:lnT>
                      <a:noFill/>
                    </a:lnT>
                    <a:lnB>
                      <a:noFill/>
                    </a:lnB>
                  </a:tcPr>
                </a:tc>
                <a:tc>
                  <a:txBody>
                    <a:bodyPr/>
                    <a:lstStyle/>
                    <a:p>
                      <a:pPr algn="ctr" fontAlgn="ctr"/>
                      <a:r>
                        <a:rPr lang="en-US" sz="2000" b="0" i="0" u="none" strike="noStrike">
                          <a:solidFill>
                            <a:srgbClr val="000000"/>
                          </a:solidFill>
                          <a:effectLst/>
                          <a:latin typeface="Times New Roman"/>
                        </a:rPr>
                        <a:t>-0.052</a:t>
                      </a:r>
                    </a:p>
                  </a:txBody>
                  <a:tcPr marL="10659" marR="10659" marT="10659" marB="0" anchor="ctr">
                    <a:lnL>
                      <a:noFill/>
                    </a:lnL>
                    <a:lnR>
                      <a:noFill/>
                    </a:lnR>
                    <a:lnT>
                      <a:noFill/>
                    </a:lnT>
                    <a:lnB>
                      <a:noFill/>
                    </a:lnB>
                  </a:tcPr>
                </a:tc>
                <a:tc>
                  <a:txBody>
                    <a:bodyPr/>
                    <a:lstStyle/>
                    <a:p>
                      <a:pPr algn="ctr" fontAlgn="ctr"/>
                      <a:r>
                        <a:rPr lang="en-US" sz="2000" b="0" i="0" u="none" strike="noStrike">
                          <a:solidFill>
                            <a:srgbClr val="000000"/>
                          </a:solidFill>
                          <a:effectLst/>
                          <a:latin typeface="Times New Roman"/>
                        </a:rPr>
                        <a:t>-0.107</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-0.065</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-0.043</a:t>
                      </a:r>
                    </a:p>
                  </a:txBody>
                  <a:tcPr marL="10659" marR="10659" marT="10659" marB="0" anchor="ctr">
                    <a:lnL>
                      <a:noFill/>
                    </a:lnL>
                    <a:lnR>
                      <a:noFill/>
                    </a:lnR>
                    <a:lnT>
                      <a:noFill/>
                    </a:lnT>
                    <a:lnB>
                      <a:noFill/>
                    </a:lnB>
                  </a:tcPr>
                </a:tc>
              </a:tr>
              <a:tr h="353130">
                <a:tc>
                  <a:txBody>
                    <a:bodyPr/>
                    <a:lstStyle/>
                    <a:p>
                      <a:pPr algn="l" fontAlgn="ctr"/>
                      <a:r>
                        <a:rPr lang="en-US" sz="2000" b="0" i="0" u="none" strike="noStrike">
                          <a:solidFill>
                            <a:srgbClr val="000000"/>
                          </a:solidFill>
                          <a:effectLst/>
                          <a:latin typeface="Times New Roman"/>
                        </a:rPr>
                        <a:t>Log HH size</a:t>
                      </a:r>
                    </a:p>
                  </a:txBody>
                  <a:tcPr marL="10659" marR="10659" marT="10659"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0.379***</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dirty="0">
                          <a:solidFill>
                            <a:srgbClr val="000000"/>
                          </a:solidFill>
                          <a:effectLst/>
                          <a:latin typeface="Times New Roman"/>
                        </a:rPr>
                        <a:t>0.399***</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dirty="0">
                          <a:solidFill>
                            <a:srgbClr val="000000"/>
                          </a:solidFill>
                          <a:effectLst/>
                          <a:latin typeface="Times New Roman"/>
                        </a:rPr>
                        <a:t>0.635***</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dirty="0">
                          <a:solidFill>
                            <a:srgbClr val="000000"/>
                          </a:solidFill>
                          <a:effectLst/>
                          <a:latin typeface="Times New Roman"/>
                        </a:rPr>
                        <a:t>0.399***</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dirty="0">
                          <a:solidFill>
                            <a:srgbClr val="000000"/>
                          </a:solidFill>
                          <a:effectLst/>
                          <a:latin typeface="Times New Roman"/>
                        </a:rPr>
                        <a:t>0.211***</a:t>
                      </a:r>
                    </a:p>
                  </a:txBody>
                  <a:tcPr marL="10659" marR="10659" marT="10659" marB="0" anchor="ctr">
                    <a:lnL>
                      <a:noFill/>
                    </a:lnL>
                    <a:lnR>
                      <a:noFill/>
                    </a:lnR>
                    <a:lnT>
                      <a:noFill/>
                    </a:lnT>
                    <a:lnB>
                      <a:noFill/>
                    </a:lnB>
                    <a:solidFill>
                      <a:schemeClr val="bg2">
                        <a:lumMod val="75000"/>
                      </a:schemeClr>
                    </a:solidFill>
                  </a:tcPr>
                </a:tc>
              </a:tr>
              <a:tr h="353130">
                <a:tc>
                  <a:txBody>
                    <a:bodyPr/>
                    <a:lstStyle/>
                    <a:p>
                      <a:pPr algn="l" fontAlgn="b"/>
                      <a:endParaRPr lang="en-US" sz="20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-0.055</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dirty="0">
                          <a:solidFill>
                            <a:srgbClr val="000000"/>
                          </a:solidFill>
                          <a:effectLst/>
                          <a:latin typeface="Times New Roman"/>
                        </a:rPr>
                        <a:t>-0.061</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a:solidFill>
                            <a:srgbClr val="000000"/>
                          </a:solidFill>
                          <a:effectLst/>
                          <a:latin typeface="Times New Roman"/>
                        </a:rPr>
                        <a:t>-0.061</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a:solidFill>
                            <a:srgbClr val="000000"/>
                          </a:solidFill>
                          <a:effectLst/>
                          <a:latin typeface="Times New Roman"/>
                        </a:rPr>
                        <a:t>-0.043</a:t>
                      </a:r>
                    </a:p>
                  </a:txBody>
                  <a:tcPr marL="10659" marR="10659" marT="10659" marB="0" anchor="ctr">
                    <a:lnL>
                      <a:noFill/>
                    </a:lnL>
                    <a:lnR>
                      <a:noFill/>
                    </a:lnR>
                    <a:lnT>
                      <a:noFill/>
                    </a:lnT>
                    <a:lnB>
                      <a:noFill/>
                    </a:lnB>
                    <a:solidFill>
                      <a:schemeClr val="bg2">
                        <a:lumMod val="75000"/>
                      </a:schemeClr>
                    </a:solidFill>
                  </a:tcPr>
                </a:tc>
                <a:tc>
                  <a:txBody>
                    <a:bodyPr/>
                    <a:lstStyle/>
                    <a:p>
                      <a:pPr algn="ctr" fontAlgn="ctr"/>
                      <a:r>
                        <a:rPr lang="en-US" sz="2000" b="0" i="0" u="none" strike="noStrike" dirty="0">
                          <a:solidFill>
                            <a:srgbClr val="000000"/>
                          </a:solidFill>
                          <a:effectLst/>
                          <a:latin typeface="Times New Roman"/>
                        </a:rPr>
                        <a:t>-0.044</a:t>
                      </a:r>
                    </a:p>
                  </a:txBody>
                  <a:tcPr marL="10659" marR="10659" marT="10659" marB="0" anchor="ctr">
                    <a:lnL>
                      <a:noFill/>
                    </a:lnL>
                    <a:lnR>
                      <a:noFill/>
                    </a:lnR>
                    <a:lnT>
                      <a:noFill/>
                    </a:lnT>
                    <a:lnB>
                      <a:noFill/>
                    </a:lnB>
                    <a:solidFill>
                      <a:schemeClr val="bg2">
                        <a:lumMod val="75000"/>
                      </a:schemeClr>
                    </a:solidFill>
                  </a:tcPr>
                </a:tc>
              </a:tr>
              <a:tr h="353130">
                <a:tc>
                  <a:txBody>
                    <a:bodyPr/>
                    <a:lstStyle/>
                    <a:p>
                      <a:pPr algn="l" fontAlgn="ctr"/>
                      <a:r>
                        <a:rPr lang="en-US" sz="2000" b="0" i="0" u="none" strike="noStrike" dirty="0">
                          <a:solidFill>
                            <a:srgbClr val="000000"/>
                          </a:solidFill>
                          <a:effectLst/>
                          <a:latin typeface="Times New Roman"/>
                        </a:rPr>
                        <a:t>R-squared</a:t>
                      </a:r>
                    </a:p>
                  </a:txBody>
                  <a:tcPr marL="10659" marR="10659" marT="10659"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0.33</a:t>
                      </a:r>
                    </a:p>
                  </a:txBody>
                  <a:tcPr marL="10659" marR="10659" marT="10659"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0.278</a:t>
                      </a:r>
                    </a:p>
                  </a:txBody>
                  <a:tcPr marL="10659" marR="10659" marT="10659"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0.301</a:t>
                      </a:r>
                    </a:p>
                  </a:txBody>
                  <a:tcPr marL="10659" marR="10659" marT="10659"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0.321</a:t>
                      </a:r>
                    </a:p>
                  </a:txBody>
                  <a:tcPr marL="10659" marR="10659" marT="10659" marB="0" anchor="ctr">
                    <a:lnL>
                      <a:noFill/>
                    </a:lnL>
                    <a:lnR>
                      <a:noFill/>
                    </a:lnR>
                    <a:lnT w="12700" cap="flat" cmpd="sng" algn="ctr">
                      <a:no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0.312</a:t>
                      </a:r>
                    </a:p>
                  </a:txBody>
                  <a:tcPr marL="10659" marR="10659" marT="10659" marB="0" anchor="ctr">
                    <a:lnL>
                      <a:noFill/>
                    </a:lnL>
                    <a:lnR>
                      <a:noFill/>
                    </a:lnR>
                    <a:lnT w="12700" cap="flat" cmpd="sng" algn="ctr">
                      <a:noFill/>
                      <a:prstDash val="solid"/>
                      <a:round/>
                      <a:headEnd type="none" w="med" len="med"/>
                      <a:tailEnd type="none" w="med" len="med"/>
                    </a:lnT>
                    <a:lnB>
                      <a:noFill/>
                    </a:lnB>
                  </a:tcPr>
                </a:tc>
              </a:tr>
              <a:tr h="353130">
                <a:tc>
                  <a:txBody>
                    <a:bodyPr/>
                    <a:lstStyle/>
                    <a:p>
                      <a:pPr algn="l" fontAlgn="ctr"/>
                      <a:r>
                        <a:rPr lang="en-US" sz="2000" b="0" i="0" u="none" strike="noStrike">
                          <a:solidFill>
                            <a:srgbClr val="000000"/>
                          </a:solidFill>
                          <a:effectLst/>
                          <a:latin typeface="Times New Roman"/>
                        </a:rPr>
                        <a:t>N</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2499</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2556</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2183</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2346</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2047</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72667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6773073"/>
              </p:ext>
            </p:extLst>
          </p:nvPr>
        </p:nvGraphicFramePr>
        <p:xfrm>
          <a:off x="526952" y="242037"/>
          <a:ext cx="8174542" cy="6670003"/>
        </p:xfrm>
        <a:graphic>
          <a:graphicData uri="http://schemas.openxmlformats.org/drawingml/2006/table">
            <a:tbl>
              <a:tblPr firstRow="1" firstCol="1" bandRow="1"/>
              <a:tblGrid>
                <a:gridCol w="2121329"/>
                <a:gridCol w="1391698"/>
                <a:gridCol w="1162001"/>
                <a:gridCol w="1127704"/>
                <a:gridCol w="1342535"/>
                <a:gridCol w="1029275"/>
              </a:tblGrid>
              <a:tr h="229090">
                <a:tc gridSpan="6">
                  <a:txBody>
                    <a:bodyPr/>
                    <a:lstStyle/>
                    <a:p>
                      <a:pPr algn="ctr" fontAlgn="ctr"/>
                      <a:r>
                        <a:rPr lang="en-US" sz="1600" b="0" i="0" u="none" strike="noStrike" dirty="0">
                          <a:solidFill>
                            <a:srgbClr val="000000"/>
                          </a:solidFill>
                          <a:effectLst/>
                          <a:latin typeface="Times New Roman"/>
                        </a:rPr>
                        <a:t>Table 5. Regression results from parsimonious OLS specification</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9090">
                <a:tc>
                  <a:txBody>
                    <a:bodyPr/>
                    <a:lstStyle/>
                    <a:p>
                      <a:pPr algn="l" fontAlgn="ctr"/>
                      <a:r>
                        <a:rPr lang="en-US" sz="1700" b="0" i="0" u="none" strike="noStrike" dirty="0">
                          <a:solidFill>
                            <a:srgbClr val="000000"/>
                          </a:solidFill>
                          <a:effectLst/>
                          <a:latin typeface="Times New Roman"/>
                        </a:rPr>
                        <a:t> </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Ethiopia</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Malawi</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Niger</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Tanzania</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Uganda</a:t>
                      </a:r>
                    </a:p>
                  </a:txBody>
                  <a:tcPr marL="10659" marR="10659" marT="1065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82">
                <a:tc>
                  <a:txBody>
                    <a:bodyPr/>
                    <a:lstStyle/>
                    <a:p>
                      <a:pPr algn="l" fontAlgn="ctr"/>
                      <a:r>
                        <a:rPr lang="en-US" sz="1700" b="0" i="0" u="none" strike="noStrike" dirty="0">
                          <a:solidFill>
                            <a:srgbClr val="000000"/>
                          </a:solidFill>
                          <a:effectLst/>
                          <a:latin typeface="Times New Roman"/>
                        </a:rPr>
                        <a:t>Log area (acres)</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dirty="0">
                          <a:solidFill>
                            <a:srgbClr val="000000"/>
                          </a:solidFill>
                          <a:effectLst/>
                          <a:latin typeface="Times New Roman"/>
                        </a:rPr>
                        <a:t>0.489***</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a:solidFill>
                            <a:srgbClr val="000000"/>
                          </a:solidFill>
                          <a:effectLst/>
                          <a:latin typeface="Times New Roman"/>
                        </a:rPr>
                        <a:t>0.528***</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a:solidFill>
                            <a:srgbClr val="000000"/>
                          </a:solidFill>
                          <a:effectLst/>
                          <a:latin typeface="Times New Roman"/>
                        </a:rPr>
                        <a:t>0.343***</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a:solidFill>
                            <a:srgbClr val="000000"/>
                          </a:solidFill>
                          <a:effectLst/>
                          <a:latin typeface="Times New Roman"/>
                        </a:rPr>
                        <a:t>0.444***</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a:solidFill>
                            <a:srgbClr val="000000"/>
                          </a:solidFill>
                          <a:effectLst/>
                          <a:latin typeface="Times New Roman"/>
                        </a:rPr>
                        <a:t>0.379***</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r>
              <a:tr h="220499">
                <a:tc>
                  <a:txBody>
                    <a:bodyPr/>
                    <a:lstStyle/>
                    <a:p>
                      <a:pPr algn="l" fontAlgn="b"/>
                      <a:endParaRPr lang="en-US" sz="17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-0.04</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-0.048</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-0.026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-0.027</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-0.033</a:t>
                      </a:r>
                    </a:p>
                  </a:txBody>
                  <a:tcPr marL="10659" marR="10659" marT="10659" marB="0" anchor="ctr">
                    <a:lnL>
                      <a:noFill/>
                    </a:lnL>
                    <a:lnR>
                      <a:noFill/>
                    </a:lnR>
                    <a:lnT>
                      <a:noFill/>
                    </a:lnT>
                    <a:lnB>
                      <a:noFill/>
                    </a:lnB>
                  </a:tcPr>
                </a:tc>
              </a:tr>
              <a:tr h="426682">
                <a:tc>
                  <a:txBody>
                    <a:bodyPr/>
                    <a:lstStyle/>
                    <a:p>
                      <a:pPr algn="l" fontAlgn="ctr"/>
                      <a:r>
                        <a:rPr lang="en-US" sz="1700" b="0" i="0" u="none" strike="noStrike">
                          <a:solidFill>
                            <a:srgbClr val="000000"/>
                          </a:solidFill>
                          <a:effectLst/>
                          <a:latin typeface="Times New Roman"/>
                        </a:rPr>
                        <a:t>Log median wage</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0.036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-0.121**</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-0.155</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-0.077</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0.012</a:t>
                      </a:r>
                    </a:p>
                  </a:txBody>
                  <a:tcPr marL="10659" marR="10659" marT="10659" marB="0" anchor="ctr">
                    <a:lnL>
                      <a:noFill/>
                    </a:lnL>
                    <a:lnR>
                      <a:noFill/>
                    </a:lnR>
                    <a:lnT>
                      <a:noFill/>
                    </a:lnT>
                    <a:lnB>
                      <a:noFill/>
                    </a:lnB>
                  </a:tcPr>
                </a:tc>
              </a:tr>
              <a:tr h="220499">
                <a:tc>
                  <a:txBody>
                    <a:bodyPr/>
                    <a:lstStyle/>
                    <a:p>
                      <a:pPr algn="l" fontAlgn="b"/>
                      <a:endParaRPr lang="en-US" sz="17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-0.051</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-0.052</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-0.107</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-0.065</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-0.043</a:t>
                      </a:r>
                    </a:p>
                  </a:txBody>
                  <a:tcPr marL="10659" marR="10659" marT="10659" marB="0" anchor="ctr">
                    <a:lnL>
                      <a:noFill/>
                    </a:lnL>
                    <a:lnR>
                      <a:noFill/>
                    </a:lnR>
                    <a:lnT>
                      <a:noFill/>
                    </a:lnT>
                    <a:lnB>
                      <a:noFill/>
                    </a:lnB>
                  </a:tcPr>
                </a:tc>
              </a:tr>
              <a:tr h="220499">
                <a:tc>
                  <a:txBody>
                    <a:bodyPr/>
                    <a:lstStyle/>
                    <a:p>
                      <a:pPr algn="l" fontAlgn="ctr"/>
                      <a:r>
                        <a:rPr lang="en-US" sz="1700" b="0" i="0" u="none" strike="noStrike">
                          <a:solidFill>
                            <a:srgbClr val="000000"/>
                          </a:solidFill>
                          <a:effectLst/>
                          <a:latin typeface="Times New Roman"/>
                        </a:rPr>
                        <a:t>Log HH size</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0.379***</a:t>
                      </a:r>
                    </a:p>
                  </a:txBody>
                  <a:tcPr marL="10659" marR="10659" marT="10659" marB="0" anchor="ctr">
                    <a:lnL>
                      <a:noFill/>
                    </a:lnL>
                    <a:lnR>
                      <a:noFill/>
                    </a:lnR>
                    <a:lnT>
                      <a:noFill/>
                    </a:lnT>
                    <a:lnB>
                      <a:noFill/>
                    </a:lnB>
                    <a:solidFill>
                      <a:srgbClr val="C4BD97"/>
                    </a:solidFill>
                  </a:tcPr>
                </a:tc>
                <a:tc>
                  <a:txBody>
                    <a:bodyPr/>
                    <a:lstStyle/>
                    <a:p>
                      <a:pPr algn="ctr" fontAlgn="ctr"/>
                      <a:r>
                        <a:rPr lang="en-US" sz="1700" b="0" i="0" u="none" strike="noStrike" dirty="0">
                          <a:solidFill>
                            <a:srgbClr val="000000"/>
                          </a:solidFill>
                          <a:effectLst/>
                          <a:latin typeface="Times New Roman"/>
                        </a:rPr>
                        <a:t>0.399***</a:t>
                      </a:r>
                    </a:p>
                  </a:txBody>
                  <a:tcPr marL="10659" marR="10659" marT="10659" marB="0" anchor="ctr">
                    <a:lnL>
                      <a:noFill/>
                    </a:lnL>
                    <a:lnR>
                      <a:noFill/>
                    </a:lnR>
                    <a:lnT>
                      <a:noFill/>
                    </a:lnT>
                    <a:lnB>
                      <a:noFill/>
                    </a:lnB>
                    <a:solidFill>
                      <a:srgbClr val="C4BD97"/>
                    </a:solidFill>
                  </a:tcPr>
                </a:tc>
                <a:tc>
                  <a:txBody>
                    <a:bodyPr/>
                    <a:lstStyle/>
                    <a:p>
                      <a:pPr algn="ctr" fontAlgn="ctr"/>
                      <a:r>
                        <a:rPr lang="en-US" sz="1700" b="0" i="0" u="none" strike="noStrike" dirty="0">
                          <a:solidFill>
                            <a:srgbClr val="000000"/>
                          </a:solidFill>
                          <a:effectLst/>
                          <a:latin typeface="Times New Roman"/>
                        </a:rPr>
                        <a:t>0.635***</a:t>
                      </a:r>
                    </a:p>
                  </a:txBody>
                  <a:tcPr marL="10659" marR="10659" marT="10659" marB="0" anchor="ctr">
                    <a:lnL>
                      <a:noFill/>
                    </a:lnL>
                    <a:lnR>
                      <a:noFill/>
                    </a:lnR>
                    <a:lnT>
                      <a:noFill/>
                    </a:lnT>
                    <a:lnB>
                      <a:noFill/>
                    </a:lnB>
                    <a:solidFill>
                      <a:srgbClr val="C4BD97"/>
                    </a:solidFill>
                  </a:tcPr>
                </a:tc>
                <a:tc>
                  <a:txBody>
                    <a:bodyPr/>
                    <a:lstStyle/>
                    <a:p>
                      <a:pPr algn="ctr" fontAlgn="ctr"/>
                      <a:r>
                        <a:rPr lang="en-US" sz="1700" b="0" i="0" u="none" strike="noStrike">
                          <a:solidFill>
                            <a:srgbClr val="000000"/>
                          </a:solidFill>
                          <a:effectLst/>
                          <a:latin typeface="Times New Roman"/>
                        </a:rPr>
                        <a:t>0.399***</a:t>
                      </a:r>
                    </a:p>
                  </a:txBody>
                  <a:tcPr marL="10659" marR="10659" marT="10659" marB="0" anchor="ctr">
                    <a:lnL>
                      <a:noFill/>
                    </a:lnL>
                    <a:lnR>
                      <a:noFill/>
                    </a:lnR>
                    <a:lnT>
                      <a:noFill/>
                    </a:lnT>
                    <a:lnB>
                      <a:noFill/>
                    </a:lnB>
                    <a:solidFill>
                      <a:srgbClr val="C4BD97"/>
                    </a:solidFill>
                  </a:tcPr>
                </a:tc>
                <a:tc>
                  <a:txBody>
                    <a:bodyPr/>
                    <a:lstStyle/>
                    <a:p>
                      <a:pPr algn="ctr" fontAlgn="ctr"/>
                      <a:r>
                        <a:rPr lang="en-US" sz="1700" b="0" i="0" u="none" strike="noStrike" dirty="0">
                          <a:solidFill>
                            <a:srgbClr val="000000"/>
                          </a:solidFill>
                          <a:effectLst/>
                          <a:latin typeface="Times New Roman"/>
                        </a:rPr>
                        <a:t>0.211***</a:t>
                      </a:r>
                    </a:p>
                  </a:txBody>
                  <a:tcPr marL="10659" marR="10659" marT="10659" marB="0" anchor="ctr">
                    <a:lnL>
                      <a:noFill/>
                    </a:lnL>
                    <a:lnR>
                      <a:noFill/>
                    </a:lnR>
                    <a:lnT>
                      <a:noFill/>
                    </a:lnT>
                    <a:lnB>
                      <a:noFill/>
                    </a:lnB>
                    <a:solidFill>
                      <a:srgbClr val="C4BD97"/>
                    </a:solidFill>
                  </a:tcPr>
                </a:tc>
              </a:tr>
              <a:tr h="220499">
                <a:tc>
                  <a:txBody>
                    <a:bodyPr/>
                    <a:lstStyle/>
                    <a:p>
                      <a:pPr algn="l" fontAlgn="b"/>
                      <a:endParaRPr lang="en-US" sz="17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-0.055</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-0.061</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-0.061</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-0.043</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-0.044</a:t>
                      </a:r>
                    </a:p>
                  </a:txBody>
                  <a:tcPr marL="10659" marR="10659" marT="10659" marB="0" anchor="ctr">
                    <a:lnL>
                      <a:noFill/>
                    </a:lnL>
                    <a:lnR>
                      <a:noFill/>
                    </a:lnR>
                    <a:lnT>
                      <a:noFill/>
                    </a:lnT>
                    <a:lnB>
                      <a:noFill/>
                    </a:lnB>
                  </a:tcPr>
                </a:tc>
              </a:tr>
              <a:tr h="426682">
                <a:tc>
                  <a:txBody>
                    <a:bodyPr/>
                    <a:lstStyle/>
                    <a:p>
                      <a:pPr algn="l" fontAlgn="ctr"/>
                      <a:r>
                        <a:rPr lang="en-US" sz="1700" b="0" i="0" u="none" strike="noStrike">
                          <a:solidFill>
                            <a:srgbClr val="000000"/>
                          </a:solidFill>
                          <a:effectLst/>
                          <a:latin typeface="Times New Roman"/>
                        </a:rPr>
                        <a:t>Prime male share</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0.446**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0.036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0.008</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-0.085</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0.223*</a:t>
                      </a:r>
                    </a:p>
                  </a:txBody>
                  <a:tcPr marL="10659" marR="10659" marT="10659" marB="0" anchor="ctr">
                    <a:lnL>
                      <a:noFill/>
                    </a:lnL>
                    <a:lnR>
                      <a:noFill/>
                    </a:lnR>
                    <a:lnT>
                      <a:noFill/>
                    </a:lnT>
                    <a:lnB>
                      <a:noFill/>
                    </a:lnB>
                  </a:tcPr>
                </a:tc>
              </a:tr>
              <a:tr h="220499">
                <a:tc>
                  <a:txBody>
                    <a:bodyPr/>
                    <a:lstStyle/>
                    <a:p>
                      <a:pPr algn="l" fontAlgn="b"/>
                      <a:endParaRPr lang="en-US" sz="17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-0.186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-0.14</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-0.198</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-0.136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-0.128</a:t>
                      </a:r>
                    </a:p>
                  </a:txBody>
                  <a:tcPr marL="10659" marR="10659" marT="10659" marB="0" anchor="ctr">
                    <a:lnL>
                      <a:noFill/>
                    </a:lnL>
                    <a:lnR>
                      <a:noFill/>
                    </a:lnR>
                    <a:lnT>
                      <a:noFill/>
                    </a:lnT>
                    <a:lnB>
                      <a:noFill/>
                    </a:lnB>
                  </a:tcPr>
                </a:tc>
              </a:tr>
              <a:tr h="426682">
                <a:tc>
                  <a:txBody>
                    <a:bodyPr/>
                    <a:lstStyle/>
                    <a:p>
                      <a:pPr algn="l" fontAlgn="ctr"/>
                      <a:r>
                        <a:rPr lang="en-US" sz="1700" b="0" i="0" u="none" strike="noStrike">
                          <a:solidFill>
                            <a:srgbClr val="000000"/>
                          </a:solidFill>
                          <a:effectLst/>
                          <a:latin typeface="Times New Roman"/>
                        </a:rPr>
                        <a:t>Prime female share</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0.152</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-0.068</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-0.216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-0.147</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0.314**</a:t>
                      </a:r>
                    </a:p>
                  </a:txBody>
                  <a:tcPr marL="10659" marR="10659" marT="10659" marB="0" anchor="ctr">
                    <a:lnL>
                      <a:noFill/>
                    </a:lnL>
                    <a:lnR>
                      <a:noFill/>
                    </a:lnR>
                    <a:lnT>
                      <a:noFill/>
                    </a:lnT>
                    <a:lnB>
                      <a:noFill/>
                    </a:lnB>
                  </a:tcPr>
                </a:tc>
              </a:tr>
              <a:tr h="220499">
                <a:tc>
                  <a:txBody>
                    <a:bodyPr/>
                    <a:lstStyle/>
                    <a:p>
                      <a:pPr algn="l" fontAlgn="b"/>
                      <a:endParaRPr lang="en-US" sz="17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-0.247</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-0.132</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-0.214</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-0.14</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-0.131</a:t>
                      </a:r>
                    </a:p>
                  </a:txBody>
                  <a:tcPr marL="10659" marR="10659" marT="10659" marB="0" anchor="ctr">
                    <a:lnL>
                      <a:noFill/>
                    </a:lnL>
                    <a:lnR>
                      <a:noFill/>
                    </a:lnR>
                    <a:lnT>
                      <a:noFill/>
                    </a:lnT>
                    <a:lnB>
                      <a:noFill/>
                    </a:lnB>
                  </a:tcPr>
                </a:tc>
              </a:tr>
              <a:tr h="426682">
                <a:tc>
                  <a:txBody>
                    <a:bodyPr/>
                    <a:lstStyle/>
                    <a:p>
                      <a:pPr algn="l" fontAlgn="ctr"/>
                      <a:r>
                        <a:rPr lang="en-US" sz="1700" b="0" i="0" u="none" strike="noStrike">
                          <a:solidFill>
                            <a:srgbClr val="000000"/>
                          </a:solidFill>
                          <a:effectLst/>
                          <a:latin typeface="Times New Roman"/>
                        </a:rPr>
                        <a:t>Elderly female share</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-0.371**</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0.108</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-0.416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-0.249</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0.042</a:t>
                      </a:r>
                    </a:p>
                  </a:txBody>
                  <a:tcPr marL="10659" marR="10659" marT="10659" marB="0" anchor="ctr">
                    <a:lnL>
                      <a:noFill/>
                    </a:lnL>
                    <a:lnR>
                      <a:noFill/>
                    </a:lnR>
                    <a:lnT>
                      <a:noFill/>
                    </a:lnT>
                    <a:lnB>
                      <a:noFill/>
                    </a:lnB>
                  </a:tcPr>
                </a:tc>
              </a:tr>
              <a:tr h="220499">
                <a:tc>
                  <a:txBody>
                    <a:bodyPr/>
                    <a:lstStyle/>
                    <a:p>
                      <a:pPr algn="l" fontAlgn="b"/>
                      <a:endParaRPr lang="en-US" sz="1700" b="0" i="0" u="none" strike="noStrike">
                        <a:solidFill>
                          <a:srgbClr val="000000"/>
                        </a:solidFill>
                        <a:effectLst/>
                        <a:latin typeface="Calibri"/>
                      </a:endParaRPr>
                    </a:p>
                  </a:txBody>
                  <a:tcPr marL="10659" marR="10659" marT="10659" marB="0" anchor="b">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-0.171</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-0.165</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-0.286</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-0.187</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-0.166</a:t>
                      </a:r>
                    </a:p>
                  </a:txBody>
                  <a:tcPr marL="10659" marR="10659" marT="10659" marB="0" anchor="ctr">
                    <a:lnL>
                      <a:noFill/>
                    </a:lnL>
                    <a:lnR>
                      <a:noFill/>
                    </a:lnR>
                    <a:lnT>
                      <a:noFill/>
                    </a:lnT>
                    <a:lnB>
                      <a:noFill/>
                    </a:lnB>
                  </a:tcPr>
                </a:tc>
              </a:tr>
              <a:tr h="220499">
                <a:tc>
                  <a:txBody>
                    <a:bodyPr/>
                    <a:lstStyle/>
                    <a:p>
                      <a:pPr algn="l" fontAlgn="ctr"/>
                      <a:r>
                        <a:rPr lang="en-US" sz="1700" b="0" i="0" u="none" strike="noStrike">
                          <a:solidFill>
                            <a:srgbClr val="000000"/>
                          </a:solidFill>
                          <a:effectLst/>
                          <a:latin typeface="Times New Roman"/>
                        </a:rPr>
                        <a:t>Constant</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3.454***</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3.993***</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4.045***</a:t>
                      </a:r>
                    </a:p>
                  </a:txBody>
                  <a:tcPr marL="10659" marR="10659" marT="10659" marB="0" anchor="ctr">
                    <a:lnL>
                      <a:noFill/>
                    </a:lnL>
                    <a:lnR>
                      <a:noFill/>
                    </a:lnR>
                    <a:lnT>
                      <a:noFill/>
                    </a:lnT>
                    <a:lnB>
                      <a:noFill/>
                    </a:lnB>
                  </a:tcPr>
                </a:tc>
                <a:tc>
                  <a:txBody>
                    <a:bodyPr/>
                    <a:lstStyle/>
                    <a:p>
                      <a:pPr algn="ctr" fontAlgn="ctr"/>
                      <a:r>
                        <a:rPr lang="en-US" sz="1700" b="0" i="0" u="none" strike="noStrike" dirty="0">
                          <a:solidFill>
                            <a:srgbClr val="000000"/>
                          </a:solidFill>
                          <a:effectLst/>
                          <a:latin typeface="Times New Roman"/>
                        </a:rPr>
                        <a:t>4.056***</a:t>
                      </a:r>
                    </a:p>
                  </a:txBody>
                  <a:tcPr marL="10659" marR="10659" marT="10659" marB="0" anchor="ctr">
                    <a:lnL>
                      <a:noFill/>
                    </a:lnL>
                    <a:lnR>
                      <a:noFill/>
                    </a:lnR>
                    <a:lnT>
                      <a:noFill/>
                    </a:lnT>
                    <a:lnB>
                      <a:noFill/>
                    </a:lnB>
                  </a:tcPr>
                </a:tc>
                <a:tc>
                  <a:txBody>
                    <a:bodyPr/>
                    <a:lstStyle/>
                    <a:p>
                      <a:pPr algn="ctr" fontAlgn="ctr"/>
                      <a:r>
                        <a:rPr lang="en-US" sz="1700" b="0" i="0" u="none" strike="noStrike">
                          <a:solidFill>
                            <a:srgbClr val="000000"/>
                          </a:solidFill>
                          <a:effectLst/>
                          <a:latin typeface="Times New Roman"/>
                        </a:rPr>
                        <a:t>3.869***</a:t>
                      </a:r>
                    </a:p>
                  </a:txBody>
                  <a:tcPr marL="10659" marR="10659" marT="10659" marB="0" anchor="ctr">
                    <a:lnL>
                      <a:noFill/>
                    </a:lnL>
                    <a:lnR>
                      <a:noFill/>
                    </a:lnR>
                    <a:lnT>
                      <a:noFill/>
                    </a:lnT>
                    <a:lnB>
                      <a:noFill/>
                    </a:lnB>
                  </a:tcPr>
                </a:tc>
              </a:tr>
              <a:tr h="229090">
                <a:tc>
                  <a:txBody>
                    <a:bodyPr/>
                    <a:lstStyle/>
                    <a:p>
                      <a:pPr algn="l" fontAlgn="ctr"/>
                      <a:r>
                        <a:rPr lang="en-US" sz="1700" b="0" i="0" u="none" strike="noStrike">
                          <a:solidFill>
                            <a:srgbClr val="000000"/>
                          </a:solidFill>
                          <a:effectLst/>
                          <a:latin typeface="Times New Roman"/>
                        </a:rPr>
                        <a:t> </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-0.251</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-0.283</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dirty="0">
                          <a:solidFill>
                            <a:srgbClr val="000000"/>
                          </a:solidFill>
                          <a:effectLst/>
                          <a:latin typeface="Times New Roman"/>
                        </a:rPr>
                        <a:t>-0.802</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-0.516</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-0.402</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r>
              <a:tr h="220499">
                <a:tc>
                  <a:txBody>
                    <a:bodyPr/>
                    <a:lstStyle/>
                    <a:p>
                      <a:pPr algn="l" fontAlgn="ctr"/>
                      <a:r>
                        <a:rPr lang="en-US" sz="1700" b="0" i="0" u="none" strike="noStrike">
                          <a:solidFill>
                            <a:srgbClr val="000000"/>
                          </a:solidFill>
                          <a:effectLst/>
                          <a:latin typeface="Times New Roman"/>
                        </a:rPr>
                        <a:t>R-squared</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a:solidFill>
                            <a:srgbClr val="000000"/>
                          </a:solidFill>
                          <a:effectLst/>
                          <a:latin typeface="Times New Roman"/>
                        </a:rPr>
                        <a:t>0.33</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a:solidFill>
                            <a:srgbClr val="000000"/>
                          </a:solidFill>
                          <a:effectLst/>
                          <a:latin typeface="Times New Roman"/>
                        </a:rPr>
                        <a:t>0.278</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dirty="0">
                          <a:solidFill>
                            <a:srgbClr val="000000"/>
                          </a:solidFill>
                          <a:effectLst/>
                          <a:latin typeface="Times New Roman"/>
                        </a:rPr>
                        <a:t>0.301</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dirty="0">
                          <a:solidFill>
                            <a:srgbClr val="000000"/>
                          </a:solidFill>
                          <a:effectLst/>
                          <a:latin typeface="Times New Roman"/>
                        </a:rPr>
                        <a:t>0.321</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700" b="0" i="0" u="none" strike="noStrike" dirty="0">
                          <a:solidFill>
                            <a:srgbClr val="000000"/>
                          </a:solidFill>
                          <a:effectLst/>
                          <a:latin typeface="Times New Roman"/>
                        </a:rPr>
                        <a:t>0.312</a:t>
                      </a: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r>
              <a:tr h="229090">
                <a:tc>
                  <a:txBody>
                    <a:bodyPr/>
                    <a:lstStyle/>
                    <a:p>
                      <a:pPr algn="l" fontAlgn="ctr"/>
                      <a:r>
                        <a:rPr lang="en-US" sz="1700" b="0" i="0" u="none" strike="noStrike">
                          <a:solidFill>
                            <a:srgbClr val="000000"/>
                          </a:solidFill>
                          <a:effectLst/>
                          <a:latin typeface="Times New Roman"/>
                        </a:rPr>
                        <a:t>N</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2499</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2556</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2183</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a:solidFill>
                            <a:srgbClr val="000000"/>
                          </a:solidFill>
                          <a:effectLst/>
                          <a:latin typeface="Times New Roman"/>
                        </a:rPr>
                        <a:t>2346</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700" b="0" i="0" u="none" strike="noStrike" dirty="0">
                          <a:solidFill>
                            <a:srgbClr val="000000"/>
                          </a:solidFill>
                          <a:effectLst/>
                          <a:latin typeface="Times New Roman"/>
                        </a:rPr>
                        <a:t>2047</a:t>
                      </a:r>
                    </a:p>
                  </a:txBody>
                  <a:tcPr marL="10659" marR="10659" marT="10659" marB="0" anchor="ctr">
                    <a:lnL>
                      <a:noFill/>
                    </a:lnL>
                    <a:lnR>
                      <a:noFill/>
                    </a:lnR>
                    <a:lnT>
                      <a:noFill/>
                    </a:lnT>
                    <a:lnB w="12700" cap="flat" cmpd="sng" algn="ctr">
                      <a:solidFill>
                        <a:srgbClr val="000000"/>
                      </a:solidFill>
                      <a:prstDash val="solid"/>
                      <a:round/>
                      <a:headEnd type="none" w="med" len="med"/>
                      <a:tailEnd type="none" w="med" len="med"/>
                    </a:lnB>
                  </a:tcPr>
                </a:tc>
              </a:tr>
              <a:tr h="1045226">
                <a:tc gridSpan="6">
                  <a:txBody>
                    <a:bodyPr/>
                    <a:lstStyle/>
                    <a:p>
                      <a:pPr algn="l" fontAlgn="ctr"/>
                      <a:r>
                        <a:rPr lang="en-US" sz="1200" b="0" i="1" u="none" strike="noStrike" dirty="0">
                          <a:solidFill>
                            <a:srgbClr val="000000"/>
                          </a:solidFill>
                          <a:effectLst/>
                          <a:latin typeface="Times New Roman"/>
                        </a:rPr>
                        <a:t>Notes: </a:t>
                      </a:r>
                      <a:r>
                        <a:rPr lang="en-US" sz="1200" b="0" i="0" u="none" strike="noStrike" dirty="0">
                          <a:solidFill>
                            <a:srgbClr val="000000"/>
                          </a:solidFill>
                          <a:effectLst/>
                          <a:latin typeface="Times New Roman"/>
                        </a:rPr>
                        <a:t>Standard errors in parentheses; standard errors clustered at the level of the zone (Ethiopia), TA (Malawi), </a:t>
                      </a:r>
                      <a:r>
                        <a:rPr lang="en-US" sz="1200" b="0" i="0" u="none" strike="noStrike" dirty="0" err="1">
                          <a:solidFill>
                            <a:srgbClr val="000000"/>
                          </a:solidFill>
                          <a:effectLst/>
                          <a:latin typeface="Times New Roman"/>
                        </a:rPr>
                        <a:t>grappe</a:t>
                      </a:r>
                      <a:r>
                        <a:rPr lang="en-US" sz="1200" b="0" i="0" u="none" strike="noStrike" dirty="0">
                          <a:solidFill>
                            <a:srgbClr val="000000"/>
                          </a:solidFill>
                          <a:effectLst/>
                          <a:latin typeface="Times New Roman"/>
                        </a:rPr>
                        <a:t> (Niger) or district (Tanzania and Uganda); sampling weights used for all regressions; dependent variable is the log of total labor demand, defined as total person-days employed on all plots; children under age 15 are counted as 0.5 adults; harvest labor is excluded for ET, MW, NG, and TZ, but included for UG because it cannot be separately distinguished; population shares defined with respect to adults &gt; age 14</a:t>
                      </a:r>
                      <a:endParaRPr lang="en-US" sz="1200" b="0" i="1" u="none" strike="noStrike" dirty="0">
                        <a:solidFill>
                          <a:srgbClr val="000000"/>
                        </a:solidFill>
                        <a:effectLst/>
                        <a:latin typeface="Times New Roman"/>
                      </a:endParaRPr>
                    </a:p>
                  </a:txBody>
                  <a:tcPr marL="10659" marR="10659" marT="10659"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30121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84257951"/>
              </p:ext>
            </p:extLst>
          </p:nvPr>
        </p:nvGraphicFramePr>
        <p:xfrm>
          <a:off x="202677" y="1242915"/>
          <a:ext cx="8633935" cy="2931183"/>
        </p:xfrm>
        <a:graphic>
          <a:graphicData uri="http://schemas.openxmlformats.org/drawingml/2006/table">
            <a:tbl>
              <a:tblPr/>
              <a:tblGrid>
                <a:gridCol w="1797047"/>
                <a:gridCol w="1445745"/>
                <a:gridCol w="1445745"/>
                <a:gridCol w="1418722"/>
                <a:gridCol w="1337652"/>
                <a:gridCol w="1189024"/>
              </a:tblGrid>
              <a:tr h="291681">
                <a:tc gridSpan="6">
                  <a:txBody>
                    <a:bodyPr/>
                    <a:lstStyle/>
                    <a:p>
                      <a:pPr algn="ctr" fontAlgn="ctr"/>
                      <a:r>
                        <a:rPr lang="en-US" sz="2100" b="0" i="0" u="none" strike="noStrike" dirty="0">
                          <a:solidFill>
                            <a:srgbClr val="000000"/>
                          </a:solidFill>
                          <a:effectLst/>
                          <a:latin typeface="Times New Roman"/>
                        </a:rPr>
                        <a:t>Table 6. Regression results from parsimonious OLS specification w/ district FE</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226">
                <a:tc>
                  <a:txBody>
                    <a:bodyPr/>
                    <a:lstStyle/>
                    <a:p>
                      <a:pPr algn="l" fontAlgn="ctr"/>
                      <a:r>
                        <a:rPr lang="en-US" sz="2000" b="0" i="0" u="none" strike="noStrike" dirty="0">
                          <a:solidFill>
                            <a:srgbClr val="000000"/>
                          </a:solidFill>
                          <a:effectLst/>
                          <a:latin typeface="Times New Roman"/>
                        </a:rPr>
                        <a:t> </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Ethiopia</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Malawi</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Niger</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Tanzania</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Uganda</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423">
                <a:tc>
                  <a:txBody>
                    <a:bodyPr/>
                    <a:lstStyle/>
                    <a:p>
                      <a:pPr algn="l" fontAlgn="ctr"/>
                      <a:r>
                        <a:rPr lang="en-US" sz="2000" b="0" i="0" u="none" strike="noStrike" dirty="0">
                          <a:solidFill>
                            <a:srgbClr val="000000"/>
                          </a:solidFill>
                          <a:effectLst/>
                          <a:latin typeface="Times New Roman"/>
                        </a:rPr>
                        <a:t>Log area (acres)</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0.530***</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000" b="0" i="0" u="none" strike="noStrike" dirty="0">
                          <a:solidFill>
                            <a:srgbClr val="000000"/>
                          </a:solidFill>
                          <a:effectLst/>
                          <a:latin typeface="Times New Roman"/>
                        </a:rPr>
                        <a:t>0.447***</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000" b="0" i="0" u="none" strike="noStrike" dirty="0">
                          <a:solidFill>
                            <a:srgbClr val="000000"/>
                          </a:solidFill>
                          <a:effectLst/>
                          <a:latin typeface="Times New Roman"/>
                        </a:rPr>
                        <a:t>0.324***</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000" b="0" i="0" u="none" strike="noStrike" dirty="0">
                          <a:solidFill>
                            <a:srgbClr val="000000"/>
                          </a:solidFill>
                          <a:effectLst/>
                          <a:latin typeface="Times New Roman"/>
                        </a:rPr>
                        <a:t>0.421***</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000" b="0" i="0" u="none" strike="noStrike" dirty="0">
                          <a:solidFill>
                            <a:srgbClr val="000000"/>
                          </a:solidFill>
                          <a:effectLst/>
                          <a:latin typeface="Times New Roman"/>
                        </a:rPr>
                        <a:t>0.380***</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275226">
                <a:tc>
                  <a:txBody>
                    <a:bodyPr/>
                    <a:lstStyle/>
                    <a:p>
                      <a:pPr algn="l" fontAlgn="b"/>
                      <a:endParaRPr lang="en-US" sz="2000" b="0" i="0" u="none" strike="noStrike">
                        <a:solidFill>
                          <a:srgbClr val="000000"/>
                        </a:solidFill>
                        <a:effectLst/>
                        <a:latin typeface="Calibri"/>
                      </a:endParaRPr>
                    </a:p>
                  </a:txBody>
                  <a:tcPr marL="11061" marR="11061" marT="11061" marB="0" anchor="b">
                    <a:lnL>
                      <a:noFill/>
                    </a:lnL>
                    <a:lnR>
                      <a:noFill/>
                    </a:lnR>
                    <a:lnT>
                      <a:noFill/>
                    </a:lnT>
                    <a:lnB>
                      <a:noFill/>
                    </a:lnB>
                  </a:tcPr>
                </a:tc>
                <a:tc>
                  <a:txBody>
                    <a:bodyPr/>
                    <a:lstStyle/>
                    <a:p>
                      <a:pPr algn="ctr" fontAlgn="ctr"/>
                      <a:r>
                        <a:rPr lang="en-US" sz="2000" b="0" i="0" u="none" strike="noStrike">
                          <a:solidFill>
                            <a:srgbClr val="000000"/>
                          </a:solidFill>
                          <a:effectLst/>
                          <a:latin typeface="Times New Roman"/>
                        </a:rPr>
                        <a:t>-0.045</a:t>
                      </a:r>
                    </a:p>
                  </a:txBody>
                  <a:tcPr marL="11061" marR="11061" marT="11061"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-0.045</a:t>
                      </a:r>
                    </a:p>
                  </a:txBody>
                  <a:tcPr marL="11061" marR="11061" marT="11061"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-0.029</a:t>
                      </a:r>
                    </a:p>
                  </a:txBody>
                  <a:tcPr marL="11061" marR="11061" marT="11061"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-0.029</a:t>
                      </a:r>
                    </a:p>
                  </a:txBody>
                  <a:tcPr marL="11061" marR="11061" marT="11061"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-0.032</a:t>
                      </a:r>
                    </a:p>
                  </a:txBody>
                  <a:tcPr marL="11061" marR="11061" marT="11061" marB="0" anchor="ctr">
                    <a:lnL>
                      <a:noFill/>
                    </a:lnL>
                    <a:lnR>
                      <a:noFill/>
                    </a:lnR>
                    <a:lnT>
                      <a:noFill/>
                    </a:lnT>
                    <a:lnB>
                      <a:noFill/>
                    </a:lnB>
                  </a:tcPr>
                </a:tc>
              </a:tr>
              <a:tr h="275226">
                <a:tc>
                  <a:txBody>
                    <a:bodyPr/>
                    <a:lstStyle/>
                    <a:p>
                      <a:pPr algn="l" fontAlgn="ctr"/>
                      <a:r>
                        <a:rPr lang="en-US" sz="2000" b="0" i="0" u="none" strike="noStrike" dirty="0">
                          <a:solidFill>
                            <a:srgbClr val="000000"/>
                          </a:solidFill>
                          <a:effectLst/>
                          <a:latin typeface="Times New Roman"/>
                        </a:rPr>
                        <a:t>Log HH size</a:t>
                      </a:r>
                    </a:p>
                  </a:txBody>
                  <a:tcPr marL="11061" marR="11061" marT="11061" marB="0" anchor="ctr">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0.377***</a:t>
                      </a:r>
                    </a:p>
                  </a:txBody>
                  <a:tcPr marL="11061" marR="11061" marT="11061" marB="0" anchor="ctr">
                    <a:lnL>
                      <a:noFill/>
                    </a:lnL>
                    <a:lnR>
                      <a:noFill/>
                    </a:lnR>
                    <a:lnT>
                      <a:noFill/>
                    </a:lnT>
                    <a:lnB>
                      <a:noFill/>
                    </a:lnB>
                    <a:solidFill>
                      <a:srgbClr val="C4BD97"/>
                    </a:solidFill>
                  </a:tcPr>
                </a:tc>
                <a:tc>
                  <a:txBody>
                    <a:bodyPr/>
                    <a:lstStyle/>
                    <a:p>
                      <a:pPr algn="ctr" fontAlgn="ctr"/>
                      <a:r>
                        <a:rPr lang="en-US" sz="2000" b="0" i="0" u="none" strike="noStrike" dirty="0">
                          <a:solidFill>
                            <a:srgbClr val="000000"/>
                          </a:solidFill>
                          <a:effectLst/>
                          <a:latin typeface="Times New Roman"/>
                        </a:rPr>
                        <a:t>0.515***</a:t>
                      </a:r>
                    </a:p>
                  </a:txBody>
                  <a:tcPr marL="11061" marR="11061" marT="11061" marB="0" anchor="ctr">
                    <a:lnL>
                      <a:noFill/>
                    </a:lnL>
                    <a:lnR>
                      <a:noFill/>
                    </a:lnR>
                    <a:lnT>
                      <a:noFill/>
                    </a:lnT>
                    <a:lnB>
                      <a:noFill/>
                    </a:lnB>
                    <a:solidFill>
                      <a:srgbClr val="C4BD97"/>
                    </a:solidFill>
                  </a:tcPr>
                </a:tc>
                <a:tc>
                  <a:txBody>
                    <a:bodyPr/>
                    <a:lstStyle/>
                    <a:p>
                      <a:pPr algn="ctr" fontAlgn="ctr"/>
                      <a:r>
                        <a:rPr lang="en-US" sz="2000" b="0" i="0" u="none" strike="noStrike" dirty="0">
                          <a:solidFill>
                            <a:srgbClr val="000000"/>
                          </a:solidFill>
                          <a:effectLst/>
                          <a:latin typeface="Times New Roman"/>
                        </a:rPr>
                        <a:t>0.609***</a:t>
                      </a:r>
                    </a:p>
                  </a:txBody>
                  <a:tcPr marL="11061" marR="11061" marT="11061" marB="0" anchor="ctr">
                    <a:lnL>
                      <a:noFill/>
                    </a:lnL>
                    <a:lnR>
                      <a:noFill/>
                    </a:lnR>
                    <a:lnT>
                      <a:noFill/>
                    </a:lnT>
                    <a:lnB>
                      <a:noFill/>
                    </a:lnB>
                    <a:solidFill>
                      <a:srgbClr val="C4BD97"/>
                    </a:solidFill>
                  </a:tcPr>
                </a:tc>
                <a:tc>
                  <a:txBody>
                    <a:bodyPr/>
                    <a:lstStyle/>
                    <a:p>
                      <a:pPr algn="ctr" fontAlgn="ctr"/>
                      <a:r>
                        <a:rPr lang="en-US" sz="2000" b="0" i="0" u="none" strike="noStrike">
                          <a:solidFill>
                            <a:srgbClr val="000000"/>
                          </a:solidFill>
                          <a:effectLst/>
                          <a:latin typeface="Times New Roman"/>
                        </a:rPr>
                        <a:t>0.488***</a:t>
                      </a:r>
                    </a:p>
                  </a:txBody>
                  <a:tcPr marL="11061" marR="11061" marT="11061" marB="0" anchor="ctr">
                    <a:lnL>
                      <a:noFill/>
                    </a:lnL>
                    <a:lnR>
                      <a:noFill/>
                    </a:lnR>
                    <a:lnT>
                      <a:noFill/>
                    </a:lnT>
                    <a:lnB>
                      <a:noFill/>
                    </a:lnB>
                    <a:solidFill>
                      <a:srgbClr val="C4BD97"/>
                    </a:solidFill>
                  </a:tcPr>
                </a:tc>
                <a:tc>
                  <a:txBody>
                    <a:bodyPr/>
                    <a:lstStyle/>
                    <a:p>
                      <a:pPr algn="ctr" fontAlgn="ctr"/>
                      <a:r>
                        <a:rPr lang="en-US" sz="2000" b="0" i="0" u="none" strike="noStrike">
                          <a:solidFill>
                            <a:srgbClr val="000000"/>
                          </a:solidFill>
                          <a:effectLst/>
                          <a:latin typeface="Times New Roman"/>
                        </a:rPr>
                        <a:t>0.237***</a:t>
                      </a:r>
                    </a:p>
                  </a:txBody>
                  <a:tcPr marL="11061" marR="11061" marT="11061" marB="0" anchor="ctr">
                    <a:lnL>
                      <a:noFill/>
                    </a:lnL>
                    <a:lnR>
                      <a:noFill/>
                    </a:lnR>
                    <a:lnT>
                      <a:noFill/>
                    </a:lnT>
                    <a:lnB>
                      <a:noFill/>
                    </a:lnB>
                    <a:solidFill>
                      <a:srgbClr val="C4BD97"/>
                    </a:solidFill>
                  </a:tcPr>
                </a:tc>
              </a:tr>
              <a:tr h="275226">
                <a:tc>
                  <a:txBody>
                    <a:bodyPr/>
                    <a:lstStyle/>
                    <a:p>
                      <a:pPr algn="l" fontAlgn="b"/>
                      <a:endParaRPr lang="en-US" sz="2000" b="0" i="0" u="none" strike="noStrike">
                        <a:solidFill>
                          <a:srgbClr val="000000"/>
                        </a:solidFill>
                        <a:effectLst/>
                        <a:latin typeface="Calibri"/>
                      </a:endParaRPr>
                    </a:p>
                  </a:txBody>
                  <a:tcPr marL="11061" marR="11061" marT="11061" marB="0" anchor="b">
                    <a:lnL>
                      <a:noFill/>
                    </a:lnL>
                    <a:lnR>
                      <a:noFill/>
                    </a:lnR>
                    <a:lnT>
                      <a:noFill/>
                    </a:lnT>
                    <a:lnB>
                      <a:noFill/>
                    </a:lnB>
                  </a:tcPr>
                </a:tc>
                <a:tc>
                  <a:txBody>
                    <a:bodyPr/>
                    <a:lstStyle/>
                    <a:p>
                      <a:pPr algn="ctr" fontAlgn="ctr"/>
                      <a:r>
                        <a:rPr lang="en-US" sz="2000" b="0" i="0" u="none" strike="noStrike" dirty="0">
                          <a:solidFill>
                            <a:srgbClr val="000000"/>
                          </a:solidFill>
                          <a:effectLst/>
                          <a:latin typeface="Times New Roman"/>
                        </a:rPr>
                        <a:t>-0.045</a:t>
                      </a:r>
                    </a:p>
                  </a:txBody>
                  <a:tcPr marL="11061" marR="11061" marT="11061" marB="0" anchor="ctr">
                    <a:lnL>
                      <a:noFill/>
                    </a:lnL>
                    <a:lnR>
                      <a:noFill/>
                    </a:lnR>
                    <a:lnT>
                      <a:noFill/>
                    </a:lnT>
                    <a:lnB>
                      <a:noFill/>
                    </a:lnB>
                    <a:solidFill>
                      <a:schemeClr val="bg1"/>
                    </a:solidFill>
                  </a:tcPr>
                </a:tc>
                <a:tc>
                  <a:txBody>
                    <a:bodyPr/>
                    <a:lstStyle/>
                    <a:p>
                      <a:pPr algn="ctr" fontAlgn="ctr"/>
                      <a:r>
                        <a:rPr lang="en-US" sz="2000" b="0" i="0" u="none" strike="noStrike" dirty="0">
                          <a:solidFill>
                            <a:srgbClr val="000000"/>
                          </a:solidFill>
                          <a:effectLst/>
                          <a:latin typeface="Times New Roman"/>
                        </a:rPr>
                        <a:t>-0.056</a:t>
                      </a:r>
                    </a:p>
                  </a:txBody>
                  <a:tcPr marL="11061" marR="11061" marT="11061" marB="0" anchor="ctr">
                    <a:lnL>
                      <a:noFill/>
                    </a:lnL>
                    <a:lnR>
                      <a:noFill/>
                    </a:lnR>
                    <a:lnT>
                      <a:noFill/>
                    </a:lnT>
                    <a:lnB>
                      <a:noFill/>
                    </a:lnB>
                    <a:solidFill>
                      <a:schemeClr val="bg1"/>
                    </a:solidFill>
                  </a:tcPr>
                </a:tc>
                <a:tc>
                  <a:txBody>
                    <a:bodyPr/>
                    <a:lstStyle/>
                    <a:p>
                      <a:pPr algn="ctr" fontAlgn="ctr"/>
                      <a:r>
                        <a:rPr lang="en-US" sz="2000" b="0" i="0" u="none" strike="noStrike" dirty="0">
                          <a:solidFill>
                            <a:srgbClr val="000000"/>
                          </a:solidFill>
                          <a:effectLst/>
                          <a:latin typeface="Times New Roman"/>
                        </a:rPr>
                        <a:t>-0.07</a:t>
                      </a:r>
                    </a:p>
                  </a:txBody>
                  <a:tcPr marL="11061" marR="11061" marT="11061" marB="0" anchor="ctr">
                    <a:lnL>
                      <a:noFill/>
                    </a:lnL>
                    <a:lnR>
                      <a:noFill/>
                    </a:lnR>
                    <a:lnT>
                      <a:noFill/>
                    </a:lnT>
                    <a:lnB>
                      <a:noFill/>
                    </a:lnB>
                    <a:solidFill>
                      <a:schemeClr val="bg1"/>
                    </a:solidFill>
                  </a:tcPr>
                </a:tc>
                <a:tc>
                  <a:txBody>
                    <a:bodyPr/>
                    <a:lstStyle/>
                    <a:p>
                      <a:pPr algn="ctr" fontAlgn="ctr"/>
                      <a:r>
                        <a:rPr lang="en-US" sz="2000" b="0" i="0" u="none" strike="noStrike" dirty="0">
                          <a:solidFill>
                            <a:srgbClr val="000000"/>
                          </a:solidFill>
                          <a:effectLst/>
                          <a:latin typeface="Times New Roman"/>
                        </a:rPr>
                        <a:t>-0.046</a:t>
                      </a:r>
                    </a:p>
                  </a:txBody>
                  <a:tcPr marL="11061" marR="11061" marT="11061" marB="0" anchor="ctr">
                    <a:lnL>
                      <a:noFill/>
                    </a:lnL>
                    <a:lnR>
                      <a:noFill/>
                    </a:lnR>
                    <a:lnT>
                      <a:noFill/>
                    </a:lnT>
                    <a:lnB>
                      <a:noFill/>
                    </a:lnB>
                    <a:solidFill>
                      <a:schemeClr val="bg1"/>
                    </a:solidFill>
                  </a:tcPr>
                </a:tc>
                <a:tc>
                  <a:txBody>
                    <a:bodyPr/>
                    <a:lstStyle/>
                    <a:p>
                      <a:pPr algn="ctr" fontAlgn="ctr"/>
                      <a:r>
                        <a:rPr lang="en-US" sz="2000" b="0" i="0" u="none" strike="noStrike" dirty="0">
                          <a:solidFill>
                            <a:srgbClr val="000000"/>
                          </a:solidFill>
                          <a:effectLst/>
                          <a:latin typeface="Times New Roman"/>
                        </a:rPr>
                        <a:t>-0.039</a:t>
                      </a:r>
                    </a:p>
                  </a:txBody>
                  <a:tcPr marL="11061" marR="11061" marT="11061" marB="0" anchor="ctr">
                    <a:lnL>
                      <a:noFill/>
                    </a:lnL>
                    <a:lnR>
                      <a:noFill/>
                    </a:lnR>
                    <a:lnT>
                      <a:noFill/>
                    </a:lnT>
                    <a:lnB>
                      <a:noFill/>
                    </a:lnB>
                    <a:solidFill>
                      <a:schemeClr val="bg1"/>
                    </a:solidFill>
                  </a:tcPr>
                </a:tc>
              </a:tr>
              <a:tr h="339494">
                <a:tc>
                  <a:txBody>
                    <a:bodyPr/>
                    <a:lstStyle/>
                    <a:p>
                      <a:pPr algn="l" fontAlgn="ctr"/>
                      <a:r>
                        <a:rPr lang="en-US" sz="2000" b="0" i="0" u="none" strike="noStrike" dirty="0">
                          <a:solidFill>
                            <a:srgbClr val="000000"/>
                          </a:solidFill>
                          <a:effectLst/>
                          <a:latin typeface="Times New Roman"/>
                        </a:rPr>
                        <a:t>District/zone FE</a:t>
                      </a:r>
                    </a:p>
                  </a:txBody>
                  <a:tcPr marL="11061" marR="11061" marT="1106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Yes</a:t>
                      </a:r>
                    </a:p>
                  </a:txBody>
                  <a:tcPr marL="11061" marR="11061" marT="1106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Yes</a:t>
                      </a:r>
                    </a:p>
                  </a:txBody>
                  <a:tcPr marL="11061" marR="11061" marT="1106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Yes</a:t>
                      </a:r>
                    </a:p>
                  </a:txBody>
                  <a:tcPr marL="11061" marR="11061" marT="1106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Yes</a:t>
                      </a:r>
                    </a:p>
                  </a:txBody>
                  <a:tcPr marL="11061" marR="11061" marT="1106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Yes</a:t>
                      </a:r>
                    </a:p>
                  </a:txBody>
                  <a:tcPr marL="11061" marR="11061" marT="11061"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226">
                <a:tc>
                  <a:txBody>
                    <a:bodyPr/>
                    <a:lstStyle/>
                    <a:p>
                      <a:pPr algn="l" fontAlgn="ctr"/>
                      <a:r>
                        <a:rPr lang="en-US" sz="2000" b="0" i="0" u="none" strike="noStrike">
                          <a:solidFill>
                            <a:srgbClr val="000000"/>
                          </a:solidFill>
                          <a:effectLst/>
                          <a:latin typeface="Times New Roman"/>
                        </a:rPr>
                        <a:t>R-squared</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0.47</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0.415</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0.5</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dirty="0">
                          <a:solidFill>
                            <a:srgbClr val="000000"/>
                          </a:solidFill>
                          <a:effectLst/>
                          <a:latin typeface="Times New Roman"/>
                        </a:rPr>
                        <a:t>0.44</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2000" b="0" i="0" u="none" strike="noStrike">
                          <a:solidFill>
                            <a:srgbClr val="000000"/>
                          </a:solidFill>
                          <a:effectLst/>
                          <a:latin typeface="Times New Roman"/>
                        </a:rPr>
                        <a:t>0.42</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r>
              <a:tr h="275226">
                <a:tc>
                  <a:txBody>
                    <a:bodyPr/>
                    <a:lstStyle/>
                    <a:p>
                      <a:pPr algn="l" fontAlgn="ctr"/>
                      <a:r>
                        <a:rPr lang="en-US" sz="2000" b="0" i="0" u="none" strike="noStrike">
                          <a:solidFill>
                            <a:srgbClr val="000000"/>
                          </a:solidFill>
                          <a:effectLst/>
                          <a:latin typeface="Times New Roman"/>
                        </a:rPr>
                        <a:t>N</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2765</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00"/>
                          </a:solidFill>
                          <a:effectLst/>
                          <a:latin typeface="Times New Roman"/>
                        </a:rPr>
                        <a:t>2556</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2183</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2364</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Times New Roman"/>
                        </a:rPr>
                        <a:t>2047</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7501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30740024"/>
              </p:ext>
            </p:extLst>
          </p:nvPr>
        </p:nvGraphicFramePr>
        <p:xfrm>
          <a:off x="391838" y="418806"/>
          <a:ext cx="8296145" cy="5886535"/>
        </p:xfrm>
        <a:graphic>
          <a:graphicData uri="http://schemas.openxmlformats.org/drawingml/2006/table">
            <a:tbl>
              <a:tblPr/>
              <a:tblGrid>
                <a:gridCol w="2368330"/>
                <a:gridCol w="1261237"/>
                <a:gridCol w="1275251"/>
                <a:gridCol w="1107086"/>
                <a:gridCol w="1247224"/>
                <a:gridCol w="1037017"/>
              </a:tblGrid>
              <a:tr h="244838">
                <a:tc gridSpan="6">
                  <a:txBody>
                    <a:bodyPr/>
                    <a:lstStyle/>
                    <a:p>
                      <a:pPr algn="ctr" fontAlgn="ctr"/>
                      <a:r>
                        <a:rPr lang="en-US" sz="1700" b="0" i="0" u="none" strike="noStrike" dirty="0">
                          <a:solidFill>
                            <a:srgbClr val="000000"/>
                          </a:solidFill>
                          <a:effectLst/>
                          <a:latin typeface="Times New Roman"/>
                        </a:rPr>
                        <a:t>Table 6. Regression results from parsimonious OLS specification w/ district FE</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838">
                <a:tc>
                  <a:txBody>
                    <a:bodyPr/>
                    <a:lstStyle/>
                    <a:p>
                      <a:pPr algn="l" fontAlgn="ctr"/>
                      <a:r>
                        <a:rPr lang="en-US" sz="1600" b="0" i="0" u="none" strike="noStrike" dirty="0">
                          <a:solidFill>
                            <a:srgbClr val="000000"/>
                          </a:solidFill>
                          <a:effectLst/>
                          <a:latin typeface="Times New Roman"/>
                        </a:rPr>
                        <a:t> </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Ethiopia</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Malawi</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Niger</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Tanzania</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Uganda</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437">
                <a:tc>
                  <a:txBody>
                    <a:bodyPr/>
                    <a:lstStyle/>
                    <a:p>
                      <a:pPr algn="l" fontAlgn="ctr"/>
                      <a:r>
                        <a:rPr lang="en-US" sz="1600" b="0" i="0" u="none" strike="noStrike" dirty="0">
                          <a:solidFill>
                            <a:srgbClr val="000000"/>
                          </a:solidFill>
                          <a:effectLst/>
                          <a:latin typeface="Times New Roman"/>
                        </a:rPr>
                        <a:t>Log area (acres)</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0.530***</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0.447***</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0.324***</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0.421***</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0.380***</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r>
              <a:tr h="244838">
                <a:tc>
                  <a:txBody>
                    <a:bodyPr/>
                    <a:lstStyle/>
                    <a:p>
                      <a:pPr algn="l" fontAlgn="b"/>
                      <a:endParaRPr lang="en-US" sz="1600" b="0" i="0" u="none" strike="noStrike">
                        <a:solidFill>
                          <a:srgbClr val="000000"/>
                        </a:solidFill>
                        <a:effectLst/>
                        <a:latin typeface="Calibri"/>
                      </a:endParaRPr>
                    </a:p>
                  </a:txBody>
                  <a:tcPr marL="11061" marR="11061" marT="11061" marB="0" anchor="b">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-0.045</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-0.045</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-0.029</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-0.029</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-0.032</a:t>
                      </a:r>
                    </a:p>
                  </a:txBody>
                  <a:tcPr marL="11061" marR="11061" marT="11061" marB="0" anchor="ctr">
                    <a:lnL>
                      <a:noFill/>
                    </a:lnL>
                    <a:lnR>
                      <a:noFill/>
                    </a:lnR>
                    <a:lnT>
                      <a:noFill/>
                    </a:lnT>
                    <a:lnB>
                      <a:noFill/>
                    </a:lnB>
                  </a:tcPr>
                </a:tc>
              </a:tr>
              <a:tr h="244838">
                <a:tc>
                  <a:txBody>
                    <a:bodyPr/>
                    <a:lstStyle/>
                    <a:p>
                      <a:pPr algn="l" fontAlgn="ctr"/>
                      <a:r>
                        <a:rPr lang="en-US" sz="1600" b="0" i="0" u="none" strike="noStrike" dirty="0">
                          <a:solidFill>
                            <a:srgbClr val="000000"/>
                          </a:solidFill>
                          <a:effectLst/>
                          <a:latin typeface="Times New Roman"/>
                        </a:rPr>
                        <a:t>Log HH size</a:t>
                      </a:r>
                    </a:p>
                  </a:txBody>
                  <a:tcPr marL="11061" marR="11061" marT="11061"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Times New Roman"/>
                        </a:rPr>
                        <a:t>0.377***</a:t>
                      </a:r>
                    </a:p>
                  </a:txBody>
                  <a:tcPr marL="11061" marR="11061" marT="11061" marB="0" anchor="ctr">
                    <a:lnL>
                      <a:noFill/>
                    </a:lnL>
                    <a:lnR>
                      <a:noFill/>
                    </a:lnR>
                    <a:lnT>
                      <a:noFill/>
                    </a:lnT>
                    <a:lnB>
                      <a:noFill/>
                    </a:lnB>
                    <a:solidFill>
                      <a:srgbClr val="C4BD97"/>
                    </a:solidFill>
                  </a:tcPr>
                </a:tc>
                <a:tc>
                  <a:txBody>
                    <a:bodyPr/>
                    <a:lstStyle/>
                    <a:p>
                      <a:pPr algn="ctr" fontAlgn="ctr"/>
                      <a:r>
                        <a:rPr lang="en-US" sz="1600" b="0" i="0" u="none" strike="noStrike" dirty="0">
                          <a:solidFill>
                            <a:srgbClr val="000000"/>
                          </a:solidFill>
                          <a:effectLst/>
                          <a:latin typeface="Times New Roman"/>
                        </a:rPr>
                        <a:t>0.515***</a:t>
                      </a:r>
                    </a:p>
                  </a:txBody>
                  <a:tcPr marL="11061" marR="11061" marT="11061" marB="0" anchor="ctr">
                    <a:lnL>
                      <a:noFill/>
                    </a:lnL>
                    <a:lnR>
                      <a:noFill/>
                    </a:lnR>
                    <a:lnT>
                      <a:noFill/>
                    </a:lnT>
                    <a:lnB>
                      <a:noFill/>
                    </a:lnB>
                    <a:solidFill>
                      <a:srgbClr val="C4BD97"/>
                    </a:solidFill>
                  </a:tcPr>
                </a:tc>
                <a:tc>
                  <a:txBody>
                    <a:bodyPr/>
                    <a:lstStyle/>
                    <a:p>
                      <a:pPr algn="ctr" fontAlgn="ctr"/>
                      <a:r>
                        <a:rPr lang="en-US" sz="1600" b="0" i="0" u="none" strike="noStrike" dirty="0">
                          <a:solidFill>
                            <a:srgbClr val="000000"/>
                          </a:solidFill>
                          <a:effectLst/>
                          <a:latin typeface="Times New Roman"/>
                        </a:rPr>
                        <a:t>0.609***</a:t>
                      </a:r>
                    </a:p>
                  </a:txBody>
                  <a:tcPr marL="11061" marR="11061" marT="11061" marB="0" anchor="ctr">
                    <a:lnL>
                      <a:noFill/>
                    </a:lnL>
                    <a:lnR>
                      <a:noFill/>
                    </a:lnR>
                    <a:lnT>
                      <a:noFill/>
                    </a:lnT>
                    <a:lnB>
                      <a:noFill/>
                    </a:lnB>
                    <a:solidFill>
                      <a:srgbClr val="C4BD97"/>
                    </a:solidFill>
                  </a:tcPr>
                </a:tc>
                <a:tc>
                  <a:txBody>
                    <a:bodyPr/>
                    <a:lstStyle/>
                    <a:p>
                      <a:pPr algn="ctr" fontAlgn="ctr"/>
                      <a:r>
                        <a:rPr lang="en-US" sz="1600" b="0" i="0" u="none" strike="noStrike" dirty="0">
                          <a:solidFill>
                            <a:srgbClr val="000000"/>
                          </a:solidFill>
                          <a:effectLst/>
                          <a:latin typeface="Times New Roman"/>
                        </a:rPr>
                        <a:t>0.488***</a:t>
                      </a:r>
                    </a:p>
                  </a:txBody>
                  <a:tcPr marL="11061" marR="11061" marT="11061" marB="0" anchor="ctr">
                    <a:lnL>
                      <a:noFill/>
                    </a:lnL>
                    <a:lnR>
                      <a:noFill/>
                    </a:lnR>
                    <a:lnT>
                      <a:noFill/>
                    </a:lnT>
                    <a:lnB>
                      <a:noFill/>
                    </a:lnB>
                    <a:solidFill>
                      <a:srgbClr val="C4BD97"/>
                    </a:solidFill>
                  </a:tcPr>
                </a:tc>
                <a:tc>
                  <a:txBody>
                    <a:bodyPr/>
                    <a:lstStyle/>
                    <a:p>
                      <a:pPr algn="ctr" fontAlgn="ctr"/>
                      <a:r>
                        <a:rPr lang="en-US" sz="1600" b="0" i="0" u="none" strike="noStrike" dirty="0">
                          <a:solidFill>
                            <a:srgbClr val="000000"/>
                          </a:solidFill>
                          <a:effectLst/>
                          <a:latin typeface="Times New Roman"/>
                        </a:rPr>
                        <a:t>0.237***</a:t>
                      </a:r>
                    </a:p>
                  </a:txBody>
                  <a:tcPr marL="11061" marR="11061" marT="11061" marB="0" anchor="ctr">
                    <a:lnL>
                      <a:noFill/>
                    </a:lnL>
                    <a:lnR>
                      <a:noFill/>
                    </a:lnR>
                    <a:lnT>
                      <a:noFill/>
                    </a:lnT>
                    <a:lnB>
                      <a:noFill/>
                    </a:lnB>
                    <a:solidFill>
                      <a:srgbClr val="C4BD97"/>
                    </a:solidFill>
                  </a:tcPr>
                </a:tc>
              </a:tr>
              <a:tr h="244838">
                <a:tc>
                  <a:txBody>
                    <a:bodyPr/>
                    <a:lstStyle/>
                    <a:p>
                      <a:pPr algn="l" fontAlgn="b"/>
                      <a:endParaRPr lang="en-US" sz="1600" b="0" i="0" u="none" strike="noStrike">
                        <a:solidFill>
                          <a:srgbClr val="000000"/>
                        </a:solidFill>
                        <a:effectLst/>
                        <a:latin typeface="Calibri"/>
                      </a:endParaRPr>
                    </a:p>
                  </a:txBody>
                  <a:tcPr marL="11061" marR="11061" marT="11061" marB="0" anchor="b">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-0.045</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-0.056</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-0.07</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-0.046</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-0.039</a:t>
                      </a:r>
                    </a:p>
                  </a:txBody>
                  <a:tcPr marL="11061" marR="11061" marT="11061" marB="0" anchor="ctr">
                    <a:lnL>
                      <a:noFill/>
                    </a:lnL>
                    <a:lnR>
                      <a:noFill/>
                    </a:lnR>
                    <a:lnT>
                      <a:noFill/>
                    </a:lnT>
                    <a:lnB>
                      <a:noFill/>
                    </a:lnB>
                  </a:tcPr>
                </a:tc>
              </a:tr>
              <a:tr h="355828">
                <a:tc>
                  <a:txBody>
                    <a:bodyPr/>
                    <a:lstStyle/>
                    <a:p>
                      <a:pPr algn="l" fontAlgn="ctr"/>
                      <a:r>
                        <a:rPr lang="en-US" sz="1600" b="0" i="0" u="none" strike="noStrike" dirty="0">
                          <a:solidFill>
                            <a:srgbClr val="000000"/>
                          </a:solidFill>
                          <a:effectLst/>
                          <a:latin typeface="Times New Roman"/>
                        </a:rPr>
                        <a:t>Prime male share</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0.531***</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0.061</a:t>
                      </a:r>
                    </a:p>
                  </a:txBody>
                  <a:tcPr marL="11061" marR="11061" marT="11061"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Times New Roman"/>
                        </a:rPr>
                        <a:t>0.141</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-0.078</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0.238*</a:t>
                      </a:r>
                    </a:p>
                  </a:txBody>
                  <a:tcPr marL="11061" marR="11061" marT="11061" marB="0" anchor="ctr">
                    <a:lnL>
                      <a:noFill/>
                    </a:lnL>
                    <a:lnR>
                      <a:noFill/>
                    </a:lnR>
                    <a:lnT>
                      <a:noFill/>
                    </a:lnT>
                    <a:lnB>
                      <a:noFill/>
                    </a:lnB>
                  </a:tcPr>
                </a:tc>
              </a:tr>
              <a:tr h="244838">
                <a:tc>
                  <a:txBody>
                    <a:bodyPr/>
                    <a:lstStyle/>
                    <a:p>
                      <a:pPr algn="l" fontAlgn="b"/>
                      <a:endParaRPr lang="en-US" sz="1600" b="0" i="0" u="none" strike="noStrike" dirty="0">
                        <a:solidFill>
                          <a:srgbClr val="000000"/>
                        </a:solidFill>
                        <a:effectLst/>
                        <a:latin typeface="Calibri"/>
                      </a:endParaRPr>
                    </a:p>
                  </a:txBody>
                  <a:tcPr marL="11061" marR="11061" marT="11061" marB="0" anchor="b">
                    <a:lnL>
                      <a:noFill/>
                    </a:lnL>
                    <a:lnR>
                      <a:noFill/>
                    </a:lnR>
                    <a:lnT>
                      <a:noFill/>
                    </a:lnT>
                    <a:lnB>
                      <a:noFill/>
                    </a:lnB>
                  </a:tcPr>
                </a:tc>
                <a:tc>
                  <a:txBody>
                    <a:bodyPr/>
                    <a:lstStyle/>
                    <a:p>
                      <a:pPr algn="ctr" fontAlgn="ctr"/>
                      <a:r>
                        <a:rPr lang="en-US" sz="1600" b="0" i="0" u="none" strike="noStrike" dirty="0">
                          <a:solidFill>
                            <a:srgbClr val="000000"/>
                          </a:solidFill>
                          <a:effectLst/>
                          <a:latin typeface="Times New Roman"/>
                        </a:rPr>
                        <a:t>-0.138</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-0.128</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-0.195</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-0.134</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-0.137</a:t>
                      </a:r>
                    </a:p>
                  </a:txBody>
                  <a:tcPr marL="11061" marR="11061" marT="11061" marB="0" anchor="ctr">
                    <a:lnL>
                      <a:noFill/>
                    </a:lnL>
                    <a:lnR>
                      <a:noFill/>
                    </a:lnR>
                    <a:lnT>
                      <a:noFill/>
                    </a:lnT>
                    <a:lnB>
                      <a:noFill/>
                    </a:lnB>
                  </a:tcPr>
                </a:tc>
              </a:tr>
              <a:tr h="334837">
                <a:tc>
                  <a:txBody>
                    <a:bodyPr/>
                    <a:lstStyle/>
                    <a:p>
                      <a:pPr algn="l" fontAlgn="ctr"/>
                      <a:r>
                        <a:rPr lang="en-US" sz="1600" b="0" i="0" u="none" strike="noStrike">
                          <a:solidFill>
                            <a:srgbClr val="000000"/>
                          </a:solidFill>
                          <a:effectLst/>
                          <a:latin typeface="Times New Roman"/>
                        </a:rPr>
                        <a:t>Prime female share</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0.21</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-0.069</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-0.152</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-0.124</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0.312**</a:t>
                      </a:r>
                    </a:p>
                  </a:txBody>
                  <a:tcPr marL="11061" marR="11061" marT="11061" marB="0" anchor="ctr">
                    <a:lnL>
                      <a:noFill/>
                    </a:lnL>
                    <a:lnR>
                      <a:noFill/>
                    </a:lnR>
                    <a:lnT>
                      <a:noFill/>
                    </a:lnT>
                    <a:lnB>
                      <a:noFill/>
                    </a:lnB>
                  </a:tcPr>
                </a:tc>
              </a:tr>
              <a:tr h="244838">
                <a:tc>
                  <a:txBody>
                    <a:bodyPr/>
                    <a:lstStyle/>
                    <a:p>
                      <a:pPr algn="l" fontAlgn="b"/>
                      <a:endParaRPr lang="en-US" sz="1600" b="0" i="0" u="none" strike="noStrike">
                        <a:solidFill>
                          <a:srgbClr val="000000"/>
                        </a:solidFill>
                        <a:effectLst/>
                        <a:latin typeface="Calibri"/>
                      </a:endParaRPr>
                    </a:p>
                  </a:txBody>
                  <a:tcPr marL="11061" marR="11061" marT="11061" marB="0" anchor="b">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-0.182</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-0.129</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-0.223</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-0.137</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-0.138</a:t>
                      </a:r>
                    </a:p>
                  </a:txBody>
                  <a:tcPr marL="11061" marR="11061" marT="11061" marB="0" anchor="ctr">
                    <a:lnL>
                      <a:noFill/>
                    </a:lnL>
                    <a:lnR>
                      <a:noFill/>
                    </a:lnR>
                    <a:lnT>
                      <a:noFill/>
                    </a:lnT>
                    <a:lnB>
                      <a:noFill/>
                    </a:lnB>
                  </a:tcPr>
                </a:tc>
              </a:tr>
              <a:tr h="321036">
                <a:tc>
                  <a:txBody>
                    <a:bodyPr/>
                    <a:lstStyle/>
                    <a:p>
                      <a:pPr algn="l" fontAlgn="ctr"/>
                      <a:r>
                        <a:rPr lang="en-US" sz="1600" b="0" i="0" u="none" strike="noStrike">
                          <a:solidFill>
                            <a:srgbClr val="000000"/>
                          </a:solidFill>
                          <a:effectLst/>
                          <a:latin typeface="Times New Roman"/>
                        </a:rPr>
                        <a:t>Elderly female share</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-0.214</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0.085</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-0.480*</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-0.209</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0.028</a:t>
                      </a:r>
                    </a:p>
                  </a:txBody>
                  <a:tcPr marL="11061" marR="11061" marT="11061" marB="0" anchor="ctr">
                    <a:lnL>
                      <a:noFill/>
                    </a:lnL>
                    <a:lnR>
                      <a:noFill/>
                    </a:lnR>
                    <a:lnT>
                      <a:noFill/>
                    </a:lnT>
                    <a:lnB>
                      <a:noFill/>
                    </a:lnB>
                  </a:tcPr>
                </a:tc>
              </a:tr>
              <a:tr h="244838">
                <a:tc>
                  <a:txBody>
                    <a:bodyPr/>
                    <a:lstStyle/>
                    <a:p>
                      <a:pPr algn="l" fontAlgn="b"/>
                      <a:endParaRPr lang="en-US" sz="1600" b="0" i="0" u="none" strike="noStrike">
                        <a:solidFill>
                          <a:srgbClr val="000000"/>
                        </a:solidFill>
                        <a:effectLst/>
                        <a:latin typeface="Calibri"/>
                      </a:endParaRPr>
                    </a:p>
                  </a:txBody>
                  <a:tcPr marL="11061" marR="11061" marT="11061" marB="0" anchor="b">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-0.139</a:t>
                      </a:r>
                    </a:p>
                  </a:txBody>
                  <a:tcPr marL="11061" marR="11061" marT="11061"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Times New Roman"/>
                        </a:rPr>
                        <a:t>-0.166</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-0.288</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-0.192</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-0.166</a:t>
                      </a:r>
                    </a:p>
                  </a:txBody>
                  <a:tcPr marL="11061" marR="11061" marT="11061" marB="0" anchor="ctr">
                    <a:lnL>
                      <a:noFill/>
                    </a:lnL>
                    <a:lnR>
                      <a:noFill/>
                    </a:lnR>
                    <a:lnT>
                      <a:noFill/>
                    </a:lnT>
                    <a:lnB>
                      <a:noFill/>
                    </a:lnB>
                  </a:tcPr>
                </a:tc>
              </a:tr>
              <a:tr h="244838">
                <a:tc>
                  <a:txBody>
                    <a:bodyPr/>
                    <a:lstStyle/>
                    <a:p>
                      <a:pPr algn="l" fontAlgn="ctr"/>
                      <a:r>
                        <a:rPr lang="en-US" sz="1600" b="0" i="0" u="none" strike="noStrike">
                          <a:solidFill>
                            <a:srgbClr val="000000"/>
                          </a:solidFill>
                          <a:effectLst/>
                          <a:latin typeface="Times New Roman"/>
                        </a:rPr>
                        <a:t>Constant</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3.230***</a:t>
                      </a:r>
                    </a:p>
                  </a:txBody>
                  <a:tcPr marL="11061" marR="11061" marT="11061"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Times New Roman"/>
                        </a:rPr>
                        <a:t>3.295***</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4.052***</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3.634***</a:t>
                      </a:r>
                    </a:p>
                  </a:txBody>
                  <a:tcPr marL="11061" marR="11061" marT="11061"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a:rPr>
                        <a:t>3.019***</a:t>
                      </a:r>
                    </a:p>
                  </a:txBody>
                  <a:tcPr marL="11061" marR="11061" marT="11061" marB="0" anchor="ctr">
                    <a:lnL>
                      <a:noFill/>
                    </a:lnL>
                    <a:lnR>
                      <a:noFill/>
                    </a:lnR>
                    <a:lnT>
                      <a:noFill/>
                    </a:lnT>
                    <a:lnB>
                      <a:noFill/>
                    </a:lnB>
                  </a:tcPr>
                </a:tc>
              </a:tr>
              <a:tr h="244838">
                <a:tc>
                  <a:txBody>
                    <a:bodyPr/>
                    <a:lstStyle/>
                    <a:p>
                      <a:pPr algn="l" fontAlgn="ctr"/>
                      <a:r>
                        <a:rPr lang="en-US" sz="1600" b="0" i="0" u="none" strike="noStrike">
                          <a:solidFill>
                            <a:srgbClr val="000000"/>
                          </a:solidFill>
                          <a:effectLst/>
                          <a:latin typeface="Times New Roman"/>
                        </a:rPr>
                        <a:t> </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-0.132</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-0.121</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-0.221</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-0.12</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-0.127</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r>
              <a:tr h="314423">
                <a:tc>
                  <a:txBody>
                    <a:bodyPr/>
                    <a:lstStyle/>
                    <a:p>
                      <a:pPr algn="l" fontAlgn="ctr"/>
                      <a:r>
                        <a:rPr lang="en-US" sz="1600" b="0" i="0" u="none" strike="noStrike">
                          <a:solidFill>
                            <a:srgbClr val="000000"/>
                          </a:solidFill>
                          <a:effectLst/>
                          <a:latin typeface="Times New Roman"/>
                        </a:rPr>
                        <a:t>District/zone FE</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Yes</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Yes</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Yes</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Yes</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Yes</a:t>
                      </a:r>
                    </a:p>
                  </a:txBody>
                  <a:tcPr marL="11061" marR="11061" marT="1106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838">
                <a:tc>
                  <a:txBody>
                    <a:bodyPr/>
                    <a:lstStyle/>
                    <a:p>
                      <a:pPr algn="l" fontAlgn="ctr"/>
                      <a:r>
                        <a:rPr lang="en-US" sz="1600" b="0" i="0" u="none" strike="noStrike">
                          <a:solidFill>
                            <a:srgbClr val="000000"/>
                          </a:solidFill>
                          <a:effectLst/>
                          <a:latin typeface="Times New Roman"/>
                        </a:rPr>
                        <a:t>R-squared</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0.47</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0.415</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Times New Roman"/>
                        </a:rPr>
                        <a:t>0.5</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Times New Roman"/>
                        </a:rPr>
                        <a:t>0.44</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a:rPr>
                        <a:t>0.42</a:t>
                      </a: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r>
              <a:tr h="244838">
                <a:tc>
                  <a:txBody>
                    <a:bodyPr/>
                    <a:lstStyle/>
                    <a:p>
                      <a:pPr algn="l" fontAlgn="ctr"/>
                      <a:r>
                        <a:rPr lang="en-US" sz="1600" b="0" i="0" u="none" strike="noStrike">
                          <a:solidFill>
                            <a:srgbClr val="000000"/>
                          </a:solidFill>
                          <a:effectLst/>
                          <a:latin typeface="Times New Roman"/>
                        </a:rPr>
                        <a:t>N</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2765</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a:rPr>
                        <a:t>2556</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2183</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2364</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a:rPr>
                        <a:t>2047</a:t>
                      </a:r>
                    </a:p>
                  </a:txBody>
                  <a:tcPr marL="11061" marR="11061" marT="11061" marB="0" anchor="ctr">
                    <a:lnL>
                      <a:noFill/>
                    </a:lnL>
                    <a:lnR>
                      <a:noFill/>
                    </a:lnR>
                    <a:lnT>
                      <a:noFill/>
                    </a:lnT>
                    <a:lnB w="12700" cap="flat" cmpd="sng" algn="ctr">
                      <a:solidFill>
                        <a:srgbClr val="000000"/>
                      </a:solidFill>
                      <a:prstDash val="solid"/>
                      <a:round/>
                      <a:headEnd type="none" w="med" len="med"/>
                      <a:tailEnd type="none" w="med" len="med"/>
                    </a:lnB>
                  </a:tcPr>
                </a:tc>
              </a:tr>
              <a:tr h="1147922">
                <a:tc gridSpan="6">
                  <a:txBody>
                    <a:bodyPr/>
                    <a:lstStyle/>
                    <a:p>
                      <a:pPr algn="l" fontAlgn="ctr"/>
                      <a:r>
                        <a:rPr lang="en-US" sz="1300" b="0" i="1" u="none" strike="noStrike" dirty="0">
                          <a:solidFill>
                            <a:srgbClr val="000000"/>
                          </a:solidFill>
                          <a:effectLst/>
                          <a:latin typeface="Times New Roman"/>
                        </a:rPr>
                        <a:t>Notes: </a:t>
                      </a:r>
                      <a:r>
                        <a:rPr lang="en-US" sz="1300" b="0" i="0" u="none" strike="noStrike" dirty="0">
                          <a:solidFill>
                            <a:srgbClr val="000000"/>
                          </a:solidFill>
                          <a:effectLst/>
                          <a:latin typeface="Times New Roman"/>
                        </a:rPr>
                        <a:t>Standard errors in parentheses; standard errors clustered at the level of the zone (Ethiopia), TA (Malawi), </a:t>
                      </a:r>
                      <a:r>
                        <a:rPr lang="en-US" sz="1300" b="0" i="0" u="none" strike="noStrike" dirty="0" err="1">
                          <a:solidFill>
                            <a:srgbClr val="000000"/>
                          </a:solidFill>
                          <a:effectLst/>
                          <a:latin typeface="Times New Roman"/>
                        </a:rPr>
                        <a:t>grappe</a:t>
                      </a:r>
                      <a:r>
                        <a:rPr lang="en-US" sz="1300" b="0" i="0" u="none" strike="noStrike" dirty="0">
                          <a:solidFill>
                            <a:srgbClr val="000000"/>
                          </a:solidFill>
                          <a:effectLst/>
                          <a:latin typeface="Times New Roman"/>
                        </a:rPr>
                        <a:t> (Niger) or district (Tanzania and Uganda); sampling weights used for all regressions; dependent variable is the log of total labor demand, defined as total person-days employed on all plots; children under age 15 are counted as 0.5 adults; harvest labor is excluded for ET, MW, NG, and TZ, but included for UG because it cannot be separately distinguished; population shares defined with respect to adults &gt; age 14</a:t>
                      </a:r>
                      <a:endParaRPr lang="en-US" sz="1300" b="0" i="1" u="none" strike="noStrike" dirty="0">
                        <a:solidFill>
                          <a:srgbClr val="000000"/>
                        </a:solidFill>
                        <a:effectLst/>
                        <a:latin typeface="Times New Roman"/>
                      </a:endParaRPr>
                    </a:p>
                  </a:txBody>
                  <a:tcPr marL="11061" marR="11061" marT="11061"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817660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17235367"/>
              </p:ext>
            </p:extLst>
          </p:nvPr>
        </p:nvGraphicFramePr>
        <p:xfrm>
          <a:off x="432369" y="1202384"/>
          <a:ext cx="8336683" cy="3798091"/>
        </p:xfrm>
        <a:graphic>
          <a:graphicData uri="http://schemas.openxmlformats.org/drawingml/2006/table">
            <a:tbl>
              <a:tblPr/>
              <a:tblGrid>
                <a:gridCol w="2411975"/>
                <a:gridCol w="1246455"/>
                <a:gridCol w="1165517"/>
                <a:gridCol w="1246455"/>
                <a:gridCol w="1213040"/>
                <a:gridCol w="1053241"/>
              </a:tblGrid>
              <a:tr h="396066">
                <a:tc gridSpan="6">
                  <a:txBody>
                    <a:bodyPr/>
                    <a:lstStyle/>
                    <a:p>
                      <a:pPr algn="ctr" fontAlgn="ctr"/>
                      <a:r>
                        <a:rPr lang="en-US" sz="1900" b="0" i="0" u="none" strike="noStrike" dirty="0">
                          <a:solidFill>
                            <a:srgbClr val="000000"/>
                          </a:solidFill>
                          <a:effectLst/>
                          <a:latin typeface="Times New Roman"/>
                        </a:rPr>
                        <a:t>Table 7. Regression results with district FE and both land and labor endowments</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9713">
                <a:tc>
                  <a:txBody>
                    <a:bodyPr/>
                    <a:lstStyle/>
                    <a:p>
                      <a:pPr algn="l" fontAlgn="ctr"/>
                      <a:r>
                        <a:rPr lang="en-US" sz="1800" b="0" i="0" u="none" strike="noStrike" dirty="0">
                          <a:solidFill>
                            <a:srgbClr val="000000"/>
                          </a:solidFill>
                          <a:effectLst/>
                          <a:latin typeface="Times New Roman"/>
                        </a:rPr>
                        <a:t> </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Ethiopia</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Malawi</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Niger</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Tanzania</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Uganda</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24">
                <a:tc>
                  <a:txBody>
                    <a:bodyPr/>
                    <a:lstStyle/>
                    <a:p>
                      <a:pPr algn="l" fontAlgn="ctr"/>
                      <a:r>
                        <a:rPr lang="en-US" sz="1800" b="0" i="0" u="none" strike="noStrike" dirty="0">
                          <a:solidFill>
                            <a:srgbClr val="000000"/>
                          </a:solidFill>
                          <a:effectLst/>
                          <a:latin typeface="Times New Roman"/>
                        </a:rPr>
                        <a:t>Log acres cultivated</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0.529***</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0.409***</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0.298***</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0.418***</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0.362***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r>
              <a:tr h="259713">
                <a:tc>
                  <a:txBody>
                    <a:bodyPr/>
                    <a:lstStyle/>
                    <a:p>
                      <a:pPr algn="l" fontAlgn="b"/>
                      <a:endParaRPr lang="en-US" sz="1800" b="0" i="0" u="none" strike="noStrike" dirty="0">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-0.048</a:t>
                      </a:r>
                    </a:p>
                  </a:txBody>
                  <a:tcPr marL="8244" marR="8244" marT="8244" marB="0" anchor="ctr">
                    <a:lnL>
                      <a:noFill/>
                    </a:lnL>
                    <a:lnR>
                      <a:noFill/>
                    </a:lnR>
                    <a:lnT>
                      <a:noFill/>
                    </a:lnT>
                    <a:lnB>
                      <a:noFill/>
                    </a:lnB>
                  </a:tcPr>
                </a:tc>
                <a:tc>
                  <a:txBody>
                    <a:bodyPr/>
                    <a:lstStyle/>
                    <a:p>
                      <a:pPr algn="ctr" fontAlgn="ctr"/>
                      <a:r>
                        <a:rPr lang="en-US" sz="1800" b="0" i="0" u="none" strike="noStrike">
                          <a:solidFill>
                            <a:srgbClr val="000000"/>
                          </a:solidFill>
                          <a:effectLst/>
                          <a:latin typeface="Times New Roman"/>
                        </a:rPr>
                        <a:t>-0.049</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-0.035</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-0.034</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-0.041</a:t>
                      </a:r>
                    </a:p>
                  </a:txBody>
                  <a:tcPr marL="8244" marR="8244" marT="8244" marB="0" anchor="ctr">
                    <a:lnL>
                      <a:noFill/>
                    </a:lnL>
                    <a:lnR>
                      <a:noFill/>
                    </a:lnR>
                    <a:lnT>
                      <a:noFill/>
                    </a:lnT>
                    <a:lnB>
                      <a:noFill/>
                    </a:lnB>
                  </a:tcPr>
                </a:tc>
              </a:tr>
              <a:tr h="259713">
                <a:tc>
                  <a:txBody>
                    <a:bodyPr/>
                    <a:lstStyle/>
                    <a:p>
                      <a:pPr algn="l" fontAlgn="ctr"/>
                      <a:r>
                        <a:rPr lang="en-US" sz="1800" b="0" i="0" u="none" strike="noStrike" dirty="0">
                          <a:solidFill>
                            <a:srgbClr val="000000"/>
                          </a:solidFill>
                          <a:effectLst/>
                          <a:latin typeface="Times New Roman"/>
                        </a:rPr>
                        <a:t>Log HH size [A]</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0.377***</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a:rPr>
                        <a:t>0.519***</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a:rPr>
                        <a:t>0.602***</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a:rPr>
                        <a:t>0.488***</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800" b="0" i="0" u="none" strike="noStrike" dirty="0">
                          <a:solidFill>
                            <a:srgbClr val="000000"/>
                          </a:solidFill>
                          <a:effectLst/>
                          <a:latin typeface="Times New Roman"/>
                        </a:rPr>
                        <a:t>0.233***</a:t>
                      </a:r>
                    </a:p>
                  </a:txBody>
                  <a:tcPr marL="8244" marR="8244" marT="8244" marB="0" anchor="ctr">
                    <a:lnL>
                      <a:noFill/>
                    </a:lnL>
                    <a:lnR>
                      <a:noFill/>
                    </a:lnR>
                    <a:lnT>
                      <a:noFill/>
                    </a:lnT>
                    <a:lnB>
                      <a:noFill/>
                    </a:lnB>
                    <a:solidFill>
                      <a:schemeClr val="bg2">
                        <a:lumMod val="75000"/>
                      </a:schemeClr>
                    </a:solidFill>
                  </a:tcPr>
                </a:tc>
              </a:tr>
              <a:tr h="259713">
                <a:tc>
                  <a:txBody>
                    <a:bodyPr/>
                    <a:lstStyle/>
                    <a:p>
                      <a:pPr algn="l" fontAlgn="b"/>
                      <a:endParaRPr lang="en-US" sz="1800" b="0" i="0" u="none" strike="noStrike" dirty="0">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800" b="0" i="0" u="none" strike="noStrike">
                          <a:solidFill>
                            <a:srgbClr val="000000"/>
                          </a:solidFill>
                          <a:effectLst/>
                          <a:latin typeface="Times New Roman"/>
                        </a:rPr>
                        <a:t>-0.045</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-0.056</a:t>
                      </a:r>
                    </a:p>
                  </a:txBody>
                  <a:tcPr marL="8244" marR="8244" marT="8244" marB="0" anchor="ctr">
                    <a:lnL>
                      <a:noFill/>
                    </a:lnL>
                    <a:lnR>
                      <a:noFill/>
                    </a:lnR>
                    <a:lnT>
                      <a:noFill/>
                    </a:lnT>
                    <a:lnB>
                      <a:noFill/>
                    </a:lnB>
                  </a:tcPr>
                </a:tc>
                <a:tc>
                  <a:txBody>
                    <a:bodyPr/>
                    <a:lstStyle/>
                    <a:p>
                      <a:pPr algn="ctr" fontAlgn="ctr"/>
                      <a:r>
                        <a:rPr lang="en-US" sz="1800" b="0" i="0" u="none" strike="noStrike">
                          <a:solidFill>
                            <a:srgbClr val="000000"/>
                          </a:solidFill>
                          <a:effectLst/>
                          <a:latin typeface="Times New Roman"/>
                        </a:rPr>
                        <a:t>-0.071</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-0.046</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-0.039</a:t>
                      </a:r>
                    </a:p>
                  </a:txBody>
                  <a:tcPr marL="8244" marR="8244" marT="8244" marB="0" anchor="ctr">
                    <a:lnL>
                      <a:noFill/>
                    </a:lnL>
                    <a:lnR>
                      <a:noFill/>
                    </a:lnR>
                    <a:lnT>
                      <a:noFill/>
                    </a:lnT>
                    <a:lnB>
                      <a:noFill/>
                    </a:lnB>
                  </a:tcPr>
                </a:tc>
              </a:tr>
              <a:tr h="259713">
                <a:tc>
                  <a:txBody>
                    <a:bodyPr/>
                    <a:lstStyle/>
                    <a:p>
                      <a:pPr algn="l" fontAlgn="ctr"/>
                      <a:r>
                        <a:rPr lang="en-US" sz="1800" b="0" i="0" u="none" strike="noStrike">
                          <a:solidFill>
                            <a:srgbClr val="000000"/>
                          </a:solidFill>
                          <a:effectLst/>
                          <a:latin typeface="Times New Roman"/>
                        </a:rPr>
                        <a:t>Log acres owned [B]</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0.001</a:t>
                      </a:r>
                    </a:p>
                  </a:txBody>
                  <a:tcPr marL="8244" marR="8244" marT="8244" marB="0" anchor="ctr">
                    <a:lnL>
                      <a:noFill/>
                    </a:lnL>
                    <a:lnR>
                      <a:noFill/>
                    </a:lnR>
                    <a:lnT>
                      <a:noFill/>
                    </a:lnT>
                    <a:lnB>
                      <a:noFill/>
                    </a:lnB>
                    <a:solidFill>
                      <a:srgbClr val="C4BD97"/>
                    </a:solidFill>
                  </a:tcPr>
                </a:tc>
                <a:tc>
                  <a:txBody>
                    <a:bodyPr/>
                    <a:lstStyle/>
                    <a:p>
                      <a:pPr algn="ctr" fontAlgn="ctr"/>
                      <a:r>
                        <a:rPr lang="en-US" sz="1800" b="0" i="0" u="none" strike="noStrike" dirty="0">
                          <a:solidFill>
                            <a:srgbClr val="000000"/>
                          </a:solidFill>
                          <a:effectLst/>
                          <a:latin typeface="Times New Roman"/>
                        </a:rPr>
                        <a:t>0.039***</a:t>
                      </a:r>
                    </a:p>
                  </a:txBody>
                  <a:tcPr marL="8244" marR="8244" marT="8244" marB="0" anchor="ctr">
                    <a:lnL>
                      <a:noFill/>
                    </a:lnL>
                    <a:lnR>
                      <a:noFill/>
                    </a:lnR>
                    <a:lnT>
                      <a:noFill/>
                    </a:lnT>
                    <a:lnB>
                      <a:noFill/>
                    </a:lnB>
                    <a:solidFill>
                      <a:srgbClr val="C4BD97"/>
                    </a:solidFill>
                  </a:tcPr>
                </a:tc>
                <a:tc>
                  <a:txBody>
                    <a:bodyPr/>
                    <a:lstStyle/>
                    <a:p>
                      <a:pPr algn="ctr" fontAlgn="ctr"/>
                      <a:r>
                        <a:rPr lang="en-US" sz="1800" b="0" i="0" u="none" strike="noStrike" dirty="0">
                          <a:solidFill>
                            <a:srgbClr val="000000"/>
                          </a:solidFill>
                          <a:effectLst/>
                          <a:latin typeface="Times New Roman"/>
                        </a:rPr>
                        <a:t>0.024*</a:t>
                      </a:r>
                    </a:p>
                  </a:txBody>
                  <a:tcPr marL="8244" marR="8244" marT="8244" marB="0" anchor="ctr">
                    <a:lnL>
                      <a:noFill/>
                    </a:lnL>
                    <a:lnR>
                      <a:noFill/>
                    </a:lnR>
                    <a:lnT>
                      <a:noFill/>
                    </a:lnT>
                    <a:lnB>
                      <a:noFill/>
                    </a:lnB>
                    <a:solidFill>
                      <a:srgbClr val="C4BD97"/>
                    </a:solidFill>
                  </a:tcPr>
                </a:tc>
                <a:tc>
                  <a:txBody>
                    <a:bodyPr/>
                    <a:lstStyle/>
                    <a:p>
                      <a:pPr algn="ctr" fontAlgn="ctr"/>
                      <a:r>
                        <a:rPr lang="en-US" sz="1800" b="0" i="0" u="none" strike="noStrike" dirty="0">
                          <a:solidFill>
                            <a:srgbClr val="000000"/>
                          </a:solidFill>
                          <a:effectLst/>
                          <a:latin typeface="Times New Roman"/>
                        </a:rPr>
                        <a:t>0.002</a:t>
                      </a:r>
                    </a:p>
                  </a:txBody>
                  <a:tcPr marL="8244" marR="8244" marT="8244" marB="0" anchor="ctr">
                    <a:lnL>
                      <a:noFill/>
                    </a:lnL>
                    <a:lnR>
                      <a:noFill/>
                    </a:lnR>
                    <a:lnT>
                      <a:noFill/>
                    </a:lnT>
                    <a:lnB>
                      <a:noFill/>
                    </a:lnB>
                    <a:solidFill>
                      <a:srgbClr val="C4BD97"/>
                    </a:solidFill>
                  </a:tcPr>
                </a:tc>
                <a:tc>
                  <a:txBody>
                    <a:bodyPr/>
                    <a:lstStyle/>
                    <a:p>
                      <a:pPr algn="ctr" fontAlgn="ctr"/>
                      <a:r>
                        <a:rPr lang="en-US" sz="1800" b="0" i="0" u="none" strike="noStrike" dirty="0">
                          <a:solidFill>
                            <a:srgbClr val="000000"/>
                          </a:solidFill>
                          <a:effectLst/>
                          <a:latin typeface="Times New Roman"/>
                        </a:rPr>
                        <a:t>0.016</a:t>
                      </a:r>
                    </a:p>
                  </a:txBody>
                  <a:tcPr marL="8244" marR="8244" marT="8244" marB="0" anchor="ctr">
                    <a:lnL>
                      <a:noFill/>
                    </a:lnL>
                    <a:lnR>
                      <a:noFill/>
                    </a:lnR>
                    <a:lnT>
                      <a:noFill/>
                    </a:lnT>
                    <a:lnB>
                      <a:noFill/>
                    </a:lnB>
                    <a:solidFill>
                      <a:srgbClr val="C4BD97"/>
                    </a:solidFill>
                  </a:tcPr>
                </a:tc>
              </a:tr>
              <a:tr h="259713">
                <a:tc>
                  <a:txBody>
                    <a:bodyPr/>
                    <a:lstStyle/>
                    <a:p>
                      <a:pPr algn="l" fontAlgn="b"/>
                      <a:endParaRPr lang="en-US" sz="1800" b="0" i="0" u="none" strike="noStrike">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-0.016</a:t>
                      </a:r>
                    </a:p>
                  </a:txBody>
                  <a:tcPr marL="8244" marR="8244" marT="8244" marB="0" anchor="ctr">
                    <a:lnL>
                      <a:noFill/>
                    </a:lnL>
                    <a:lnR>
                      <a:noFill/>
                    </a:lnR>
                    <a:lnT>
                      <a:noFill/>
                    </a:lnT>
                    <a:lnB>
                      <a:noFill/>
                    </a:lnB>
                  </a:tcPr>
                </a:tc>
                <a:tc>
                  <a:txBody>
                    <a:bodyPr/>
                    <a:lstStyle/>
                    <a:p>
                      <a:pPr algn="ctr" fontAlgn="ctr"/>
                      <a:r>
                        <a:rPr lang="en-US" sz="1800" b="0" i="0" u="none" strike="noStrike">
                          <a:solidFill>
                            <a:srgbClr val="000000"/>
                          </a:solidFill>
                          <a:effectLst/>
                          <a:latin typeface="Times New Roman"/>
                        </a:rPr>
                        <a:t>-0.012</a:t>
                      </a:r>
                    </a:p>
                  </a:txBody>
                  <a:tcPr marL="8244" marR="8244" marT="8244" marB="0" anchor="ctr">
                    <a:lnL>
                      <a:noFill/>
                    </a:lnL>
                    <a:lnR>
                      <a:noFill/>
                    </a:lnR>
                    <a:lnT>
                      <a:noFill/>
                    </a:lnT>
                    <a:lnB>
                      <a:noFill/>
                    </a:lnB>
                  </a:tcPr>
                </a:tc>
                <a:tc>
                  <a:txBody>
                    <a:bodyPr/>
                    <a:lstStyle/>
                    <a:p>
                      <a:pPr algn="ctr" fontAlgn="ctr"/>
                      <a:r>
                        <a:rPr lang="en-US" sz="1800" b="0" i="0" u="none" strike="noStrike" dirty="0">
                          <a:solidFill>
                            <a:srgbClr val="000000"/>
                          </a:solidFill>
                          <a:effectLst/>
                          <a:latin typeface="Times New Roman"/>
                        </a:rPr>
                        <a:t>-0.013</a:t>
                      </a:r>
                    </a:p>
                  </a:txBody>
                  <a:tcPr marL="8244" marR="8244" marT="8244" marB="0" anchor="ctr">
                    <a:lnL>
                      <a:noFill/>
                    </a:lnL>
                    <a:lnR>
                      <a:noFill/>
                    </a:lnR>
                    <a:lnT>
                      <a:noFill/>
                    </a:lnT>
                    <a:lnB>
                      <a:noFill/>
                    </a:lnB>
                  </a:tcPr>
                </a:tc>
                <a:tc>
                  <a:txBody>
                    <a:bodyPr/>
                    <a:lstStyle/>
                    <a:p>
                      <a:pPr algn="ctr" fontAlgn="ctr"/>
                      <a:r>
                        <a:rPr lang="en-US" sz="1800" b="0" i="0" u="none" strike="noStrike">
                          <a:solidFill>
                            <a:srgbClr val="000000"/>
                          </a:solidFill>
                          <a:effectLst/>
                          <a:latin typeface="Times New Roman"/>
                        </a:rPr>
                        <a:t>-0.014</a:t>
                      </a:r>
                    </a:p>
                  </a:txBody>
                  <a:tcPr marL="8244" marR="8244" marT="8244" marB="0" anchor="ctr">
                    <a:lnL>
                      <a:noFill/>
                    </a:lnL>
                    <a:lnR>
                      <a:noFill/>
                    </a:lnR>
                    <a:lnT>
                      <a:noFill/>
                    </a:lnT>
                    <a:lnB>
                      <a:noFill/>
                    </a:lnB>
                  </a:tcPr>
                </a:tc>
                <a:tc>
                  <a:txBody>
                    <a:bodyPr/>
                    <a:lstStyle/>
                    <a:p>
                      <a:pPr algn="ctr" fontAlgn="ctr"/>
                      <a:r>
                        <a:rPr lang="en-US" sz="1800" b="0" i="0" u="none" strike="noStrike">
                          <a:solidFill>
                            <a:srgbClr val="000000"/>
                          </a:solidFill>
                          <a:effectLst/>
                          <a:latin typeface="Times New Roman"/>
                        </a:rPr>
                        <a:t>-0.015</a:t>
                      </a:r>
                    </a:p>
                  </a:txBody>
                  <a:tcPr marL="8244" marR="8244" marT="8244" marB="0" anchor="ctr">
                    <a:lnL>
                      <a:noFill/>
                    </a:lnL>
                    <a:lnR>
                      <a:noFill/>
                    </a:lnR>
                    <a:lnT>
                      <a:noFill/>
                    </a:lnT>
                    <a:lnB>
                      <a:noFill/>
                    </a:lnB>
                  </a:tcPr>
                </a:tc>
              </a:tr>
              <a:tr h="302066">
                <a:tc>
                  <a:txBody>
                    <a:bodyPr/>
                    <a:lstStyle/>
                    <a:p>
                      <a:pPr algn="l" fontAlgn="ctr"/>
                      <a:r>
                        <a:rPr lang="en-US" sz="1800" b="0" i="0" u="none" strike="noStrike" dirty="0">
                          <a:solidFill>
                            <a:srgbClr val="000000"/>
                          </a:solidFill>
                          <a:effectLst/>
                          <a:latin typeface="Times New Roman"/>
                        </a:rPr>
                        <a:t>District/zone FE</a:t>
                      </a:r>
                    </a:p>
                  </a:txBody>
                  <a:tcPr marL="8244" marR="8244" marT="8244"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Yes</a:t>
                      </a:r>
                    </a:p>
                  </a:txBody>
                  <a:tcPr marL="8244" marR="8244" marT="8244"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Yes</a:t>
                      </a:r>
                    </a:p>
                  </a:txBody>
                  <a:tcPr marL="8244" marR="8244" marT="8244"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Yes</a:t>
                      </a:r>
                    </a:p>
                  </a:txBody>
                  <a:tcPr marL="8244" marR="8244" marT="8244"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Yes</a:t>
                      </a:r>
                    </a:p>
                  </a:txBody>
                  <a:tcPr marL="8244" marR="8244" marT="8244"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Yes</a:t>
                      </a:r>
                    </a:p>
                  </a:txBody>
                  <a:tcPr marL="8244" marR="8244" marT="8244"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65">
                <a:tc>
                  <a:txBody>
                    <a:bodyPr/>
                    <a:lstStyle/>
                    <a:p>
                      <a:pPr algn="l" fontAlgn="ctr"/>
                      <a:r>
                        <a:rPr lang="en-US" sz="1800" b="0" i="0" u="none" strike="noStrike">
                          <a:solidFill>
                            <a:srgbClr val="000000"/>
                          </a:solidFill>
                          <a:effectLst/>
                          <a:latin typeface="Times New Roman"/>
                        </a:rPr>
                        <a:t>F-test (joint sig of [A] &amp; [B])</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35.08</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800" b="0" i="0" u="none" strike="noStrike">
                          <a:solidFill>
                            <a:srgbClr val="000000"/>
                          </a:solidFill>
                          <a:effectLst/>
                          <a:latin typeface="Times New Roman"/>
                        </a:rPr>
                        <a:t>45.56</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800" b="0" i="0" u="none" strike="noStrike" dirty="0">
                          <a:solidFill>
                            <a:srgbClr val="000000"/>
                          </a:solidFill>
                          <a:effectLst/>
                          <a:latin typeface="Times New Roman"/>
                        </a:rPr>
                        <a:t>42.12</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800" b="0" i="0" u="none" strike="noStrike" dirty="0">
                          <a:solidFill>
                            <a:srgbClr val="000000"/>
                          </a:solidFill>
                          <a:effectLst/>
                          <a:latin typeface="Times New Roman"/>
                        </a:rPr>
                        <a:t>56.54</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800" b="0" i="0" u="none" strike="noStrike" dirty="0">
                          <a:solidFill>
                            <a:srgbClr val="000000"/>
                          </a:solidFill>
                          <a:effectLst/>
                          <a:latin typeface="Times New Roman"/>
                        </a:rPr>
                        <a:t>18.38</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r>
              <a:tr h="259713">
                <a:tc>
                  <a:txBody>
                    <a:bodyPr/>
                    <a:lstStyle/>
                    <a:p>
                      <a:pPr algn="l" fontAlgn="ctr"/>
                      <a:r>
                        <a:rPr lang="en-US" sz="1800" b="0" i="0" u="none" strike="noStrike">
                          <a:solidFill>
                            <a:srgbClr val="000000"/>
                          </a:solidFill>
                          <a:effectLst/>
                          <a:latin typeface="Times New Roman"/>
                        </a:rPr>
                        <a:t>R-squared</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0.47</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0.502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a:solidFill>
                            <a:srgbClr val="000000"/>
                          </a:solidFill>
                          <a:effectLst/>
                          <a:latin typeface="Times New Roman"/>
                        </a:rPr>
                        <a:t>0.44</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800" b="0" i="0" u="none" strike="noStrike" dirty="0">
                          <a:solidFill>
                            <a:srgbClr val="000000"/>
                          </a:solidFill>
                          <a:effectLst/>
                          <a:latin typeface="Times New Roman"/>
                        </a:rPr>
                        <a:t>0.42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r>
              <a:tr h="259713">
                <a:tc>
                  <a:txBody>
                    <a:bodyPr/>
                    <a:lstStyle/>
                    <a:p>
                      <a:pPr algn="l" fontAlgn="ctr"/>
                      <a:r>
                        <a:rPr lang="en-US" sz="1800" b="0" i="0" u="none" strike="noStrike">
                          <a:solidFill>
                            <a:srgbClr val="000000"/>
                          </a:solidFill>
                          <a:effectLst/>
                          <a:latin typeface="Times New Roman"/>
                        </a:rPr>
                        <a:t>N</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2765</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2556</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2183</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Times New Roman"/>
                        </a:rPr>
                        <a:t>2364</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Times New Roman"/>
                        </a:rPr>
                        <a:t>2047</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066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6326767"/>
              </p:ext>
            </p:extLst>
          </p:nvPr>
        </p:nvGraphicFramePr>
        <p:xfrm>
          <a:off x="1189021" y="337746"/>
          <a:ext cx="6958495" cy="6092991"/>
        </p:xfrm>
        <a:graphic>
          <a:graphicData uri="http://schemas.openxmlformats.org/drawingml/2006/table">
            <a:tbl>
              <a:tblPr/>
              <a:tblGrid>
                <a:gridCol w="2013237"/>
                <a:gridCol w="1040396"/>
                <a:gridCol w="972838"/>
                <a:gridCol w="1040396"/>
                <a:gridCol w="1012505"/>
                <a:gridCol w="879123"/>
              </a:tblGrid>
              <a:tr h="337949">
                <a:tc gridSpan="6">
                  <a:txBody>
                    <a:bodyPr/>
                    <a:lstStyle/>
                    <a:p>
                      <a:pPr algn="ctr" fontAlgn="ctr"/>
                      <a:r>
                        <a:rPr lang="en-US" sz="1500" b="0" i="0" u="none" strike="noStrike" dirty="0">
                          <a:solidFill>
                            <a:srgbClr val="000000"/>
                          </a:solidFill>
                          <a:effectLst/>
                          <a:latin typeface="Times New Roman"/>
                        </a:rPr>
                        <a:t>Table 7. Regression results with district FE and both land and labor endowments</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834">
                <a:tc>
                  <a:txBody>
                    <a:bodyPr/>
                    <a:lstStyle/>
                    <a:p>
                      <a:pPr algn="l" fontAlgn="ctr"/>
                      <a:r>
                        <a:rPr lang="en-US" sz="1400" b="0" i="0" u="none" strike="noStrike" dirty="0">
                          <a:solidFill>
                            <a:srgbClr val="000000"/>
                          </a:solidFill>
                          <a:effectLst/>
                          <a:latin typeface="Times New Roman"/>
                        </a:rPr>
                        <a:t> </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Ethiopia</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Malawi</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Niger</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Tanzania</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Uganda</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269">
                <a:tc>
                  <a:txBody>
                    <a:bodyPr/>
                    <a:lstStyle/>
                    <a:p>
                      <a:pPr algn="l" fontAlgn="ctr"/>
                      <a:r>
                        <a:rPr lang="en-US" sz="1400" b="0" i="0" u="none" strike="noStrike" dirty="0">
                          <a:solidFill>
                            <a:srgbClr val="000000"/>
                          </a:solidFill>
                          <a:effectLst/>
                          <a:latin typeface="Times New Roman"/>
                        </a:rPr>
                        <a:t>Log acres cultivated</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0.529***</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0.409***</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0.298***</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0.418***</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0.362***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r>
              <a:tr h="174501">
                <a:tc>
                  <a:txBody>
                    <a:bodyPr/>
                    <a:lstStyle/>
                    <a:p>
                      <a:pPr algn="l" fontAlgn="b"/>
                      <a:endParaRPr lang="en-US" sz="1400" b="0" i="0" u="none" strike="noStrike" dirty="0">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-0.048</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-0.049</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-0.035</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-0.034</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-0.041</a:t>
                      </a:r>
                    </a:p>
                  </a:txBody>
                  <a:tcPr marL="8244" marR="8244" marT="8244" marB="0" anchor="ctr">
                    <a:lnL>
                      <a:noFill/>
                    </a:lnL>
                    <a:lnR>
                      <a:noFill/>
                    </a:lnR>
                    <a:lnT>
                      <a:noFill/>
                    </a:lnT>
                    <a:lnB>
                      <a:noFill/>
                    </a:lnB>
                  </a:tcPr>
                </a:tc>
              </a:tr>
              <a:tr h="190268">
                <a:tc>
                  <a:txBody>
                    <a:bodyPr/>
                    <a:lstStyle/>
                    <a:p>
                      <a:pPr algn="l" fontAlgn="ctr"/>
                      <a:r>
                        <a:rPr lang="en-US" sz="1400" b="0" i="0" u="none" strike="noStrike" dirty="0">
                          <a:solidFill>
                            <a:srgbClr val="000000"/>
                          </a:solidFill>
                          <a:effectLst/>
                          <a:latin typeface="Times New Roman"/>
                        </a:rPr>
                        <a:t>Log HH size [A]</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0.377***</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400" b="0" i="0" u="none" strike="noStrike" dirty="0">
                          <a:solidFill>
                            <a:srgbClr val="000000"/>
                          </a:solidFill>
                          <a:effectLst/>
                          <a:latin typeface="Times New Roman"/>
                        </a:rPr>
                        <a:t>0.519***</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400" b="0" i="0" u="none" strike="noStrike" dirty="0">
                          <a:solidFill>
                            <a:srgbClr val="000000"/>
                          </a:solidFill>
                          <a:effectLst/>
                          <a:latin typeface="Times New Roman"/>
                        </a:rPr>
                        <a:t>0.602***</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400" b="0" i="0" u="none" strike="noStrike" dirty="0">
                          <a:solidFill>
                            <a:srgbClr val="000000"/>
                          </a:solidFill>
                          <a:effectLst/>
                          <a:latin typeface="Times New Roman"/>
                        </a:rPr>
                        <a:t>0.488***</a:t>
                      </a:r>
                    </a:p>
                  </a:txBody>
                  <a:tcPr marL="8244" marR="8244" marT="8244" marB="0" anchor="ctr">
                    <a:lnL>
                      <a:noFill/>
                    </a:lnL>
                    <a:lnR>
                      <a:noFill/>
                    </a:lnR>
                    <a:lnT>
                      <a:noFill/>
                    </a:lnT>
                    <a:lnB>
                      <a:noFill/>
                    </a:lnB>
                    <a:solidFill>
                      <a:schemeClr val="bg2">
                        <a:lumMod val="75000"/>
                      </a:schemeClr>
                    </a:solidFill>
                  </a:tcPr>
                </a:tc>
                <a:tc>
                  <a:txBody>
                    <a:bodyPr/>
                    <a:lstStyle/>
                    <a:p>
                      <a:pPr algn="ctr" fontAlgn="ctr"/>
                      <a:r>
                        <a:rPr lang="en-US" sz="1400" b="0" i="0" u="none" strike="noStrike" dirty="0">
                          <a:solidFill>
                            <a:srgbClr val="000000"/>
                          </a:solidFill>
                          <a:effectLst/>
                          <a:latin typeface="Times New Roman"/>
                        </a:rPr>
                        <a:t>0.233***</a:t>
                      </a:r>
                    </a:p>
                  </a:txBody>
                  <a:tcPr marL="8244" marR="8244" marT="8244" marB="0" anchor="ctr">
                    <a:lnL>
                      <a:noFill/>
                    </a:lnL>
                    <a:lnR>
                      <a:noFill/>
                    </a:lnR>
                    <a:lnT>
                      <a:noFill/>
                    </a:lnT>
                    <a:lnB>
                      <a:noFill/>
                    </a:lnB>
                    <a:solidFill>
                      <a:schemeClr val="bg2">
                        <a:lumMod val="75000"/>
                      </a:schemeClr>
                    </a:solidFill>
                  </a:tcPr>
                </a:tc>
              </a:tr>
              <a:tr h="174501">
                <a:tc>
                  <a:txBody>
                    <a:bodyPr/>
                    <a:lstStyle/>
                    <a:p>
                      <a:pPr algn="l" fontAlgn="b"/>
                      <a:endParaRPr lang="en-US" sz="1400" b="0" i="0" u="none" strike="noStrike" dirty="0">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-0.045</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-0.056</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-0.071</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-0.046</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-0.039</a:t>
                      </a:r>
                    </a:p>
                  </a:txBody>
                  <a:tcPr marL="8244" marR="8244" marT="8244" marB="0" anchor="ctr">
                    <a:lnL>
                      <a:noFill/>
                    </a:lnL>
                    <a:lnR>
                      <a:noFill/>
                    </a:lnR>
                    <a:lnT>
                      <a:noFill/>
                    </a:lnT>
                    <a:lnB>
                      <a:noFill/>
                    </a:lnB>
                  </a:tcPr>
                </a:tc>
              </a:tr>
              <a:tr h="203778">
                <a:tc>
                  <a:txBody>
                    <a:bodyPr/>
                    <a:lstStyle/>
                    <a:p>
                      <a:pPr algn="l" fontAlgn="ctr"/>
                      <a:r>
                        <a:rPr lang="en-US" sz="1400" b="0" i="0" u="none" strike="noStrike" dirty="0">
                          <a:solidFill>
                            <a:srgbClr val="000000"/>
                          </a:solidFill>
                          <a:effectLst/>
                          <a:latin typeface="Times New Roman"/>
                        </a:rPr>
                        <a:t>Log acres owned [B]</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0.001</a:t>
                      </a:r>
                    </a:p>
                  </a:txBody>
                  <a:tcPr marL="8244" marR="8244" marT="8244" marB="0" anchor="ctr">
                    <a:lnL>
                      <a:noFill/>
                    </a:lnL>
                    <a:lnR>
                      <a:noFill/>
                    </a:lnR>
                    <a:lnT>
                      <a:noFill/>
                    </a:lnT>
                    <a:lnB>
                      <a:noFill/>
                    </a:lnB>
                    <a:solidFill>
                      <a:srgbClr val="C4BD97"/>
                    </a:solidFill>
                  </a:tcPr>
                </a:tc>
                <a:tc>
                  <a:txBody>
                    <a:bodyPr/>
                    <a:lstStyle/>
                    <a:p>
                      <a:pPr algn="ctr" fontAlgn="ctr"/>
                      <a:r>
                        <a:rPr lang="en-US" sz="1400" b="0" i="0" u="none" strike="noStrike" dirty="0">
                          <a:solidFill>
                            <a:srgbClr val="000000"/>
                          </a:solidFill>
                          <a:effectLst/>
                          <a:latin typeface="Times New Roman"/>
                        </a:rPr>
                        <a:t>0.039***</a:t>
                      </a:r>
                    </a:p>
                  </a:txBody>
                  <a:tcPr marL="8244" marR="8244" marT="8244" marB="0" anchor="ctr">
                    <a:lnL>
                      <a:noFill/>
                    </a:lnL>
                    <a:lnR>
                      <a:noFill/>
                    </a:lnR>
                    <a:lnT>
                      <a:noFill/>
                    </a:lnT>
                    <a:lnB>
                      <a:noFill/>
                    </a:lnB>
                    <a:solidFill>
                      <a:srgbClr val="C4BD97"/>
                    </a:solidFill>
                  </a:tcPr>
                </a:tc>
                <a:tc>
                  <a:txBody>
                    <a:bodyPr/>
                    <a:lstStyle/>
                    <a:p>
                      <a:pPr algn="ctr" fontAlgn="ctr"/>
                      <a:r>
                        <a:rPr lang="en-US" sz="1400" b="0" i="0" u="none" strike="noStrike" dirty="0">
                          <a:solidFill>
                            <a:srgbClr val="000000"/>
                          </a:solidFill>
                          <a:effectLst/>
                          <a:latin typeface="Times New Roman"/>
                        </a:rPr>
                        <a:t>0.024*</a:t>
                      </a:r>
                    </a:p>
                  </a:txBody>
                  <a:tcPr marL="8244" marR="8244" marT="8244" marB="0" anchor="ctr">
                    <a:lnL>
                      <a:noFill/>
                    </a:lnL>
                    <a:lnR>
                      <a:noFill/>
                    </a:lnR>
                    <a:lnT>
                      <a:noFill/>
                    </a:lnT>
                    <a:lnB>
                      <a:noFill/>
                    </a:lnB>
                    <a:solidFill>
                      <a:srgbClr val="C4BD97"/>
                    </a:solidFill>
                  </a:tcPr>
                </a:tc>
                <a:tc>
                  <a:txBody>
                    <a:bodyPr/>
                    <a:lstStyle/>
                    <a:p>
                      <a:pPr algn="ctr" fontAlgn="ctr"/>
                      <a:r>
                        <a:rPr lang="en-US" sz="1400" b="0" i="0" u="none" strike="noStrike" dirty="0">
                          <a:solidFill>
                            <a:srgbClr val="000000"/>
                          </a:solidFill>
                          <a:effectLst/>
                          <a:latin typeface="Times New Roman"/>
                        </a:rPr>
                        <a:t>0.002</a:t>
                      </a:r>
                    </a:p>
                  </a:txBody>
                  <a:tcPr marL="8244" marR="8244" marT="8244" marB="0" anchor="ctr">
                    <a:lnL>
                      <a:noFill/>
                    </a:lnL>
                    <a:lnR>
                      <a:noFill/>
                    </a:lnR>
                    <a:lnT>
                      <a:noFill/>
                    </a:lnT>
                    <a:lnB>
                      <a:noFill/>
                    </a:lnB>
                    <a:solidFill>
                      <a:srgbClr val="C4BD97"/>
                    </a:solidFill>
                  </a:tcPr>
                </a:tc>
                <a:tc>
                  <a:txBody>
                    <a:bodyPr/>
                    <a:lstStyle/>
                    <a:p>
                      <a:pPr algn="ctr" fontAlgn="ctr"/>
                      <a:r>
                        <a:rPr lang="en-US" sz="1400" b="0" i="0" u="none" strike="noStrike" dirty="0">
                          <a:solidFill>
                            <a:srgbClr val="000000"/>
                          </a:solidFill>
                          <a:effectLst/>
                          <a:latin typeface="Times New Roman"/>
                        </a:rPr>
                        <a:t>0.016</a:t>
                      </a:r>
                    </a:p>
                  </a:txBody>
                  <a:tcPr marL="8244" marR="8244" marT="8244" marB="0" anchor="ctr">
                    <a:lnL>
                      <a:noFill/>
                    </a:lnL>
                    <a:lnR>
                      <a:noFill/>
                    </a:lnR>
                    <a:lnT>
                      <a:noFill/>
                    </a:lnT>
                    <a:lnB>
                      <a:noFill/>
                    </a:lnB>
                    <a:solidFill>
                      <a:srgbClr val="C4BD97"/>
                    </a:solidFill>
                  </a:tcPr>
                </a:tc>
              </a:tr>
              <a:tr h="174501">
                <a:tc>
                  <a:txBody>
                    <a:bodyPr/>
                    <a:lstStyle/>
                    <a:p>
                      <a:pPr algn="l" fontAlgn="b"/>
                      <a:endParaRPr lang="en-US" sz="1400" b="0" i="0" u="none" strike="noStrike" dirty="0">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-0.016</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-0.012</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-0.013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-0.014</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-0.015</a:t>
                      </a:r>
                    </a:p>
                  </a:txBody>
                  <a:tcPr marL="8244" marR="8244" marT="8244" marB="0" anchor="ctr">
                    <a:lnL>
                      <a:noFill/>
                    </a:lnL>
                    <a:lnR>
                      <a:noFill/>
                    </a:lnR>
                    <a:lnT>
                      <a:noFill/>
                    </a:lnT>
                    <a:lnB>
                      <a:noFill/>
                    </a:lnB>
                  </a:tcPr>
                </a:tc>
              </a:tr>
              <a:tr h="203779">
                <a:tc>
                  <a:txBody>
                    <a:bodyPr/>
                    <a:lstStyle/>
                    <a:p>
                      <a:pPr algn="l" fontAlgn="ctr"/>
                      <a:r>
                        <a:rPr lang="en-US" sz="1400" b="0" i="0" u="none" strike="noStrike">
                          <a:solidFill>
                            <a:srgbClr val="000000"/>
                          </a:solidFill>
                          <a:effectLst/>
                          <a:latin typeface="Times New Roman"/>
                        </a:rPr>
                        <a:t>Prime male share</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0.531***</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0.021</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0.165</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-0.077</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0.241*</a:t>
                      </a:r>
                    </a:p>
                  </a:txBody>
                  <a:tcPr marL="8244" marR="8244" marT="8244" marB="0" anchor="ctr">
                    <a:lnL>
                      <a:noFill/>
                    </a:lnL>
                    <a:lnR>
                      <a:noFill/>
                    </a:lnR>
                    <a:lnT>
                      <a:noFill/>
                    </a:lnT>
                    <a:lnB>
                      <a:noFill/>
                    </a:lnB>
                  </a:tcPr>
                </a:tc>
              </a:tr>
              <a:tr h="174501">
                <a:tc>
                  <a:txBody>
                    <a:bodyPr/>
                    <a:lstStyle/>
                    <a:p>
                      <a:pPr algn="l" fontAlgn="b"/>
                      <a:endParaRPr lang="en-US" sz="1400" b="0" i="0" u="none" strike="noStrike">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-0.138</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-0.193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-0.134</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-0.136</a:t>
                      </a:r>
                    </a:p>
                  </a:txBody>
                  <a:tcPr marL="8244" marR="8244" marT="8244" marB="0" anchor="ctr">
                    <a:lnL>
                      <a:noFill/>
                    </a:lnL>
                    <a:lnR>
                      <a:noFill/>
                    </a:lnR>
                    <a:lnT>
                      <a:noFill/>
                    </a:lnT>
                    <a:lnB>
                      <a:noFill/>
                    </a:lnB>
                  </a:tcPr>
                </a:tc>
              </a:tr>
              <a:tr h="217288">
                <a:tc>
                  <a:txBody>
                    <a:bodyPr/>
                    <a:lstStyle/>
                    <a:p>
                      <a:pPr algn="l" fontAlgn="ctr"/>
                      <a:r>
                        <a:rPr lang="en-US" sz="1400" b="0" i="0" u="none" strike="noStrike" dirty="0">
                          <a:solidFill>
                            <a:srgbClr val="000000"/>
                          </a:solidFill>
                          <a:effectLst/>
                          <a:latin typeface="Times New Roman"/>
                        </a:rPr>
                        <a:t>Prime female share</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0.209</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-0.107</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-0.136</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-0.123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0.315**</a:t>
                      </a:r>
                    </a:p>
                  </a:txBody>
                  <a:tcPr marL="8244" marR="8244" marT="8244" marB="0" anchor="ctr">
                    <a:lnL>
                      <a:noFill/>
                    </a:lnL>
                    <a:lnR>
                      <a:noFill/>
                    </a:lnR>
                    <a:lnT>
                      <a:noFill/>
                    </a:lnT>
                    <a:lnB>
                      <a:noFill/>
                    </a:lnB>
                  </a:tcPr>
                </a:tc>
              </a:tr>
              <a:tr h="174501">
                <a:tc>
                  <a:txBody>
                    <a:bodyPr/>
                    <a:lstStyle/>
                    <a:p>
                      <a:pPr algn="l" fontAlgn="b"/>
                      <a:endParaRPr lang="en-US" sz="1400" b="0" i="0" u="none" strike="noStrike" dirty="0">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-0.183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-0.222</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-0.137</a:t>
                      </a:r>
                    </a:p>
                  </a:txBody>
                  <a:tcPr marL="8244" marR="8244" marT="8244" marB="0" anchor="ctr">
                    <a:lnL>
                      <a:noFill/>
                    </a:lnL>
                    <a:lnR>
                      <a:noFill/>
                    </a:lnR>
                    <a:lnT>
                      <a:noFill/>
                    </a:lnT>
                    <a:lnB>
                      <a:noFill/>
                    </a:lnB>
                  </a:tcPr>
                </a:tc>
                <a:tc>
                  <a:txBody>
                    <a:bodyPr/>
                    <a:lstStyle/>
                    <a:p>
                      <a:pPr algn="ctr" fontAlgn="ctr"/>
                      <a:r>
                        <a:rPr lang="en-US" sz="1400" b="0" i="0" u="none" strike="noStrike" dirty="0">
                          <a:solidFill>
                            <a:srgbClr val="000000"/>
                          </a:solidFill>
                          <a:effectLst/>
                          <a:latin typeface="Times New Roman"/>
                        </a:rPr>
                        <a:t>-0.139</a:t>
                      </a:r>
                    </a:p>
                  </a:txBody>
                  <a:tcPr marL="8244" marR="8244" marT="8244" marB="0" anchor="ctr">
                    <a:lnL>
                      <a:noFill/>
                    </a:lnL>
                    <a:lnR>
                      <a:noFill/>
                    </a:lnR>
                    <a:lnT>
                      <a:noFill/>
                    </a:lnT>
                    <a:lnB>
                      <a:noFill/>
                    </a:lnB>
                  </a:tcPr>
                </a:tc>
              </a:tr>
              <a:tr h="203778">
                <a:tc>
                  <a:txBody>
                    <a:bodyPr/>
                    <a:lstStyle/>
                    <a:p>
                      <a:pPr algn="l" fontAlgn="ctr"/>
                      <a:r>
                        <a:rPr lang="en-US" sz="1400" b="0" i="0" u="none" strike="noStrike">
                          <a:solidFill>
                            <a:srgbClr val="000000"/>
                          </a:solidFill>
                          <a:effectLst/>
                          <a:latin typeface="Times New Roman"/>
                        </a:rPr>
                        <a:t>Elderly female share</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-0.214</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0.053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-0.473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-0.209</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0.023</a:t>
                      </a:r>
                    </a:p>
                  </a:txBody>
                  <a:tcPr marL="8244" marR="8244" marT="8244" marB="0" anchor="ctr">
                    <a:lnL>
                      <a:noFill/>
                    </a:lnL>
                    <a:lnR>
                      <a:noFill/>
                    </a:lnR>
                    <a:lnT>
                      <a:noFill/>
                    </a:lnT>
                    <a:lnB>
                      <a:noFill/>
                    </a:lnB>
                  </a:tcPr>
                </a:tc>
              </a:tr>
              <a:tr h="174501">
                <a:tc>
                  <a:txBody>
                    <a:bodyPr/>
                    <a:lstStyle/>
                    <a:p>
                      <a:pPr algn="l" fontAlgn="b"/>
                      <a:endParaRPr lang="en-US" sz="1400" b="0" i="0" u="none" strike="noStrike">
                        <a:solidFill>
                          <a:srgbClr val="000000"/>
                        </a:solidFill>
                        <a:effectLst/>
                        <a:latin typeface="Calibri"/>
                      </a:endParaRPr>
                    </a:p>
                  </a:txBody>
                  <a:tcPr marL="8244" marR="8244" marT="8244" marB="0" anchor="b">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-0.139</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-0.168</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-0.29</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-0.192</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-0.168</a:t>
                      </a:r>
                    </a:p>
                  </a:txBody>
                  <a:tcPr marL="8244" marR="8244" marT="8244" marB="0" anchor="ctr">
                    <a:lnL>
                      <a:noFill/>
                    </a:lnL>
                    <a:lnR>
                      <a:noFill/>
                    </a:lnR>
                    <a:lnT>
                      <a:noFill/>
                    </a:lnT>
                    <a:lnB>
                      <a:noFill/>
                    </a:lnB>
                  </a:tcPr>
                </a:tc>
              </a:tr>
              <a:tr h="174501">
                <a:tc>
                  <a:txBody>
                    <a:bodyPr/>
                    <a:lstStyle/>
                    <a:p>
                      <a:pPr algn="l" fontAlgn="ctr"/>
                      <a:r>
                        <a:rPr lang="en-US" sz="1400" b="0" i="0" u="none" strike="noStrike">
                          <a:solidFill>
                            <a:srgbClr val="000000"/>
                          </a:solidFill>
                          <a:effectLst/>
                          <a:latin typeface="Times New Roman"/>
                        </a:rPr>
                        <a:t>Constant</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3.231***</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3.393***</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4.066***</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3.636***</a:t>
                      </a:r>
                    </a:p>
                  </a:txBody>
                  <a:tcPr marL="8244" marR="8244" marT="8244" marB="0" anchor="ctr">
                    <a:lnL>
                      <a:noFill/>
                    </a:lnL>
                    <a:lnR>
                      <a:noFill/>
                    </a:lnR>
                    <a:lnT>
                      <a:noFill/>
                    </a:lnT>
                    <a:lnB>
                      <a:noFill/>
                    </a:lnB>
                  </a:tcPr>
                </a:tc>
                <a:tc>
                  <a:txBody>
                    <a:bodyPr/>
                    <a:lstStyle/>
                    <a:p>
                      <a:pPr algn="ctr" fontAlgn="ctr"/>
                      <a:r>
                        <a:rPr lang="en-US" sz="1400" b="0" i="0" u="none" strike="noStrike">
                          <a:solidFill>
                            <a:srgbClr val="000000"/>
                          </a:solidFill>
                          <a:effectLst/>
                          <a:latin typeface="Times New Roman"/>
                        </a:rPr>
                        <a:t>3.051***</a:t>
                      </a:r>
                    </a:p>
                  </a:txBody>
                  <a:tcPr marL="8244" marR="8244" marT="8244" marB="0" anchor="ctr">
                    <a:lnL>
                      <a:noFill/>
                    </a:lnL>
                    <a:lnR>
                      <a:noFill/>
                    </a:lnR>
                    <a:lnT>
                      <a:noFill/>
                    </a:lnT>
                    <a:lnB>
                      <a:noFill/>
                    </a:lnB>
                  </a:tcPr>
                </a:tc>
              </a:tr>
              <a:tr h="176834">
                <a:tc>
                  <a:txBody>
                    <a:bodyPr/>
                    <a:lstStyle/>
                    <a:p>
                      <a:pPr algn="l" fontAlgn="ctr"/>
                      <a:r>
                        <a:rPr lang="en-US" sz="1400" b="0" i="0" u="none" strike="noStrike">
                          <a:solidFill>
                            <a:srgbClr val="000000"/>
                          </a:solidFill>
                          <a:effectLst/>
                          <a:latin typeface="Times New Roman"/>
                        </a:rPr>
                        <a:t> </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-0.134</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-0.125</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-0.224</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-0.121</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-0.138</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r>
              <a:tr h="257742">
                <a:tc>
                  <a:txBody>
                    <a:bodyPr/>
                    <a:lstStyle/>
                    <a:p>
                      <a:pPr algn="l" fontAlgn="ctr"/>
                      <a:r>
                        <a:rPr lang="en-US" sz="1400" b="0" i="0" u="none" strike="noStrike">
                          <a:solidFill>
                            <a:srgbClr val="000000"/>
                          </a:solidFill>
                          <a:effectLst/>
                          <a:latin typeface="Times New Roman"/>
                        </a:rPr>
                        <a:t>District/zone FE</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Yes</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Yes</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Yes</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Yes</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Yes</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160">
                <a:tc>
                  <a:txBody>
                    <a:bodyPr/>
                    <a:lstStyle/>
                    <a:p>
                      <a:pPr algn="l" fontAlgn="ctr"/>
                      <a:r>
                        <a:rPr lang="en-US" sz="1400" b="0" i="0" u="none" strike="noStrike">
                          <a:solidFill>
                            <a:srgbClr val="000000"/>
                          </a:solidFill>
                          <a:effectLst/>
                          <a:latin typeface="Times New Roman"/>
                        </a:rPr>
                        <a:t>F-test (joint sig of [A] &amp; [B])</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35.08</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400" b="0" i="0" u="none" strike="noStrike">
                          <a:solidFill>
                            <a:srgbClr val="000000"/>
                          </a:solidFill>
                          <a:effectLst/>
                          <a:latin typeface="Times New Roman"/>
                        </a:rPr>
                        <a:t>45.56</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400" b="0" i="0" u="none" strike="noStrike" dirty="0">
                          <a:solidFill>
                            <a:srgbClr val="000000"/>
                          </a:solidFill>
                          <a:effectLst/>
                          <a:latin typeface="Times New Roman"/>
                        </a:rPr>
                        <a:t>42.12</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400" b="0" i="0" u="none" strike="noStrike" dirty="0">
                          <a:solidFill>
                            <a:srgbClr val="000000"/>
                          </a:solidFill>
                          <a:effectLst/>
                          <a:latin typeface="Times New Roman"/>
                        </a:rPr>
                        <a:t>56.54</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algn="ctr" fontAlgn="ctr"/>
                      <a:r>
                        <a:rPr lang="en-US" sz="1400" b="0" i="0" u="none" strike="noStrike" dirty="0">
                          <a:solidFill>
                            <a:srgbClr val="000000"/>
                          </a:solidFill>
                          <a:effectLst/>
                          <a:latin typeface="Times New Roman"/>
                        </a:rPr>
                        <a:t>18.38</a:t>
                      </a:r>
                    </a:p>
                  </a:txBody>
                  <a:tcPr marL="8244" marR="8244" marT="82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r>
              <a:tr h="174501">
                <a:tc>
                  <a:txBody>
                    <a:bodyPr/>
                    <a:lstStyle/>
                    <a:p>
                      <a:pPr algn="l" fontAlgn="ctr"/>
                      <a:r>
                        <a:rPr lang="en-US" sz="1400" b="0" i="0" u="none" strike="noStrike">
                          <a:solidFill>
                            <a:srgbClr val="000000"/>
                          </a:solidFill>
                          <a:effectLst/>
                          <a:latin typeface="Times New Roman"/>
                        </a:rPr>
                        <a:t>R-squared</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0.47</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0.42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0.502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a:solidFill>
                            <a:srgbClr val="000000"/>
                          </a:solidFill>
                          <a:effectLst/>
                          <a:latin typeface="Times New Roman"/>
                        </a:rPr>
                        <a:t>0.44</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1400" b="0" i="0" u="none" strike="noStrike" dirty="0">
                          <a:solidFill>
                            <a:srgbClr val="000000"/>
                          </a:solidFill>
                          <a:effectLst/>
                          <a:latin typeface="Times New Roman"/>
                        </a:rPr>
                        <a:t>0.42</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r>
              <a:tr h="176834">
                <a:tc>
                  <a:txBody>
                    <a:bodyPr/>
                    <a:lstStyle/>
                    <a:p>
                      <a:pPr algn="l" fontAlgn="ctr"/>
                      <a:r>
                        <a:rPr lang="en-US" sz="1400" b="0" i="0" u="none" strike="noStrike">
                          <a:solidFill>
                            <a:srgbClr val="000000"/>
                          </a:solidFill>
                          <a:effectLst/>
                          <a:latin typeface="Times New Roman"/>
                        </a:rPr>
                        <a:t>N</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2765</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2556</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2183</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Times New Roman"/>
                        </a:rPr>
                        <a:t>2364</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Times New Roman"/>
                        </a:rPr>
                        <a:t>2047</a:t>
                      </a:r>
                    </a:p>
                  </a:txBody>
                  <a:tcPr marL="8244" marR="8244" marT="8244" marB="0" anchor="ctr">
                    <a:lnL>
                      <a:noFill/>
                    </a:lnL>
                    <a:lnR>
                      <a:noFill/>
                    </a:lnR>
                    <a:lnT>
                      <a:noFill/>
                    </a:lnT>
                    <a:lnB w="12700" cap="flat" cmpd="sng" algn="ctr">
                      <a:solidFill>
                        <a:srgbClr val="000000"/>
                      </a:solidFill>
                      <a:prstDash val="solid"/>
                      <a:round/>
                      <a:headEnd type="none" w="med" len="med"/>
                      <a:tailEnd type="none" w="med" len="med"/>
                    </a:lnB>
                  </a:tcPr>
                </a:tc>
              </a:tr>
              <a:tr h="1204679">
                <a:tc gridSpan="6">
                  <a:txBody>
                    <a:bodyPr/>
                    <a:lstStyle/>
                    <a:p>
                      <a:pPr algn="l" fontAlgn="ctr"/>
                      <a:r>
                        <a:rPr lang="en-US" sz="1200" b="0" i="0" u="none" strike="noStrike" dirty="0">
                          <a:solidFill>
                            <a:srgbClr val="000000"/>
                          </a:solidFill>
                          <a:effectLst/>
                          <a:latin typeface="Times New Roman"/>
                        </a:rPr>
                        <a:t>Notes: Standard errors in parentheses; standard errors clustered at the level of the zone (Ethiopia), TA (Malawi), </a:t>
                      </a:r>
                      <a:r>
                        <a:rPr lang="en-US" sz="1200" b="0" i="0" u="none" strike="noStrike" dirty="0" err="1">
                          <a:solidFill>
                            <a:srgbClr val="000000"/>
                          </a:solidFill>
                          <a:effectLst/>
                          <a:latin typeface="Times New Roman"/>
                        </a:rPr>
                        <a:t>grappe</a:t>
                      </a:r>
                      <a:r>
                        <a:rPr lang="en-US" sz="1200" b="0" i="0" u="none" strike="noStrike" dirty="0">
                          <a:solidFill>
                            <a:srgbClr val="000000"/>
                          </a:solidFill>
                          <a:effectLst/>
                          <a:latin typeface="Times New Roman"/>
                        </a:rPr>
                        <a:t> (Niger) or district (Tanzania and Uganda); sampling weights used for all regressions; dependent variable is the log of total labor demand, defined as total person-days employed on all plots; children under age 15 are counted as 0.5 adults; harvest labor is excluded for ET, MW, NG, and TZ, but included for UG because it cannot be separately distinguished; population shares defined with respect to adults &gt; age 14; for households with zero acres owned, "Log acres owned" = </a:t>
                      </a:r>
                      <a:r>
                        <a:rPr lang="en-US" sz="1200" b="0" i="0" u="none" strike="noStrike" dirty="0" err="1">
                          <a:solidFill>
                            <a:srgbClr val="000000"/>
                          </a:solidFill>
                          <a:effectLst/>
                          <a:latin typeface="Times New Roman"/>
                        </a:rPr>
                        <a:t>ln</a:t>
                      </a:r>
                      <a:r>
                        <a:rPr lang="en-US" sz="1200" b="0" i="0" u="none" strike="noStrike" dirty="0">
                          <a:solidFill>
                            <a:srgbClr val="000000"/>
                          </a:solidFill>
                          <a:effectLst/>
                          <a:latin typeface="Times New Roman"/>
                        </a:rPr>
                        <a:t>(0.01); F-test statistic is for a test of the joint significance of "Log HH size" and "Log acres owned"; all F-stats are </a:t>
                      </a:r>
                      <a:r>
                        <a:rPr lang="en-US" sz="1200" b="0" i="0" u="none" strike="noStrike" dirty="0" err="1">
                          <a:solidFill>
                            <a:srgbClr val="000000"/>
                          </a:solidFill>
                          <a:effectLst/>
                          <a:latin typeface="Times New Roman"/>
                        </a:rPr>
                        <a:t>signficant</a:t>
                      </a:r>
                      <a:r>
                        <a:rPr lang="en-US" sz="1200" b="0" i="0" u="none" strike="noStrike" dirty="0">
                          <a:solidFill>
                            <a:srgbClr val="000000"/>
                          </a:solidFill>
                          <a:effectLst/>
                          <a:latin typeface="Times New Roman"/>
                        </a:rPr>
                        <a:t> at the 10e-8 level </a:t>
                      </a:r>
                    </a:p>
                  </a:txBody>
                  <a:tcPr marL="8244" marR="8244" marT="8244"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22276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1631216"/>
          </a:xfrm>
          <a:prstGeom prst="rect">
            <a:avLst/>
          </a:prstGeom>
        </p:spPr>
        <p:txBody>
          <a:bodyPr wrap="square">
            <a:spAutoFit/>
          </a:bodyPr>
          <a:lstStyle/>
          <a:p>
            <a:r>
              <a:rPr lang="en-US" sz="2600" dirty="0" smtClean="0">
                <a:latin typeface="Arial"/>
                <a:cs typeface="Arial"/>
              </a:rPr>
              <a:t>“Factor markets regularly fail African farmers, leading to </a:t>
            </a:r>
            <a:r>
              <a:rPr lang="en-US" sz="2600" dirty="0" err="1" smtClean="0">
                <a:latin typeface="Arial"/>
                <a:cs typeface="Arial"/>
              </a:rPr>
              <a:t>allocative</a:t>
            </a:r>
            <a:r>
              <a:rPr lang="en-US" sz="2600" dirty="0" smtClean="0">
                <a:latin typeface="Arial"/>
                <a:cs typeface="Arial"/>
              </a:rPr>
              <a:t> inefficiencies within and between households”</a:t>
            </a:r>
          </a:p>
          <a:p>
            <a:endParaRPr lang="en-US" sz="2200" dirty="0">
              <a:latin typeface="Arial"/>
              <a:cs typeface="Arial"/>
            </a:endParaRPr>
          </a:p>
          <a:p>
            <a:r>
              <a:rPr lang="en-US" sz="2600" dirty="0" smtClean="0">
                <a:solidFill>
                  <a:srgbClr val="FF0000"/>
                </a:solidFill>
                <a:latin typeface="Arial"/>
                <a:cs typeface="Arial"/>
              </a:rPr>
              <a:t>Myth or Fact?</a:t>
            </a:r>
            <a:endParaRPr lang="en-US" sz="2600" dirty="0">
              <a:solidFill>
                <a:srgbClr val="FF0000"/>
              </a:solidFill>
              <a:latin typeface="Arial"/>
              <a:cs typeface="Arial"/>
            </a:endParaRPr>
          </a:p>
        </p:txBody>
      </p:sp>
      <p:sp>
        <p:nvSpPr>
          <p:cNvPr id="5" name="Rectangle 4"/>
          <p:cNvSpPr/>
          <p:nvPr/>
        </p:nvSpPr>
        <p:spPr>
          <a:xfrm>
            <a:off x="244437" y="2500707"/>
            <a:ext cx="8647760" cy="830997"/>
          </a:xfrm>
          <a:prstGeom prst="rect">
            <a:avLst/>
          </a:prstGeom>
        </p:spPr>
        <p:txBody>
          <a:bodyPr wrap="square">
            <a:spAutoFit/>
          </a:bodyPr>
          <a:lstStyle/>
          <a:p>
            <a:r>
              <a:rPr lang="en-US" sz="2400" dirty="0" smtClean="0">
                <a:latin typeface="Arial"/>
                <a:cs typeface="Arial"/>
              </a:rPr>
              <a:t>The international development community takes factor market failure in SSA as given</a:t>
            </a:r>
            <a:endParaRPr lang="en-US" sz="2400" dirty="0">
              <a:latin typeface="Arial"/>
              <a:cs typeface="Arial"/>
            </a:endParaRPr>
          </a:p>
        </p:txBody>
      </p:sp>
    </p:spTree>
    <p:extLst>
      <p:ext uri="{BB962C8B-B14F-4D97-AF65-F5344CB8AC3E}">
        <p14:creationId xmlns:p14="http://schemas.microsoft.com/office/powerpoint/2010/main" val="3230564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1620958"/>
              </p:ext>
            </p:extLst>
          </p:nvPr>
        </p:nvGraphicFramePr>
        <p:xfrm>
          <a:off x="538387" y="333957"/>
          <a:ext cx="8020631" cy="5666771"/>
        </p:xfrm>
        <a:graphic>
          <a:graphicData uri="http://schemas.openxmlformats.org/drawingml/2006/table">
            <a:tbl>
              <a:tblPr firstRow="1" bandRow="1">
                <a:tableStyleId>{2D5ABB26-0587-4C30-8999-92F81FD0307C}</a:tableStyleId>
              </a:tblPr>
              <a:tblGrid>
                <a:gridCol w="2595318"/>
                <a:gridCol w="1201024"/>
                <a:gridCol w="1090584"/>
                <a:gridCol w="1090585"/>
                <a:gridCol w="1104390"/>
                <a:gridCol w="938730"/>
              </a:tblGrid>
              <a:tr h="370840">
                <a:tc gridSpan="6">
                  <a:txBody>
                    <a:bodyPr/>
                    <a:lstStyle/>
                    <a:p>
                      <a:pPr marL="0" marR="0" algn="ctr">
                        <a:spcBef>
                          <a:spcPts val="0"/>
                        </a:spcBef>
                        <a:spcAft>
                          <a:spcPts val="0"/>
                        </a:spcAft>
                      </a:pPr>
                      <a:r>
                        <a:rPr lang="en-US" sz="1600" dirty="0">
                          <a:effectLst/>
                          <a:latin typeface="Times New Roman"/>
                          <a:cs typeface="Times New Roman"/>
                        </a:rPr>
                        <a:t>Table 8. Regressions results with controls for gender of household head</a:t>
                      </a:r>
                      <a:endParaRPr lang="en-US" sz="1600" dirty="0">
                        <a:effectLst/>
                        <a:latin typeface="Times New Roman"/>
                        <a:ea typeface="Calibri"/>
                        <a:cs typeface="Times New Roman"/>
                      </a:endParaRPr>
                    </a:p>
                  </a:txBody>
                  <a:tcPr marL="68580" marR="68580" marT="0" marB="0" anchor="ctr">
                    <a:lnB w="12700" cap="flat" cmpd="sng" algn="ctr">
                      <a:solidFill>
                        <a:scrgbClr r="0" g="0" b="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5410">
                <a:tc>
                  <a:txBody>
                    <a:bodyPr/>
                    <a:lstStyle/>
                    <a:p>
                      <a:pPr marL="0" marR="0">
                        <a:spcBef>
                          <a:spcPts val="0"/>
                        </a:spcBef>
                        <a:spcAft>
                          <a:spcPts val="0"/>
                        </a:spcAft>
                      </a:pPr>
                      <a:r>
                        <a:rPr lang="en-US" sz="1500" dirty="0">
                          <a:effectLst/>
                          <a:latin typeface="Times New Roman"/>
                          <a:cs typeface="Times New Roman"/>
                        </a:rPr>
                        <a:t> </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Ethiopia</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Malawi</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Niger</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Tanzania</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Uganda</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6115">
                <a:tc>
                  <a:txBody>
                    <a:bodyPr/>
                    <a:lstStyle/>
                    <a:p>
                      <a:pPr marL="0" marR="0">
                        <a:spcBef>
                          <a:spcPts val="0"/>
                        </a:spcBef>
                        <a:spcAft>
                          <a:spcPts val="0"/>
                        </a:spcAft>
                      </a:pPr>
                      <a:r>
                        <a:rPr lang="en-US" sz="1500" dirty="0">
                          <a:effectLst/>
                          <a:latin typeface="Times New Roman"/>
                          <a:cs typeface="Times New Roman"/>
                        </a:rPr>
                        <a:t>Log acres cultivated</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0.530***</a:t>
                      </a:r>
                      <a:endParaRPr lang="en-US" sz="150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dirty="0">
                          <a:effectLst/>
                          <a:latin typeface="Times New Roman"/>
                          <a:cs typeface="Times New Roman"/>
                        </a:rPr>
                        <a:t>0.446***</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0.329***</a:t>
                      </a:r>
                      <a:endParaRPr lang="en-US" sz="150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0.422***</a:t>
                      </a:r>
                      <a:endParaRPr lang="en-US" sz="150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0.380***</a:t>
                      </a:r>
                      <a:endParaRPr lang="en-US" sz="150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r>
              <a:tr h="248503">
                <a:tc>
                  <a:txBody>
                    <a:bodyPr/>
                    <a:lstStyle/>
                    <a:p>
                      <a:endParaRPr lang="en-US" sz="1500" dirty="0">
                        <a:effectLst/>
                        <a:latin typeface="Times New Roman"/>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(0.045)</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(0.045)</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(0.029)</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(0.029)</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(0.033)</a:t>
                      </a:r>
                      <a:endParaRPr lang="en-US" sz="1500">
                        <a:effectLst/>
                        <a:latin typeface="Times New Roman"/>
                        <a:ea typeface="Calibri"/>
                        <a:cs typeface="Times New Roman"/>
                      </a:endParaRPr>
                    </a:p>
                  </a:txBody>
                  <a:tcPr marL="68580" marR="68580" marT="0" marB="0" anchor="b"/>
                </a:tc>
              </a:tr>
              <a:tr h="303727">
                <a:tc>
                  <a:txBody>
                    <a:bodyPr/>
                    <a:lstStyle/>
                    <a:p>
                      <a:pPr marL="0" marR="0">
                        <a:spcBef>
                          <a:spcPts val="0"/>
                        </a:spcBef>
                        <a:spcAft>
                          <a:spcPts val="0"/>
                        </a:spcAft>
                      </a:pPr>
                      <a:r>
                        <a:rPr lang="en-US" sz="1500" dirty="0">
                          <a:effectLst/>
                          <a:latin typeface="Times New Roman"/>
                          <a:cs typeface="Times New Roman"/>
                        </a:rPr>
                        <a:t>Log HH size</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0.414***</a:t>
                      </a:r>
                      <a:endParaRPr lang="en-US" sz="1500" dirty="0">
                        <a:effectLst/>
                        <a:latin typeface="Times New Roman"/>
                        <a:ea typeface="Calibri"/>
                        <a:cs typeface="Times New Roman"/>
                      </a:endParaRPr>
                    </a:p>
                  </a:txBody>
                  <a:tcPr marL="68580" marR="68580" marT="0" marB="0" anchor="b">
                    <a:solidFill>
                      <a:schemeClr val="accent6">
                        <a:lumMod val="40000"/>
                        <a:lumOff val="60000"/>
                      </a:schemeClr>
                    </a:solidFill>
                  </a:tcPr>
                </a:tc>
                <a:tc>
                  <a:txBody>
                    <a:bodyPr/>
                    <a:lstStyle/>
                    <a:p>
                      <a:pPr marL="0" marR="0" algn="ctr">
                        <a:spcBef>
                          <a:spcPts val="0"/>
                        </a:spcBef>
                        <a:spcAft>
                          <a:spcPts val="0"/>
                        </a:spcAft>
                      </a:pPr>
                      <a:r>
                        <a:rPr lang="en-US" sz="1500" dirty="0">
                          <a:effectLst/>
                          <a:latin typeface="Times New Roman"/>
                          <a:cs typeface="Times New Roman"/>
                        </a:rPr>
                        <a:t>0.508***</a:t>
                      </a:r>
                      <a:endParaRPr lang="en-US" sz="1500" dirty="0">
                        <a:effectLst/>
                        <a:latin typeface="Times New Roman"/>
                        <a:ea typeface="Calibri"/>
                        <a:cs typeface="Times New Roman"/>
                      </a:endParaRPr>
                    </a:p>
                  </a:txBody>
                  <a:tcPr marL="68580" marR="68580" marT="0" marB="0" anchor="b">
                    <a:solidFill>
                      <a:schemeClr val="accent6">
                        <a:lumMod val="40000"/>
                        <a:lumOff val="60000"/>
                      </a:schemeClr>
                    </a:solidFill>
                  </a:tcPr>
                </a:tc>
                <a:tc>
                  <a:txBody>
                    <a:bodyPr/>
                    <a:lstStyle/>
                    <a:p>
                      <a:pPr marL="0" marR="0" algn="ctr">
                        <a:spcBef>
                          <a:spcPts val="0"/>
                        </a:spcBef>
                        <a:spcAft>
                          <a:spcPts val="0"/>
                        </a:spcAft>
                      </a:pPr>
                      <a:r>
                        <a:rPr lang="en-US" sz="1500" dirty="0">
                          <a:effectLst/>
                          <a:latin typeface="Times New Roman"/>
                          <a:cs typeface="Times New Roman"/>
                        </a:rPr>
                        <a:t>0.673***</a:t>
                      </a:r>
                      <a:endParaRPr lang="en-US" sz="1500" dirty="0">
                        <a:effectLst/>
                        <a:latin typeface="Times New Roman"/>
                        <a:ea typeface="Calibri"/>
                        <a:cs typeface="Times New Roman"/>
                      </a:endParaRPr>
                    </a:p>
                  </a:txBody>
                  <a:tcPr marL="68580" marR="68580" marT="0" marB="0" anchor="b">
                    <a:solidFill>
                      <a:schemeClr val="accent6">
                        <a:lumMod val="40000"/>
                        <a:lumOff val="60000"/>
                      </a:schemeClr>
                    </a:solidFill>
                  </a:tcPr>
                </a:tc>
                <a:tc>
                  <a:txBody>
                    <a:bodyPr/>
                    <a:lstStyle/>
                    <a:p>
                      <a:pPr marL="0" marR="0" algn="ctr">
                        <a:spcBef>
                          <a:spcPts val="0"/>
                        </a:spcBef>
                        <a:spcAft>
                          <a:spcPts val="0"/>
                        </a:spcAft>
                      </a:pPr>
                      <a:r>
                        <a:rPr lang="en-US" sz="1500" dirty="0">
                          <a:effectLst/>
                          <a:latin typeface="Times New Roman"/>
                          <a:cs typeface="Times New Roman"/>
                        </a:rPr>
                        <a:t>0.470***</a:t>
                      </a:r>
                      <a:endParaRPr lang="en-US" sz="1500" dirty="0">
                        <a:effectLst/>
                        <a:latin typeface="Times New Roman"/>
                        <a:ea typeface="Calibri"/>
                        <a:cs typeface="Times New Roman"/>
                      </a:endParaRPr>
                    </a:p>
                  </a:txBody>
                  <a:tcPr marL="68580" marR="68580" marT="0" marB="0" anchor="b">
                    <a:solidFill>
                      <a:schemeClr val="accent6">
                        <a:lumMod val="40000"/>
                        <a:lumOff val="60000"/>
                      </a:schemeClr>
                    </a:solidFill>
                  </a:tcPr>
                </a:tc>
                <a:tc>
                  <a:txBody>
                    <a:bodyPr/>
                    <a:lstStyle/>
                    <a:p>
                      <a:pPr marL="0" marR="0" algn="ctr">
                        <a:spcBef>
                          <a:spcPts val="0"/>
                        </a:spcBef>
                        <a:spcAft>
                          <a:spcPts val="0"/>
                        </a:spcAft>
                      </a:pPr>
                      <a:r>
                        <a:rPr lang="en-US" sz="1500" dirty="0">
                          <a:effectLst/>
                          <a:latin typeface="Times New Roman"/>
                          <a:cs typeface="Times New Roman"/>
                        </a:rPr>
                        <a:t>0.258***</a:t>
                      </a:r>
                      <a:endParaRPr lang="en-US" sz="1500" dirty="0">
                        <a:effectLst/>
                        <a:latin typeface="Times New Roman"/>
                        <a:ea typeface="Calibri"/>
                        <a:cs typeface="Times New Roman"/>
                      </a:endParaRPr>
                    </a:p>
                  </a:txBody>
                  <a:tcPr marL="68580" marR="68580" marT="0" marB="0" anchor="b">
                    <a:solidFill>
                      <a:schemeClr val="accent6">
                        <a:lumMod val="40000"/>
                        <a:lumOff val="60000"/>
                      </a:schemeClr>
                    </a:solidFill>
                  </a:tcPr>
                </a:tc>
              </a:tr>
              <a:tr h="248503">
                <a:tc>
                  <a:txBody>
                    <a:bodyPr/>
                    <a:lstStyle/>
                    <a:p>
                      <a:endParaRPr lang="en-US" sz="1500">
                        <a:effectLst/>
                        <a:latin typeface="Times New Roman"/>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(0.075)</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(0.073)</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(0.068)</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(0.056)</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(0.043)</a:t>
                      </a:r>
                      <a:endParaRPr lang="en-US" sz="1500" dirty="0">
                        <a:effectLst/>
                        <a:latin typeface="Times New Roman"/>
                        <a:ea typeface="Calibri"/>
                        <a:cs typeface="Times New Roman"/>
                      </a:endParaRPr>
                    </a:p>
                  </a:txBody>
                  <a:tcPr marL="68580" marR="68580" marT="0" marB="0" anchor="b"/>
                </a:tc>
              </a:tr>
              <a:tr h="257373">
                <a:tc>
                  <a:txBody>
                    <a:bodyPr/>
                    <a:lstStyle/>
                    <a:p>
                      <a:pPr marL="0" marR="0">
                        <a:spcBef>
                          <a:spcPts val="0"/>
                        </a:spcBef>
                        <a:spcAft>
                          <a:spcPts val="0"/>
                        </a:spcAft>
                      </a:pPr>
                      <a:r>
                        <a:rPr lang="en-US" sz="1500">
                          <a:effectLst/>
                          <a:latin typeface="Times New Roman"/>
                          <a:cs typeface="Times New Roman"/>
                        </a:rPr>
                        <a:t>Prime male share</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0.548***</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0.068</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0.147</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-0.081</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0.246*</a:t>
                      </a:r>
                      <a:endParaRPr lang="en-US" sz="1500">
                        <a:effectLst/>
                        <a:latin typeface="Times New Roman"/>
                        <a:ea typeface="Calibri"/>
                        <a:cs typeface="Times New Roman"/>
                      </a:endParaRPr>
                    </a:p>
                  </a:txBody>
                  <a:tcPr marL="68580" marR="68580" marT="0" marB="0" anchor="b"/>
                </a:tc>
              </a:tr>
              <a:tr h="198216">
                <a:tc>
                  <a:txBody>
                    <a:bodyPr/>
                    <a:lstStyle/>
                    <a:p>
                      <a:endParaRPr lang="en-US" sz="1500">
                        <a:effectLst/>
                        <a:latin typeface="Times New Roman"/>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(0.140)</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(0.130)</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(0.199)</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(0.139)</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(0.140)</a:t>
                      </a:r>
                      <a:endParaRPr lang="en-US" sz="1500">
                        <a:effectLst/>
                        <a:latin typeface="Times New Roman"/>
                        <a:ea typeface="Calibri"/>
                        <a:cs typeface="Times New Roman"/>
                      </a:endParaRPr>
                    </a:p>
                  </a:txBody>
                  <a:tcPr marL="68580" marR="68580" marT="0" marB="0" anchor="b"/>
                </a:tc>
              </a:tr>
              <a:tr h="260971">
                <a:tc>
                  <a:txBody>
                    <a:bodyPr/>
                    <a:lstStyle/>
                    <a:p>
                      <a:pPr marL="0" marR="0">
                        <a:spcBef>
                          <a:spcPts val="0"/>
                        </a:spcBef>
                        <a:spcAft>
                          <a:spcPts val="0"/>
                        </a:spcAft>
                      </a:pPr>
                      <a:r>
                        <a:rPr lang="en-US" sz="1500">
                          <a:effectLst/>
                          <a:latin typeface="Times New Roman"/>
                          <a:cs typeface="Times New Roman"/>
                        </a:rPr>
                        <a:t>Prime female share</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0.211</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0.005</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-0.374</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-0.114</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0.278**</a:t>
                      </a:r>
                      <a:endParaRPr lang="en-US" sz="1500" dirty="0">
                        <a:effectLst/>
                        <a:latin typeface="Times New Roman"/>
                        <a:ea typeface="Calibri"/>
                        <a:cs typeface="Times New Roman"/>
                      </a:endParaRPr>
                    </a:p>
                  </a:txBody>
                  <a:tcPr marL="68580" marR="68580" marT="0" marB="0" anchor="b"/>
                </a:tc>
              </a:tr>
              <a:tr h="220892">
                <a:tc>
                  <a:txBody>
                    <a:bodyPr/>
                    <a:lstStyle/>
                    <a:p>
                      <a:endParaRPr lang="en-US" sz="1500">
                        <a:effectLst/>
                        <a:latin typeface="Times New Roman"/>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(0.176)</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(0.157)</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(0.242)</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(0.171)</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(0.134)</a:t>
                      </a:r>
                      <a:endParaRPr lang="en-US" sz="1500">
                        <a:effectLst/>
                        <a:latin typeface="Times New Roman"/>
                        <a:ea typeface="Calibri"/>
                        <a:cs typeface="Times New Roman"/>
                      </a:endParaRPr>
                    </a:p>
                  </a:txBody>
                  <a:tcPr marL="68580" marR="68580" marT="0" marB="0" anchor="b"/>
                </a:tc>
              </a:tr>
              <a:tr h="276114">
                <a:tc>
                  <a:txBody>
                    <a:bodyPr/>
                    <a:lstStyle/>
                    <a:p>
                      <a:pPr marL="0" marR="0">
                        <a:spcBef>
                          <a:spcPts val="0"/>
                        </a:spcBef>
                        <a:spcAft>
                          <a:spcPts val="0"/>
                        </a:spcAft>
                      </a:pPr>
                      <a:r>
                        <a:rPr lang="en-US" sz="1500">
                          <a:effectLst/>
                          <a:latin typeface="Times New Roman"/>
                          <a:cs typeface="Times New Roman"/>
                        </a:rPr>
                        <a:t>Elderly female share</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-0.231</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0.183</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-0.838***</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-0.193</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-0.018</a:t>
                      </a:r>
                      <a:endParaRPr lang="en-US" sz="1500" dirty="0">
                        <a:effectLst/>
                        <a:latin typeface="Times New Roman"/>
                        <a:ea typeface="Calibri"/>
                        <a:cs typeface="Times New Roman"/>
                      </a:endParaRPr>
                    </a:p>
                  </a:txBody>
                  <a:tcPr marL="68580" marR="68580" marT="0" marB="0" anchor="b"/>
                </a:tc>
              </a:tr>
              <a:tr h="248504">
                <a:tc>
                  <a:txBody>
                    <a:bodyPr/>
                    <a:lstStyle/>
                    <a:p>
                      <a:endParaRPr lang="en-US" sz="1500">
                        <a:effectLst/>
                        <a:latin typeface="Times New Roman"/>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(0.140)</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(0.211)</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(0.310)</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(0.229)</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(0.160)</a:t>
                      </a:r>
                      <a:endParaRPr lang="en-US" sz="1500" dirty="0">
                        <a:effectLst/>
                        <a:latin typeface="Times New Roman"/>
                        <a:ea typeface="Calibri"/>
                        <a:cs typeface="Times New Roman"/>
                      </a:endParaRPr>
                    </a:p>
                  </a:txBody>
                  <a:tcPr marL="68580" marR="68580" marT="0" marB="0" anchor="b"/>
                </a:tc>
              </a:tr>
              <a:tr h="220892">
                <a:tc>
                  <a:txBody>
                    <a:bodyPr/>
                    <a:lstStyle/>
                    <a:p>
                      <a:pPr marL="0" marR="0">
                        <a:spcBef>
                          <a:spcPts val="0"/>
                        </a:spcBef>
                        <a:spcAft>
                          <a:spcPts val="0"/>
                        </a:spcAft>
                      </a:pPr>
                      <a:r>
                        <a:rPr lang="en-US" sz="1500">
                          <a:effectLst/>
                          <a:latin typeface="Times New Roman"/>
                          <a:cs typeface="Times New Roman"/>
                        </a:rPr>
                        <a:t>Head is female</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0.117</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-0.067</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0.455**</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-0.047</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0.086</a:t>
                      </a:r>
                      <a:endParaRPr lang="en-US" sz="1500" dirty="0">
                        <a:effectLst/>
                        <a:latin typeface="Times New Roman"/>
                        <a:ea typeface="Calibri"/>
                        <a:cs typeface="Times New Roman"/>
                      </a:endParaRPr>
                    </a:p>
                  </a:txBody>
                  <a:tcPr marL="68580" marR="68580" marT="0" marB="0" anchor="b"/>
                </a:tc>
              </a:tr>
              <a:tr h="220891">
                <a:tc>
                  <a:txBody>
                    <a:bodyPr/>
                    <a:lstStyle/>
                    <a:p>
                      <a:endParaRPr lang="en-US" sz="1500" dirty="0">
                        <a:effectLst/>
                        <a:latin typeface="Times New Roman"/>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(0.168)</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(0.131)</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(0.206)</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(0.123)</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(0.084)</a:t>
                      </a:r>
                      <a:endParaRPr lang="en-US" sz="1500" dirty="0">
                        <a:effectLst/>
                        <a:latin typeface="Times New Roman"/>
                        <a:ea typeface="Calibri"/>
                        <a:cs typeface="Times New Roman"/>
                      </a:endParaRPr>
                    </a:p>
                  </a:txBody>
                  <a:tcPr marL="68580" marR="68580" marT="0" marB="0" anchor="b"/>
                </a:tc>
              </a:tr>
              <a:tr h="262309">
                <a:tc>
                  <a:txBody>
                    <a:bodyPr/>
                    <a:lstStyle/>
                    <a:p>
                      <a:pPr marL="0" marR="0">
                        <a:spcBef>
                          <a:spcPts val="0"/>
                        </a:spcBef>
                        <a:spcAft>
                          <a:spcPts val="0"/>
                        </a:spcAft>
                      </a:pPr>
                      <a:r>
                        <a:rPr lang="en-US" sz="1500">
                          <a:effectLst/>
                          <a:latin typeface="Times New Roman"/>
                          <a:cs typeface="Times New Roman"/>
                        </a:rPr>
                        <a:t>Head is female x Log HH size</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-0.225</a:t>
                      </a:r>
                      <a:endParaRPr lang="en-US" sz="1500" dirty="0">
                        <a:effectLst/>
                        <a:latin typeface="Times New Roman"/>
                        <a:ea typeface="Calibri"/>
                        <a:cs typeface="Times New Roman"/>
                      </a:endParaRPr>
                    </a:p>
                  </a:txBody>
                  <a:tcPr marL="68580" marR="68580" marT="0" marB="0" anchor="b">
                    <a:solidFill>
                      <a:srgbClr val="FCD5B5"/>
                    </a:solidFill>
                  </a:tcPr>
                </a:tc>
                <a:tc>
                  <a:txBody>
                    <a:bodyPr/>
                    <a:lstStyle/>
                    <a:p>
                      <a:pPr marL="0" marR="0" algn="ctr">
                        <a:spcBef>
                          <a:spcPts val="0"/>
                        </a:spcBef>
                        <a:spcAft>
                          <a:spcPts val="0"/>
                        </a:spcAft>
                      </a:pPr>
                      <a:r>
                        <a:rPr lang="en-US" sz="1500" dirty="0">
                          <a:effectLst/>
                          <a:latin typeface="Times New Roman"/>
                          <a:cs typeface="Times New Roman"/>
                        </a:rPr>
                        <a:t>0.001</a:t>
                      </a:r>
                      <a:endParaRPr lang="en-US" sz="1500" dirty="0">
                        <a:effectLst/>
                        <a:latin typeface="Times New Roman"/>
                        <a:ea typeface="Calibri"/>
                        <a:cs typeface="Times New Roman"/>
                      </a:endParaRPr>
                    </a:p>
                  </a:txBody>
                  <a:tcPr marL="68580" marR="68580" marT="0" marB="0" anchor="b">
                    <a:solidFill>
                      <a:srgbClr val="FCD5B5"/>
                    </a:solidFill>
                  </a:tcPr>
                </a:tc>
                <a:tc>
                  <a:txBody>
                    <a:bodyPr/>
                    <a:lstStyle/>
                    <a:p>
                      <a:pPr marL="0" marR="0" algn="ctr">
                        <a:spcBef>
                          <a:spcPts val="0"/>
                        </a:spcBef>
                        <a:spcAft>
                          <a:spcPts val="0"/>
                        </a:spcAft>
                      </a:pPr>
                      <a:r>
                        <a:rPr lang="en-US" sz="1500" dirty="0">
                          <a:effectLst/>
                          <a:latin typeface="Times New Roman"/>
                          <a:cs typeface="Times New Roman"/>
                        </a:rPr>
                        <a:t>-0.408**</a:t>
                      </a:r>
                      <a:endParaRPr lang="en-US" sz="1500" dirty="0">
                        <a:effectLst/>
                        <a:latin typeface="Times New Roman"/>
                        <a:ea typeface="Calibri"/>
                        <a:cs typeface="Times New Roman"/>
                      </a:endParaRPr>
                    </a:p>
                  </a:txBody>
                  <a:tcPr marL="68580" marR="68580" marT="0" marB="0" anchor="b">
                    <a:solidFill>
                      <a:srgbClr val="FCD5B5"/>
                    </a:solidFill>
                  </a:tcPr>
                </a:tc>
                <a:tc>
                  <a:txBody>
                    <a:bodyPr/>
                    <a:lstStyle/>
                    <a:p>
                      <a:pPr marL="0" marR="0" algn="ctr">
                        <a:spcBef>
                          <a:spcPts val="0"/>
                        </a:spcBef>
                        <a:spcAft>
                          <a:spcPts val="0"/>
                        </a:spcAft>
                      </a:pPr>
                      <a:r>
                        <a:rPr lang="en-US" sz="1500" dirty="0">
                          <a:effectLst/>
                          <a:latin typeface="Times New Roman"/>
                          <a:cs typeface="Times New Roman"/>
                        </a:rPr>
                        <a:t>0.067</a:t>
                      </a:r>
                      <a:endParaRPr lang="en-US" sz="1500" dirty="0">
                        <a:effectLst/>
                        <a:latin typeface="Times New Roman"/>
                        <a:ea typeface="Calibri"/>
                        <a:cs typeface="Times New Roman"/>
                      </a:endParaRPr>
                    </a:p>
                  </a:txBody>
                  <a:tcPr marL="68580" marR="68580" marT="0" marB="0" anchor="b">
                    <a:solidFill>
                      <a:srgbClr val="FCD5B5"/>
                    </a:solidFill>
                  </a:tcPr>
                </a:tc>
                <a:tc>
                  <a:txBody>
                    <a:bodyPr/>
                    <a:lstStyle/>
                    <a:p>
                      <a:pPr marL="0" marR="0" algn="ctr">
                        <a:spcBef>
                          <a:spcPts val="0"/>
                        </a:spcBef>
                        <a:spcAft>
                          <a:spcPts val="0"/>
                        </a:spcAft>
                      </a:pPr>
                      <a:r>
                        <a:rPr lang="en-US" sz="1500" dirty="0">
                          <a:effectLst/>
                          <a:latin typeface="Times New Roman"/>
                          <a:cs typeface="Times New Roman"/>
                        </a:rPr>
                        <a:t>-0.061</a:t>
                      </a:r>
                      <a:endParaRPr lang="en-US" sz="1500" dirty="0">
                        <a:effectLst/>
                        <a:latin typeface="Times New Roman"/>
                        <a:ea typeface="Calibri"/>
                        <a:cs typeface="Times New Roman"/>
                      </a:endParaRPr>
                    </a:p>
                  </a:txBody>
                  <a:tcPr marL="68580" marR="68580" marT="0" marB="0" anchor="b">
                    <a:solidFill>
                      <a:srgbClr val="FCD5B5"/>
                    </a:solidFill>
                  </a:tcPr>
                </a:tc>
              </a:tr>
              <a:tr h="234698">
                <a:tc>
                  <a:txBody>
                    <a:bodyPr/>
                    <a:lstStyle/>
                    <a:p>
                      <a:endParaRPr lang="en-US" sz="1500" dirty="0">
                        <a:effectLst/>
                        <a:latin typeface="Times New Roman"/>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(0.137)</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(0.129)</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(0.165)</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(0.104)</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(0.058)</a:t>
                      </a:r>
                      <a:endParaRPr lang="en-US" sz="1500" dirty="0">
                        <a:effectLst/>
                        <a:latin typeface="Times New Roman"/>
                        <a:ea typeface="Calibri"/>
                        <a:cs typeface="Times New Roman"/>
                      </a:endParaRPr>
                    </a:p>
                  </a:txBody>
                  <a:tcPr marL="68580" marR="68580" marT="0" marB="0" anchor="b"/>
                </a:tc>
              </a:tr>
              <a:tr h="306498">
                <a:tc>
                  <a:txBody>
                    <a:bodyPr/>
                    <a:lstStyle/>
                    <a:p>
                      <a:pPr marL="0" marR="0">
                        <a:spcBef>
                          <a:spcPts val="0"/>
                        </a:spcBef>
                        <a:spcAft>
                          <a:spcPts val="0"/>
                        </a:spcAft>
                      </a:pPr>
                      <a:r>
                        <a:rPr lang="en-US" sz="1500" dirty="0">
                          <a:effectLst/>
                          <a:latin typeface="Times New Roman"/>
                          <a:cs typeface="Times New Roman"/>
                        </a:rPr>
                        <a:t>Constant</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a:effectLst/>
                          <a:latin typeface="Times New Roman"/>
                          <a:cs typeface="Times New Roman"/>
                        </a:rPr>
                        <a:t>3.200***</a:t>
                      </a:r>
                      <a:endParaRPr lang="en-US" sz="150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3.269***</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4.090***</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3.645***</a:t>
                      </a:r>
                      <a:endParaRPr lang="en-US" sz="1500" dirty="0">
                        <a:effectLst/>
                        <a:latin typeface="Times New Roman"/>
                        <a:ea typeface="Calibri"/>
                        <a:cs typeface="Times New Roman"/>
                      </a:endParaRPr>
                    </a:p>
                  </a:txBody>
                  <a:tcPr marL="68580" marR="68580" marT="0" marB="0" anchor="b"/>
                </a:tc>
                <a:tc>
                  <a:txBody>
                    <a:bodyPr/>
                    <a:lstStyle/>
                    <a:p>
                      <a:pPr marL="0" marR="0" algn="ctr">
                        <a:spcBef>
                          <a:spcPts val="0"/>
                        </a:spcBef>
                        <a:spcAft>
                          <a:spcPts val="0"/>
                        </a:spcAft>
                      </a:pPr>
                      <a:r>
                        <a:rPr lang="en-US" sz="1500" dirty="0">
                          <a:effectLst/>
                          <a:latin typeface="Times New Roman"/>
                          <a:cs typeface="Times New Roman"/>
                        </a:rPr>
                        <a:t>3.000***</a:t>
                      </a:r>
                      <a:endParaRPr lang="en-US" sz="1500" dirty="0">
                        <a:effectLst/>
                        <a:latin typeface="Times New Roman"/>
                        <a:ea typeface="Calibri"/>
                        <a:cs typeface="Times New Roman"/>
                      </a:endParaRPr>
                    </a:p>
                  </a:txBody>
                  <a:tcPr marL="68580" marR="68580" marT="0" marB="0" anchor="b"/>
                </a:tc>
              </a:tr>
              <a:tr h="203458">
                <a:tc>
                  <a:txBody>
                    <a:bodyPr/>
                    <a:lstStyle/>
                    <a:p>
                      <a:pPr marL="0" marR="0">
                        <a:spcBef>
                          <a:spcPts val="0"/>
                        </a:spcBef>
                        <a:spcAft>
                          <a:spcPts val="0"/>
                        </a:spcAft>
                      </a:pPr>
                      <a:r>
                        <a:rPr lang="en-US" sz="1500" dirty="0">
                          <a:effectLst/>
                          <a:latin typeface="Times New Roman"/>
                          <a:cs typeface="Times New Roman"/>
                        </a:rPr>
                        <a:t> </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cs typeface="Times New Roman"/>
                        </a:rPr>
                        <a:t>(0.150)</a:t>
                      </a:r>
                      <a:endParaRPr lang="en-US" sz="150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(0.130)</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(0.231)</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(0.126)</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(0.131)</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r>
              <a:tr h="203458">
                <a:tc>
                  <a:txBody>
                    <a:bodyPr/>
                    <a:lstStyle/>
                    <a:p>
                      <a:pPr marL="0" marR="0">
                        <a:spcBef>
                          <a:spcPts val="0"/>
                        </a:spcBef>
                        <a:spcAft>
                          <a:spcPts val="0"/>
                        </a:spcAft>
                      </a:pPr>
                      <a:r>
                        <a:rPr lang="en-US" sz="1500" dirty="0" smtClean="0">
                          <a:effectLst/>
                          <a:latin typeface="Times New Roman"/>
                          <a:ea typeface="Calibri"/>
                          <a:cs typeface="Times New Roman"/>
                        </a:rPr>
                        <a:t>District/zone</a:t>
                      </a:r>
                      <a:r>
                        <a:rPr lang="en-US" sz="1500" baseline="0" dirty="0" smtClean="0">
                          <a:effectLst/>
                          <a:latin typeface="Times New Roman"/>
                          <a:ea typeface="Calibri"/>
                          <a:cs typeface="Times New Roman"/>
                        </a:rPr>
                        <a:t> FE</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smtClean="0">
                          <a:effectLst/>
                          <a:latin typeface="Times New Roman"/>
                          <a:ea typeface="Calibri"/>
                          <a:cs typeface="Times New Roman"/>
                        </a:rPr>
                        <a:t>Yes</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smtClean="0">
                          <a:effectLst/>
                          <a:latin typeface="Times New Roman"/>
                          <a:ea typeface="Calibri"/>
                          <a:cs typeface="Times New Roman"/>
                        </a:rPr>
                        <a:t>Yes</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smtClean="0">
                          <a:effectLst/>
                          <a:latin typeface="Times New Roman"/>
                          <a:ea typeface="Calibri"/>
                          <a:cs typeface="Times New Roman"/>
                        </a:rPr>
                        <a:t>Yes</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smtClean="0">
                          <a:effectLst/>
                          <a:latin typeface="Times New Roman"/>
                          <a:ea typeface="Calibri"/>
                          <a:cs typeface="Times New Roman"/>
                        </a:rPr>
                        <a:t>Yes</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smtClean="0">
                          <a:effectLst/>
                          <a:latin typeface="Times New Roman"/>
                          <a:ea typeface="Calibri"/>
                          <a:cs typeface="Times New Roman"/>
                        </a:rPr>
                        <a:t>Yes</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0990">
                <a:tc>
                  <a:txBody>
                    <a:bodyPr/>
                    <a:lstStyle/>
                    <a:p>
                      <a:pPr marL="0" marR="0">
                        <a:spcBef>
                          <a:spcPts val="0"/>
                        </a:spcBef>
                        <a:spcAft>
                          <a:spcPts val="0"/>
                        </a:spcAft>
                      </a:pPr>
                      <a:r>
                        <a:rPr lang="en-US" sz="1500" dirty="0">
                          <a:effectLst/>
                          <a:latin typeface="Times New Roman"/>
                          <a:cs typeface="Times New Roman"/>
                        </a:rPr>
                        <a:t>R-squared</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0.471</a:t>
                      </a:r>
                      <a:endParaRPr lang="en-US" sz="150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0.416</a:t>
                      </a:r>
                      <a:endParaRPr lang="en-US" sz="150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a:effectLst/>
                          <a:latin typeface="Times New Roman"/>
                          <a:cs typeface="Times New Roman"/>
                        </a:rPr>
                        <a:t>0.503</a:t>
                      </a:r>
                      <a:endParaRPr lang="en-US" sz="150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dirty="0">
                          <a:effectLst/>
                          <a:latin typeface="Times New Roman"/>
                          <a:cs typeface="Times New Roman"/>
                        </a:rPr>
                        <a:t>0.44</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c>
                  <a:txBody>
                    <a:bodyPr/>
                    <a:lstStyle/>
                    <a:p>
                      <a:pPr marL="0" marR="0" algn="ctr">
                        <a:spcBef>
                          <a:spcPts val="0"/>
                        </a:spcBef>
                        <a:spcAft>
                          <a:spcPts val="0"/>
                        </a:spcAft>
                      </a:pPr>
                      <a:r>
                        <a:rPr lang="en-US" sz="1500" dirty="0">
                          <a:effectLst/>
                          <a:latin typeface="Times New Roman"/>
                          <a:cs typeface="Times New Roman"/>
                        </a:rPr>
                        <a:t>0.42</a:t>
                      </a:r>
                      <a:endParaRPr lang="en-US" sz="1500" dirty="0">
                        <a:effectLst/>
                        <a:latin typeface="Times New Roman"/>
                        <a:ea typeface="Calibri"/>
                        <a:cs typeface="Times New Roman"/>
                      </a:endParaRPr>
                    </a:p>
                  </a:txBody>
                  <a:tcPr marL="68580" marR="68580" marT="0" marB="0" anchor="b">
                    <a:lnT w="12700" cap="flat" cmpd="sng" algn="ctr">
                      <a:solidFill>
                        <a:scrgbClr r="0" g="0" b="0"/>
                      </a:solidFill>
                      <a:prstDash val="solid"/>
                      <a:round/>
                      <a:headEnd type="none" w="med" len="med"/>
                      <a:tailEnd type="none" w="med" len="med"/>
                    </a:lnT>
                  </a:tcPr>
                </a:tc>
              </a:tr>
              <a:tr h="248503">
                <a:tc>
                  <a:txBody>
                    <a:bodyPr/>
                    <a:lstStyle/>
                    <a:p>
                      <a:pPr marL="0" marR="0">
                        <a:spcBef>
                          <a:spcPts val="0"/>
                        </a:spcBef>
                        <a:spcAft>
                          <a:spcPts val="0"/>
                        </a:spcAft>
                      </a:pPr>
                      <a:r>
                        <a:rPr lang="en-US" sz="1500" dirty="0">
                          <a:effectLst/>
                          <a:latin typeface="Times New Roman"/>
                          <a:cs typeface="Times New Roman"/>
                        </a:rPr>
                        <a:t>N</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2765</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2556</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2183</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2364</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cs typeface="Times New Roman"/>
                        </a:rPr>
                        <a:t>2047</a:t>
                      </a:r>
                      <a:endParaRPr lang="en-US" sz="1500" dirty="0">
                        <a:effectLst/>
                        <a:latin typeface="Times New Roman"/>
                        <a:ea typeface="Calibri"/>
                        <a:cs typeface="Times New Roman"/>
                      </a:endParaRPr>
                    </a:p>
                  </a:txBody>
                  <a:tcPr marL="68580" marR="68580" marT="0" marB="0" anchor="b">
                    <a:lnB w="12700" cap="flat" cmpd="sng" algn="ctr">
                      <a:solidFill>
                        <a:scrgbClr r="0" g="0" b="0"/>
                      </a:solidFill>
                      <a:prstDash val="solid"/>
                      <a:round/>
                      <a:headEnd type="none" w="med" len="med"/>
                      <a:tailEnd type="none" w="med" len="med"/>
                    </a:lnB>
                  </a:tcPr>
                </a:tc>
              </a:tr>
              <a:tr h="248503">
                <a:tc gridSpan="6">
                  <a:txBody>
                    <a:bodyPr/>
                    <a:lstStyle/>
                    <a:p>
                      <a:pPr marL="0" marR="0">
                        <a:spcBef>
                          <a:spcPts val="0"/>
                        </a:spcBef>
                        <a:spcAft>
                          <a:spcPts val="0"/>
                        </a:spcAft>
                      </a:pPr>
                      <a:r>
                        <a:rPr lang="en-US" sz="1500" dirty="0" smtClean="0">
                          <a:effectLst/>
                          <a:latin typeface="Times New Roman"/>
                          <a:ea typeface="Calibri"/>
                          <a:cs typeface="Times New Roman"/>
                        </a:rPr>
                        <a:t>Standard errors clustered</a:t>
                      </a:r>
                      <a:r>
                        <a:rPr lang="en-US" sz="1500" baseline="0" dirty="0" smtClean="0">
                          <a:effectLst/>
                          <a:latin typeface="Times New Roman"/>
                          <a:ea typeface="Calibri"/>
                          <a:cs typeface="Times New Roman"/>
                        </a:rPr>
                        <a:t> at EA level; sample weights used</a:t>
                      </a:r>
                      <a:endParaRPr lang="en-US" sz="1500" dirty="0">
                        <a:effectLst/>
                        <a:latin typeface="Times New Roman"/>
                        <a:ea typeface="Calibri"/>
                        <a:cs typeface="Times New Roman"/>
                      </a:endParaRPr>
                    </a:p>
                  </a:txBody>
                  <a:tcPr marL="68580" marR="68580" marT="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400" dirty="0">
                        <a:effectLst/>
                        <a:latin typeface="Times New Roman"/>
                        <a:ea typeface="Calibri"/>
                        <a:cs typeface="Times New Roman"/>
                      </a:endParaRPr>
                    </a:p>
                  </a:txBody>
                  <a:tcPr marL="68580" marR="68580" marT="0" marB="0" anchor="b">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265528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64402345"/>
              </p:ext>
            </p:extLst>
          </p:nvPr>
        </p:nvGraphicFramePr>
        <p:xfrm>
          <a:off x="96635" y="562937"/>
          <a:ext cx="8945555" cy="5542153"/>
        </p:xfrm>
        <a:graphic>
          <a:graphicData uri="http://schemas.openxmlformats.org/presentationml/2006/ole">
            <mc:AlternateContent xmlns:mc="http://schemas.openxmlformats.org/markup-compatibility/2006">
              <mc:Choice xmlns:v="urn:schemas-microsoft-com:vml" Requires="v">
                <p:oleObj spid="_x0000_s7174" name="Document" r:id="rId3" imgW="6108700" imgH="3784600" progId="Word.Document.12">
                  <p:embed/>
                </p:oleObj>
              </mc:Choice>
              <mc:Fallback>
                <p:oleObj name="Document" r:id="rId3" imgW="6108700" imgH="3784600" progId="Word.Document.12">
                  <p:embed/>
                  <p:pic>
                    <p:nvPicPr>
                      <p:cNvPr id="0" name=""/>
                      <p:cNvPicPr/>
                      <p:nvPr/>
                    </p:nvPicPr>
                    <p:blipFill>
                      <a:blip r:embed="rId4"/>
                      <a:stretch>
                        <a:fillRect/>
                      </a:stretch>
                    </p:blipFill>
                    <p:spPr>
                      <a:xfrm>
                        <a:off x="96635" y="562937"/>
                        <a:ext cx="8945555" cy="5542153"/>
                      </a:xfrm>
                      <a:prstGeom prst="rect">
                        <a:avLst/>
                      </a:prstGeom>
                    </p:spPr>
                  </p:pic>
                </p:oleObj>
              </mc:Fallback>
            </mc:AlternateContent>
          </a:graphicData>
        </a:graphic>
      </p:graphicFrame>
    </p:spTree>
    <p:extLst>
      <p:ext uri="{BB962C8B-B14F-4D97-AF65-F5344CB8AC3E}">
        <p14:creationId xmlns:p14="http://schemas.microsoft.com/office/powerpoint/2010/main" val="6682133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138751611"/>
              </p:ext>
            </p:extLst>
          </p:nvPr>
        </p:nvGraphicFramePr>
        <p:xfrm>
          <a:off x="924925" y="147395"/>
          <a:ext cx="7578873" cy="6819403"/>
        </p:xfrm>
        <a:graphic>
          <a:graphicData uri="http://schemas.openxmlformats.org/presentationml/2006/ole">
            <mc:AlternateContent xmlns:mc="http://schemas.openxmlformats.org/markup-compatibility/2006">
              <mc:Choice xmlns:v="urn:schemas-microsoft-com:vml" Requires="v">
                <p:oleObj spid="_x0000_s8197" name="Document" r:id="rId3" imgW="6083300" imgH="5473700" progId="Word.Document.12">
                  <p:embed/>
                </p:oleObj>
              </mc:Choice>
              <mc:Fallback>
                <p:oleObj name="Document" r:id="rId3" imgW="6083300" imgH="5473700" progId="Word.Document.12">
                  <p:embed/>
                  <p:pic>
                    <p:nvPicPr>
                      <p:cNvPr id="0" name=""/>
                      <p:cNvPicPr/>
                      <p:nvPr/>
                    </p:nvPicPr>
                    <p:blipFill>
                      <a:blip r:embed="rId4"/>
                      <a:stretch>
                        <a:fillRect/>
                      </a:stretch>
                    </p:blipFill>
                    <p:spPr>
                      <a:xfrm>
                        <a:off x="924925" y="147395"/>
                        <a:ext cx="7578873" cy="6819403"/>
                      </a:xfrm>
                      <a:prstGeom prst="rect">
                        <a:avLst/>
                      </a:prstGeom>
                    </p:spPr>
                  </p:pic>
                </p:oleObj>
              </mc:Fallback>
            </mc:AlternateContent>
          </a:graphicData>
        </a:graphic>
      </p:graphicFrame>
    </p:spTree>
    <p:extLst>
      <p:ext uri="{BB962C8B-B14F-4D97-AF65-F5344CB8AC3E}">
        <p14:creationId xmlns:p14="http://schemas.microsoft.com/office/powerpoint/2010/main" val="15951848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Conclusions:</a:t>
            </a:r>
          </a:p>
        </p:txBody>
      </p:sp>
      <p:sp>
        <p:nvSpPr>
          <p:cNvPr id="6" name="Rectangle 5"/>
          <p:cNvSpPr/>
          <p:nvPr/>
        </p:nvSpPr>
        <p:spPr>
          <a:xfrm>
            <a:off x="244437" y="1172436"/>
            <a:ext cx="8360982" cy="5262979"/>
          </a:xfrm>
          <a:prstGeom prst="rect">
            <a:avLst/>
          </a:prstGeom>
        </p:spPr>
        <p:txBody>
          <a:bodyPr wrap="square">
            <a:spAutoFit/>
          </a:bodyPr>
          <a:lstStyle/>
          <a:p>
            <a:pPr marL="457200" indent="-457200">
              <a:buAutoNum type="arabicPeriod"/>
            </a:pPr>
            <a:r>
              <a:rPr lang="en-US" sz="2400" dirty="0" smtClean="0">
                <a:solidFill>
                  <a:srgbClr val="000000"/>
                </a:solidFill>
                <a:latin typeface="Arial"/>
                <a:cs typeface="Arial"/>
              </a:rPr>
              <a:t>Clear evidence of market failure in rural areas of five SSA </a:t>
            </a:r>
            <a:r>
              <a:rPr lang="en-US" sz="2400" dirty="0" smtClean="0">
                <a:solidFill>
                  <a:srgbClr val="000000"/>
                </a:solidFill>
                <a:latin typeface="Arial"/>
                <a:cs typeface="Arial"/>
              </a:rPr>
              <a:t>countries</a:t>
            </a:r>
          </a:p>
          <a:p>
            <a:pPr marL="457200" indent="-457200">
              <a:buAutoNum type="arabicPeriod"/>
            </a:pPr>
            <a:endParaRPr lang="en-US" sz="2400" dirty="0">
              <a:solidFill>
                <a:srgbClr val="000000"/>
              </a:solidFill>
              <a:latin typeface="Arial"/>
              <a:cs typeface="Arial"/>
            </a:endParaRPr>
          </a:p>
          <a:p>
            <a:pPr marL="457200" indent="-457200">
              <a:buAutoNum type="arabicPeriod"/>
            </a:pPr>
            <a:r>
              <a:rPr lang="en-US" sz="2400" dirty="0" smtClean="0">
                <a:solidFill>
                  <a:srgbClr val="000000"/>
                </a:solidFill>
                <a:latin typeface="Arial"/>
                <a:cs typeface="Arial"/>
              </a:rPr>
              <a:t>Failures are </a:t>
            </a:r>
            <a:r>
              <a:rPr lang="en-US" sz="2400" dirty="0" smtClean="0">
                <a:solidFill>
                  <a:srgbClr val="000000"/>
                </a:solidFill>
                <a:latin typeface="Arial"/>
                <a:cs typeface="Arial"/>
              </a:rPr>
              <a:t>persistent across AEZs and gender of household head</a:t>
            </a:r>
          </a:p>
          <a:p>
            <a:endParaRPr lang="en-US" sz="2400" dirty="0" smtClean="0">
              <a:solidFill>
                <a:srgbClr val="000000"/>
              </a:solidFill>
              <a:latin typeface="Arial"/>
              <a:cs typeface="Arial"/>
            </a:endParaRPr>
          </a:p>
          <a:p>
            <a:pPr marL="457200" indent="-457200">
              <a:buAutoNum type="arabicPeriod"/>
            </a:pPr>
            <a:r>
              <a:rPr lang="en-US" sz="2400" dirty="0" smtClean="0">
                <a:solidFill>
                  <a:srgbClr val="000000"/>
                </a:solidFill>
                <a:latin typeface="Arial"/>
                <a:cs typeface="Arial"/>
              </a:rPr>
              <a:t>Not </a:t>
            </a:r>
            <a:r>
              <a:rPr lang="en-US" sz="2400" dirty="0" smtClean="0">
                <a:solidFill>
                  <a:srgbClr val="000000"/>
                </a:solidFill>
                <a:latin typeface="Arial"/>
                <a:cs typeface="Arial"/>
              </a:rPr>
              <a:t>clear </a:t>
            </a:r>
            <a:r>
              <a:rPr lang="en-US" sz="2400" i="1" dirty="0" smtClean="0">
                <a:solidFill>
                  <a:srgbClr val="000000"/>
                </a:solidFill>
                <a:latin typeface="Arial"/>
                <a:cs typeface="Arial"/>
              </a:rPr>
              <a:t>which</a:t>
            </a:r>
            <a:r>
              <a:rPr lang="en-US" sz="2400" dirty="0" smtClean="0">
                <a:solidFill>
                  <a:srgbClr val="000000"/>
                </a:solidFill>
                <a:latin typeface="Arial"/>
                <a:cs typeface="Arial"/>
              </a:rPr>
              <a:t> markets are failing (next step)</a:t>
            </a:r>
          </a:p>
          <a:p>
            <a:pPr marL="457200" indent="-457200">
              <a:buAutoNum type="arabicPeriod"/>
            </a:pPr>
            <a:endParaRPr lang="en-US" sz="2400" dirty="0" smtClean="0">
              <a:solidFill>
                <a:srgbClr val="000000"/>
              </a:solidFill>
              <a:latin typeface="Arial"/>
              <a:cs typeface="Arial"/>
            </a:endParaRPr>
          </a:p>
          <a:p>
            <a:pPr marL="457200" indent="-457200">
              <a:buAutoNum type="arabicPeriod"/>
            </a:pPr>
            <a:r>
              <a:rPr lang="en-US" sz="2400" dirty="0" smtClean="0">
                <a:solidFill>
                  <a:srgbClr val="000000"/>
                </a:solidFill>
                <a:latin typeface="Arial"/>
                <a:cs typeface="Arial"/>
              </a:rPr>
              <a:t>A caveat: high supervision costs or transaction costs could also generate the results in the paper</a:t>
            </a:r>
          </a:p>
          <a:p>
            <a:pPr marL="457200" indent="-457200">
              <a:buAutoNum type="arabicPeriod"/>
            </a:pPr>
            <a:endParaRPr lang="en-US" sz="2400" dirty="0" smtClean="0">
              <a:solidFill>
                <a:srgbClr val="000000"/>
              </a:solidFill>
              <a:latin typeface="Arial"/>
              <a:cs typeface="Arial"/>
            </a:endParaRPr>
          </a:p>
          <a:p>
            <a:pPr marL="457200" indent="-457200">
              <a:buAutoNum type="arabicPeriod"/>
            </a:pPr>
            <a:r>
              <a:rPr lang="en-US" sz="2400" dirty="0" smtClean="0">
                <a:solidFill>
                  <a:srgbClr val="000000"/>
                </a:solidFill>
                <a:latin typeface="Arial"/>
                <a:cs typeface="Arial"/>
              </a:rPr>
              <a:t>Clear that land/labor markets are not entirely missing, though they could be missing for some households</a:t>
            </a:r>
          </a:p>
          <a:p>
            <a:pPr marL="457200" indent="-457200">
              <a:buAutoNum type="arabicPeriod"/>
            </a:pPr>
            <a:endParaRPr lang="en-US" sz="2400" dirty="0">
              <a:solidFill>
                <a:srgbClr val="000000"/>
              </a:solidFill>
              <a:latin typeface="Arial"/>
              <a:cs typeface="Arial"/>
            </a:endParaRPr>
          </a:p>
        </p:txBody>
      </p:sp>
    </p:spTree>
    <p:extLst>
      <p:ext uri="{BB962C8B-B14F-4D97-AF65-F5344CB8AC3E}">
        <p14:creationId xmlns:p14="http://schemas.microsoft.com/office/powerpoint/2010/main" val="38945590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0657" y="256298"/>
            <a:ext cx="8647760" cy="2123658"/>
          </a:xfrm>
          <a:prstGeom prst="rect">
            <a:avLst/>
          </a:prstGeom>
        </p:spPr>
        <p:txBody>
          <a:bodyPr wrap="square">
            <a:spAutoFit/>
          </a:bodyPr>
          <a:lstStyle/>
          <a:p>
            <a:r>
              <a:rPr lang="en-US" sz="2200" i="1" dirty="0" smtClean="0">
                <a:latin typeface="Arial"/>
                <a:cs typeface="Arial"/>
              </a:rPr>
              <a:t>“</a:t>
            </a:r>
            <a:r>
              <a:rPr lang="en-US" sz="2200" i="1" dirty="0">
                <a:latin typeface="Arial"/>
                <a:cs typeface="Arial"/>
              </a:rPr>
              <a:t>In Africa, the efficient functioning of markets is constrained </a:t>
            </a:r>
            <a:r>
              <a:rPr lang="en-US" sz="2200" i="1" dirty="0" smtClean="0">
                <a:latin typeface="Arial"/>
                <a:cs typeface="Arial"/>
              </a:rPr>
              <a:t>among others </a:t>
            </a:r>
            <a:r>
              <a:rPr lang="en-US" sz="2200" i="1" dirty="0">
                <a:latin typeface="Arial"/>
                <a:cs typeface="Arial"/>
              </a:rPr>
              <a:t>by inappropriate policies, low volumes, </a:t>
            </a:r>
            <a:r>
              <a:rPr lang="en-US" sz="2200" i="1" dirty="0" smtClean="0">
                <a:latin typeface="Arial"/>
                <a:cs typeface="Arial"/>
              </a:rPr>
              <a:t>limited competitiveness</a:t>
            </a:r>
            <a:r>
              <a:rPr lang="en-US" sz="2200" i="1" dirty="0">
                <a:latin typeface="Arial"/>
                <a:cs typeface="Arial"/>
              </a:rPr>
              <a:t>, lack of information, inadequate infrastructure</a:t>
            </a:r>
            <a:r>
              <a:rPr lang="en-US" sz="2200" i="1" dirty="0" smtClean="0">
                <a:latin typeface="Arial"/>
                <a:cs typeface="Arial"/>
              </a:rPr>
              <a:t>, weak </a:t>
            </a:r>
            <a:r>
              <a:rPr lang="en-US" sz="2200" i="1" dirty="0">
                <a:latin typeface="Arial"/>
                <a:cs typeface="Arial"/>
              </a:rPr>
              <a:t>institutions and market power asymmetries</a:t>
            </a:r>
            <a:r>
              <a:rPr lang="en-US" sz="2200" i="1" dirty="0" smtClean="0">
                <a:latin typeface="Arial"/>
                <a:cs typeface="Arial"/>
              </a:rPr>
              <a:t>.”</a:t>
            </a:r>
          </a:p>
          <a:p>
            <a:r>
              <a:rPr lang="en-US" sz="2200" dirty="0">
                <a:solidFill>
                  <a:srgbClr val="FF0000"/>
                </a:solidFill>
                <a:latin typeface="Arial"/>
                <a:cs typeface="Arial"/>
              </a:rPr>
              <a:t>	</a:t>
            </a:r>
            <a:r>
              <a:rPr lang="en-US" sz="2200" dirty="0" smtClean="0">
                <a:solidFill>
                  <a:srgbClr val="FF0000"/>
                </a:solidFill>
                <a:latin typeface="Arial"/>
                <a:cs typeface="Arial"/>
              </a:rPr>
              <a:t>								</a:t>
            </a:r>
            <a:r>
              <a:rPr lang="en-US" sz="2200" dirty="0" smtClean="0">
                <a:solidFill>
                  <a:srgbClr val="000000"/>
                </a:solidFill>
                <a:latin typeface="Arial"/>
                <a:cs typeface="Arial"/>
              </a:rPr>
              <a:t>- FAO RSF for Africa 2010-2015</a:t>
            </a:r>
          </a:p>
          <a:p>
            <a:endParaRPr lang="en-US" sz="2200" i="1" dirty="0">
              <a:latin typeface="Arial"/>
              <a:cs typeface="Arial"/>
            </a:endParaRPr>
          </a:p>
        </p:txBody>
      </p:sp>
    </p:spTree>
    <p:extLst>
      <p:ext uri="{BB962C8B-B14F-4D97-AF65-F5344CB8AC3E}">
        <p14:creationId xmlns:p14="http://schemas.microsoft.com/office/powerpoint/2010/main" val="953465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0657" y="2461016"/>
            <a:ext cx="8647760" cy="1785104"/>
          </a:xfrm>
          <a:prstGeom prst="rect">
            <a:avLst/>
          </a:prstGeom>
        </p:spPr>
        <p:txBody>
          <a:bodyPr wrap="square">
            <a:spAutoFit/>
          </a:bodyPr>
          <a:lstStyle/>
          <a:p>
            <a:r>
              <a:rPr lang="en-US" sz="2200" i="1" dirty="0" smtClean="0">
                <a:latin typeface="Arial"/>
                <a:cs typeface="Arial"/>
              </a:rPr>
              <a:t>“Given the strategic importance of fertilizer in achieving the African Green Revolution to end hunger, the African Union Member States resolve to increase the level of use of fertilizer from…8 kg per hectare to an average of at least 50 kg per hectare by 2015.”</a:t>
            </a:r>
          </a:p>
          <a:p>
            <a:r>
              <a:rPr lang="en-US" sz="2200" dirty="0">
                <a:solidFill>
                  <a:srgbClr val="FF0000"/>
                </a:solidFill>
                <a:latin typeface="Arial"/>
                <a:cs typeface="Arial"/>
              </a:rPr>
              <a:t>	</a:t>
            </a:r>
            <a:r>
              <a:rPr lang="en-US" sz="2200" dirty="0" smtClean="0">
                <a:solidFill>
                  <a:srgbClr val="FF0000"/>
                </a:solidFill>
                <a:latin typeface="Arial"/>
                <a:cs typeface="Arial"/>
              </a:rPr>
              <a:t>									</a:t>
            </a:r>
            <a:r>
              <a:rPr lang="en-US" sz="2200" dirty="0" smtClean="0">
                <a:solidFill>
                  <a:srgbClr val="000000"/>
                </a:solidFill>
                <a:latin typeface="Arial"/>
                <a:cs typeface="Arial"/>
              </a:rPr>
              <a:t>- Abuja Declaration 2010</a:t>
            </a:r>
          </a:p>
        </p:txBody>
      </p:sp>
      <p:sp>
        <p:nvSpPr>
          <p:cNvPr id="5" name="Rectangle 4"/>
          <p:cNvSpPr/>
          <p:nvPr/>
        </p:nvSpPr>
        <p:spPr>
          <a:xfrm>
            <a:off x="230657" y="256298"/>
            <a:ext cx="8647760" cy="2123658"/>
          </a:xfrm>
          <a:prstGeom prst="rect">
            <a:avLst/>
          </a:prstGeom>
        </p:spPr>
        <p:txBody>
          <a:bodyPr wrap="square">
            <a:spAutoFit/>
          </a:bodyPr>
          <a:lstStyle/>
          <a:p>
            <a:r>
              <a:rPr lang="en-US" sz="2200" i="1" dirty="0" smtClean="0">
                <a:latin typeface="Arial"/>
                <a:cs typeface="Arial"/>
              </a:rPr>
              <a:t>“</a:t>
            </a:r>
            <a:r>
              <a:rPr lang="en-US" sz="2200" i="1" dirty="0">
                <a:latin typeface="Arial"/>
                <a:cs typeface="Arial"/>
              </a:rPr>
              <a:t>In Africa, the efficient functioning of markets is constrained </a:t>
            </a:r>
            <a:r>
              <a:rPr lang="en-US" sz="2200" i="1" dirty="0" smtClean="0">
                <a:latin typeface="Arial"/>
                <a:cs typeface="Arial"/>
              </a:rPr>
              <a:t>among others </a:t>
            </a:r>
            <a:r>
              <a:rPr lang="en-US" sz="2200" i="1" dirty="0">
                <a:latin typeface="Arial"/>
                <a:cs typeface="Arial"/>
              </a:rPr>
              <a:t>by inappropriate policies, low volumes, </a:t>
            </a:r>
            <a:r>
              <a:rPr lang="en-US" sz="2200" i="1" dirty="0" smtClean="0">
                <a:latin typeface="Arial"/>
                <a:cs typeface="Arial"/>
              </a:rPr>
              <a:t>limited competitiveness</a:t>
            </a:r>
            <a:r>
              <a:rPr lang="en-US" sz="2200" i="1" dirty="0">
                <a:latin typeface="Arial"/>
                <a:cs typeface="Arial"/>
              </a:rPr>
              <a:t>, lack of information, inadequate infrastructure</a:t>
            </a:r>
            <a:r>
              <a:rPr lang="en-US" sz="2200" i="1" dirty="0" smtClean="0">
                <a:latin typeface="Arial"/>
                <a:cs typeface="Arial"/>
              </a:rPr>
              <a:t>, weak </a:t>
            </a:r>
            <a:r>
              <a:rPr lang="en-US" sz="2200" i="1" dirty="0">
                <a:latin typeface="Arial"/>
                <a:cs typeface="Arial"/>
              </a:rPr>
              <a:t>institutions and market power asymmetries</a:t>
            </a:r>
            <a:r>
              <a:rPr lang="en-US" sz="2200" i="1" dirty="0" smtClean="0">
                <a:latin typeface="Arial"/>
                <a:cs typeface="Arial"/>
              </a:rPr>
              <a:t>.”</a:t>
            </a:r>
          </a:p>
          <a:p>
            <a:r>
              <a:rPr lang="en-US" sz="2200" dirty="0">
                <a:solidFill>
                  <a:srgbClr val="FF0000"/>
                </a:solidFill>
                <a:latin typeface="Arial"/>
                <a:cs typeface="Arial"/>
              </a:rPr>
              <a:t>	</a:t>
            </a:r>
            <a:r>
              <a:rPr lang="en-US" sz="2200" dirty="0" smtClean="0">
                <a:solidFill>
                  <a:srgbClr val="FF0000"/>
                </a:solidFill>
                <a:latin typeface="Arial"/>
                <a:cs typeface="Arial"/>
              </a:rPr>
              <a:t>								</a:t>
            </a:r>
            <a:r>
              <a:rPr lang="en-US" sz="2200" dirty="0" smtClean="0">
                <a:solidFill>
                  <a:srgbClr val="000000"/>
                </a:solidFill>
                <a:latin typeface="Arial"/>
                <a:cs typeface="Arial"/>
              </a:rPr>
              <a:t>- FAO RSF for Africa 2010-2015</a:t>
            </a:r>
          </a:p>
          <a:p>
            <a:endParaRPr lang="en-US" sz="2200" i="1" dirty="0">
              <a:latin typeface="Arial"/>
              <a:cs typeface="Arial"/>
            </a:endParaRPr>
          </a:p>
        </p:txBody>
      </p:sp>
    </p:spTree>
    <p:extLst>
      <p:ext uri="{BB962C8B-B14F-4D97-AF65-F5344CB8AC3E}">
        <p14:creationId xmlns:p14="http://schemas.microsoft.com/office/powerpoint/2010/main" val="533050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8750" y="4736745"/>
            <a:ext cx="8647760" cy="1785104"/>
          </a:xfrm>
          <a:prstGeom prst="rect">
            <a:avLst/>
          </a:prstGeom>
        </p:spPr>
        <p:txBody>
          <a:bodyPr wrap="square">
            <a:spAutoFit/>
          </a:bodyPr>
          <a:lstStyle/>
          <a:p>
            <a:r>
              <a:rPr lang="en-US" sz="2200" i="1" dirty="0" smtClean="0">
                <a:latin typeface="Arial"/>
                <a:cs typeface="Arial"/>
              </a:rPr>
              <a:t>“Especially for seed and fertilizer, market failures continue to be pervasive in Sub-Saharan Africa because of high transaction costs, risks, and economies of scale.”</a:t>
            </a:r>
            <a:endParaRPr lang="en-US" sz="2200" dirty="0" smtClean="0">
              <a:latin typeface="Arial"/>
              <a:cs typeface="Arial"/>
            </a:endParaRPr>
          </a:p>
          <a:p>
            <a:r>
              <a:rPr lang="en-US" sz="2200" dirty="0">
                <a:solidFill>
                  <a:srgbClr val="FF0000"/>
                </a:solidFill>
                <a:latin typeface="Arial"/>
                <a:cs typeface="Arial"/>
              </a:rPr>
              <a:t>	</a:t>
            </a:r>
            <a:r>
              <a:rPr lang="en-US" sz="2200" dirty="0" smtClean="0">
                <a:solidFill>
                  <a:srgbClr val="FF0000"/>
                </a:solidFill>
                <a:latin typeface="Arial"/>
                <a:cs typeface="Arial"/>
              </a:rPr>
              <a:t>									</a:t>
            </a:r>
            <a:r>
              <a:rPr lang="en-US" sz="2200" dirty="0" smtClean="0">
                <a:solidFill>
                  <a:srgbClr val="000000"/>
                </a:solidFill>
                <a:latin typeface="Arial"/>
                <a:cs typeface="Arial"/>
              </a:rPr>
              <a:t>- WDR 2008</a:t>
            </a:r>
          </a:p>
          <a:p>
            <a:endParaRPr lang="en-US" sz="2200" i="1" dirty="0">
              <a:latin typeface="Arial"/>
              <a:cs typeface="Arial"/>
            </a:endParaRPr>
          </a:p>
        </p:txBody>
      </p:sp>
      <p:sp>
        <p:nvSpPr>
          <p:cNvPr id="9" name="Rectangle 8"/>
          <p:cNvSpPr/>
          <p:nvPr/>
        </p:nvSpPr>
        <p:spPr>
          <a:xfrm>
            <a:off x="230657" y="2461016"/>
            <a:ext cx="8647760" cy="1785104"/>
          </a:xfrm>
          <a:prstGeom prst="rect">
            <a:avLst/>
          </a:prstGeom>
        </p:spPr>
        <p:txBody>
          <a:bodyPr wrap="square">
            <a:spAutoFit/>
          </a:bodyPr>
          <a:lstStyle/>
          <a:p>
            <a:r>
              <a:rPr lang="en-US" sz="2200" i="1" dirty="0" smtClean="0">
                <a:latin typeface="Arial"/>
                <a:cs typeface="Arial"/>
              </a:rPr>
              <a:t>“Given the strategic importance of fertilizer in achieving the African Green Revolution to end hunger, the African Union Member States resolve to increase the level of use of fertilizer from…8 kg per hectare to an average of at least 50 kg per hectare by 2015.”</a:t>
            </a:r>
          </a:p>
          <a:p>
            <a:r>
              <a:rPr lang="en-US" sz="2200" dirty="0">
                <a:solidFill>
                  <a:srgbClr val="FF0000"/>
                </a:solidFill>
                <a:latin typeface="Arial"/>
                <a:cs typeface="Arial"/>
              </a:rPr>
              <a:t>	</a:t>
            </a:r>
            <a:r>
              <a:rPr lang="en-US" sz="2200" dirty="0" smtClean="0">
                <a:solidFill>
                  <a:srgbClr val="FF0000"/>
                </a:solidFill>
                <a:latin typeface="Arial"/>
                <a:cs typeface="Arial"/>
              </a:rPr>
              <a:t>									</a:t>
            </a:r>
            <a:r>
              <a:rPr lang="en-US" sz="2200" dirty="0" smtClean="0">
                <a:solidFill>
                  <a:srgbClr val="000000"/>
                </a:solidFill>
                <a:latin typeface="Arial"/>
                <a:cs typeface="Arial"/>
              </a:rPr>
              <a:t>- Abuja Declaration 2010</a:t>
            </a:r>
          </a:p>
        </p:txBody>
      </p:sp>
      <p:sp>
        <p:nvSpPr>
          <p:cNvPr id="5" name="Rectangle 4"/>
          <p:cNvSpPr/>
          <p:nvPr/>
        </p:nvSpPr>
        <p:spPr>
          <a:xfrm>
            <a:off x="230657" y="256298"/>
            <a:ext cx="8647760" cy="2123658"/>
          </a:xfrm>
          <a:prstGeom prst="rect">
            <a:avLst/>
          </a:prstGeom>
        </p:spPr>
        <p:txBody>
          <a:bodyPr wrap="square">
            <a:spAutoFit/>
          </a:bodyPr>
          <a:lstStyle/>
          <a:p>
            <a:r>
              <a:rPr lang="en-US" sz="2200" i="1" dirty="0" smtClean="0">
                <a:latin typeface="Arial"/>
                <a:cs typeface="Arial"/>
              </a:rPr>
              <a:t>“</a:t>
            </a:r>
            <a:r>
              <a:rPr lang="en-US" sz="2200" i="1" dirty="0">
                <a:latin typeface="Arial"/>
                <a:cs typeface="Arial"/>
              </a:rPr>
              <a:t>In Africa, the efficient functioning of markets is constrained </a:t>
            </a:r>
            <a:r>
              <a:rPr lang="en-US" sz="2200" i="1" dirty="0" smtClean="0">
                <a:latin typeface="Arial"/>
                <a:cs typeface="Arial"/>
              </a:rPr>
              <a:t>among others </a:t>
            </a:r>
            <a:r>
              <a:rPr lang="en-US" sz="2200" i="1" dirty="0">
                <a:latin typeface="Arial"/>
                <a:cs typeface="Arial"/>
              </a:rPr>
              <a:t>by inappropriate policies, low volumes, </a:t>
            </a:r>
            <a:r>
              <a:rPr lang="en-US" sz="2200" i="1" dirty="0" smtClean="0">
                <a:latin typeface="Arial"/>
                <a:cs typeface="Arial"/>
              </a:rPr>
              <a:t>limited competitiveness</a:t>
            </a:r>
            <a:r>
              <a:rPr lang="en-US" sz="2200" i="1" dirty="0">
                <a:latin typeface="Arial"/>
                <a:cs typeface="Arial"/>
              </a:rPr>
              <a:t>, lack of information, inadequate infrastructure</a:t>
            </a:r>
            <a:r>
              <a:rPr lang="en-US" sz="2200" i="1" dirty="0" smtClean="0">
                <a:latin typeface="Arial"/>
                <a:cs typeface="Arial"/>
              </a:rPr>
              <a:t>, weak </a:t>
            </a:r>
            <a:r>
              <a:rPr lang="en-US" sz="2200" i="1" dirty="0">
                <a:latin typeface="Arial"/>
                <a:cs typeface="Arial"/>
              </a:rPr>
              <a:t>institutions and market power asymmetries</a:t>
            </a:r>
            <a:r>
              <a:rPr lang="en-US" sz="2200" i="1" dirty="0" smtClean="0">
                <a:latin typeface="Arial"/>
                <a:cs typeface="Arial"/>
              </a:rPr>
              <a:t>.”</a:t>
            </a:r>
          </a:p>
          <a:p>
            <a:r>
              <a:rPr lang="en-US" sz="2200" dirty="0">
                <a:solidFill>
                  <a:srgbClr val="FF0000"/>
                </a:solidFill>
                <a:latin typeface="Arial"/>
                <a:cs typeface="Arial"/>
              </a:rPr>
              <a:t>	</a:t>
            </a:r>
            <a:r>
              <a:rPr lang="en-US" sz="2200" dirty="0" smtClean="0">
                <a:solidFill>
                  <a:srgbClr val="FF0000"/>
                </a:solidFill>
                <a:latin typeface="Arial"/>
                <a:cs typeface="Arial"/>
              </a:rPr>
              <a:t>								</a:t>
            </a:r>
            <a:r>
              <a:rPr lang="en-US" sz="2200" dirty="0" smtClean="0">
                <a:solidFill>
                  <a:srgbClr val="000000"/>
                </a:solidFill>
                <a:latin typeface="Arial"/>
                <a:cs typeface="Arial"/>
              </a:rPr>
              <a:t>- FAO RSF for Africa 2010-2015</a:t>
            </a:r>
          </a:p>
          <a:p>
            <a:endParaRPr lang="en-US" sz="2200" i="1" dirty="0">
              <a:latin typeface="Arial"/>
              <a:cs typeface="Arial"/>
            </a:endParaRPr>
          </a:p>
        </p:txBody>
      </p:sp>
    </p:spTree>
    <p:extLst>
      <p:ext uri="{BB962C8B-B14F-4D97-AF65-F5344CB8AC3E}">
        <p14:creationId xmlns:p14="http://schemas.microsoft.com/office/powerpoint/2010/main" val="2397155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What can cause a market to </a:t>
            </a:r>
            <a:r>
              <a:rPr lang="en-US" sz="2600" u="sng" dirty="0" smtClean="0">
                <a:latin typeface="Arial"/>
                <a:cs typeface="Arial"/>
              </a:rPr>
              <a:t>fail</a:t>
            </a:r>
            <a:r>
              <a:rPr lang="en-US" sz="2600" dirty="0" smtClean="0">
                <a:latin typeface="Arial"/>
                <a:cs typeface="Arial"/>
              </a:rPr>
              <a:t>?</a:t>
            </a:r>
          </a:p>
        </p:txBody>
      </p:sp>
      <p:sp>
        <p:nvSpPr>
          <p:cNvPr id="7" name="Rectangle 6"/>
          <p:cNvSpPr/>
          <p:nvPr/>
        </p:nvSpPr>
        <p:spPr>
          <a:xfrm>
            <a:off x="275229" y="1082120"/>
            <a:ext cx="8360982" cy="1692771"/>
          </a:xfrm>
          <a:prstGeom prst="rect">
            <a:avLst/>
          </a:prstGeom>
        </p:spPr>
        <p:txBody>
          <a:bodyPr wrap="square">
            <a:spAutoFit/>
          </a:bodyPr>
          <a:lstStyle/>
          <a:p>
            <a:pPr marL="514350" indent="-514350">
              <a:buAutoNum type="arabicPeriod"/>
            </a:pPr>
            <a:r>
              <a:rPr lang="en-US" sz="2600" dirty="0" smtClean="0">
                <a:latin typeface="Arial"/>
                <a:cs typeface="Arial"/>
              </a:rPr>
              <a:t>Non-competitive pricing</a:t>
            </a:r>
          </a:p>
          <a:p>
            <a:pPr marL="514350" indent="-514350">
              <a:buAutoNum type="arabicPeriod"/>
            </a:pPr>
            <a:r>
              <a:rPr lang="en-US" sz="2600" dirty="0" smtClean="0">
                <a:latin typeface="Arial"/>
                <a:cs typeface="Arial"/>
              </a:rPr>
              <a:t>Distortionary regulation (price controls, quotas, etc.)</a:t>
            </a:r>
          </a:p>
          <a:p>
            <a:pPr marL="514350" indent="-514350">
              <a:buAutoNum type="arabicPeriod"/>
            </a:pPr>
            <a:r>
              <a:rPr lang="en-US" sz="2600" dirty="0" smtClean="0">
                <a:latin typeface="Arial"/>
                <a:cs typeface="Arial"/>
              </a:rPr>
              <a:t>Failures in multiple related markets</a:t>
            </a:r>
          </a:p>
          <a:p>
            <a:pPr marL="514350" indent="-514350">
              <a:buAutoNum type="arabicPeriod"/>
            </a:pPr>
            <a:r>
              <a:rPr lang="en-US" sz="2600" dirty="0" smtClean="0">
                <a:latin typeface="Arial"/>
                <a:cs typeface="Arial"/>
              </a:rPr>
              <a:t>Missing/incomplete markets</a:t>
            </a:r>
          </a:p>
        </p:txBody>
      </p:sp>
    </p:spTree>
    <p:extLst>
      <p:ext uri="{BB962C8B-B14F-4D97-AF65-F5344CB8AC3E}">
        <p14:creationId xmlns:p14="http://schemas.microsoft.com/office/powerpoint/2010/main" val="62695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492443"/>
          </a:xfrm>
          <a:prstGeom prst="rect">
            <a:avLst/>
          </a:prstGeom>
        </p:spPr>
        <p:txBody>
          <a:bodyPr wrap="square">
            <a:spAutoFit/>
          </a:bodyPr>
          <a:lstStyle/>
          <a:p>
            <a:r>
              <a:rPr lang="en-US" sz="2600" dirty="0" smtClean="0">
                <a:latin typeface="Arial"/>
                <a:cs typeface="Arial"/>
              </a:rPr>
              <a:t>What can cause a market to </a:t>
            </a:r>
            <a:r>
              <a:rPr lang="en-US" sz="2600" u="sng" dirty="0" smtClean="0">
                <a:latin typeface="Arial"/>
                <a:cs typeface="Arial"/>
              </a:rPr>
              <a:t>fail</a:t>
            </a:r>
            <a:r>
              <a:rPr lang="en-US" sz="2600" dirty="0" smtClean="0">
                <a:latin typeface="Arial"/>
                <a:cs typeface="Arial"/>
              </a:rPr>
              <a:t>?</a:t>
            </a:r>
          </a:p>
        </p:txBody>
      </p:sp>
      <p:sp>
        <p:nvSpPr>
          <p:cNvPr id="7" name="Rectangle 6"/>
          <p:cNvSpPr/>
          <p:nvPr/>
        </p:nvSpPr>
        <p:spPr>
          <a:xfrm>
            <a:off x="275229" y="1082120"/>
            <a:ext cx="8360982" cy="1692771"/>
          </a:xfrm>
          <a:prstGeom prst="rect">
            <a:avLst/>
          </a:prstGeom>
        </p:spPr>
        <p:txBody>
          <a:bodyPr wrap="square">
            <a:spAutoFit/>
          </a:bodyPr>
          <a:lstStyle/>
          <a:p>
            <a:pPr marL="514350" indent="-514350">
              <a:buAutoNum type="arabicPeriod"/>
            </a:pPr>
            <a:r>
              <a:rPr lang="en-US" sz="2600" dirty="0" smtClean="0">
                <a:latin typeface="Arial"/>
                <a:cs typeface="Arial"/>
              </a:rPr>
              <a:t>Non-competitive pricing</a:t>
            </a:r>
          </a:p>
          <a:p>
            <a:pPr marL="514350" indent="-514350">
              <a:buAutoNum type="arabicPeriod"/>
            </a:pPr>
            <a:r>
              <a:rPr lang="en-US" sz="2600" dirty="0" smtClean="0">
                <a:latin typeface="Arial"/>
                <a:cs typeface="Arial"/>
              </a:rPr>
              <a:t>Distortionary regulation (price controls, quotas, etc.)</a:t>
            </a:r>
          </a:p>
          <a:p>
            <a:pPr marL="514350" indent="-514350">
              <a:buAutoNum type="arabicPeriod"/>
            </a:pPr>
            <a:r>
              <a:rPr lang="en-US" sz="2600" dirty="0" smtClean="0">
                <a:latin typeface="Arial"/>
                <a:cs typeface="Arial"/>
              </a:rPr>
              <a:t>Failures in multiple related markets</a:t>
            </a:r>
          </a:p>
          <a:p>
            <a:pPr marL="514350" indent="-514350">
              <a:buAutoNum type="arabicPeriod"/>
            </a:pPr>
            <a:r>
              <a:rPr lang="en-US" sz="2600" dirty="0" smtClean="0">
                <a:latin typeface="Arial"/>
                <a:cs typeface="Arial"/>
              </a:rPr>
              <a:t>Missing/incomplete markets</a:t>
            </a:r>
          </a:p>
        </p:txBody>
      </p:sp>
      <p:sp>
        <p:nvSpPr>
          <p:cNvPr id="8" name="Rectangle 7"/>
          <p:cNvSpPr/>
          <p:nvPr/>
        </p:nvSpPr>
        <p:spPr>
          <a:xfrm>
            <a:off x="244437" y="3811591"/>
            <a:ext cx="4754869" cy="1692771"/>
          </a:xfrm>
          <a:prstGeom prst="rect">
            <a:avLst/>
          </a:prstGeom>
        </p:spPr>
        <p:txBody>
          <a:bodyPr wrap="square">
            <a:spAutoFit/>
          </a:bodyPr>
          <a:lstStyle/>
          <a:p>
            <a:pPr marL="457200" indent="-457200">
              <a:buFont typeface="Arial"/>
              <a:buChar char="•"/>
            </a:pPr>
            <a:r>
              <a:rPr lang="en-US" sz="2600" dirty="0" smtClean="0">
                <a:latin typeface="Arial"/>
                <a:cs typeface="Arial"/>
              </a:rPr>
              <a:t>High equilibrium prices</a:t>
            </a:r>
            <a:endParaRPr lang="en-US" sz="2600" dirty="0">
              <a:latin typeface="Arial"/>
              <a:cs typeface="Arial"/>
            </a:endParaRPr>
          </a:p>
          <a:p>
            <a:pPr marL="457200" indent="-457200">
              <a:buFont typeface="Arial"/>
              <a:buChar char="•"/>
            </a:pPr>
            <a:r>
              <a:rPr lang="en-US" sz="2600" dirty="0">
                <a:latin typeface="Arial"/>
                <a:cs typeface="Arial"/>
              </a:rPr>
              <a:t>L</a:t>
            </a:r>
            <a:r>
              <a:rPr lang="en-US" sz="2600" dirty="0" smtClean="0">
                <a:latin typeface="Arial"/>
                <a:cs typeface="Arial"/>
              </a:rPr>
              <a:t>ow trading volumes</a:t>
            </a:r>
            <a:endParaRPr lang="en-US" sz="2600" dirty="0">
              <a:latin typeface="Arial"/>
              <a:cs typeface="Arial"/>
            </a:endParaRPr>
          </a:p>
          <a:p>
            <a:pPr marL="457200" indent="-457200">
              <a:buFont typeface="Arial"/>
              <a:buChar char="•"/>
            </a:pPr>
            <a:r>
              <a:rPr lang="en-US" sz="2600" dirty="0">
                <a:latin typeface="Arial"/>
                <a:cs typeface="Arial"/>
              </a:rPr>
              <a:t>P</a:t>
            </a:r>
            <a:r>
              <a:rPr lang="en-US" sz="2600" dirty="0" smtClean="0">
                <a:latin typeface="Arial"/>
                <a:cs typeface="Arial"/>
              </a:rPr>
              <a:t>oor welfare outcomes for large numbers of HHs</a:t>
            </a:r>
          </a:p>
        </p:txBody>
      </p:sp>
      <p:sp>
        <p:nvSpPr>
          <p:cNvPr id="2" name="Right Brace 1"/>
          <p:cNvSpPr/>
          <p:nvPr/>
        </p:nvSpPr>
        <p:spPr>
          <a:xfrm>
            <a:off x="4648003" y="3811591"/>
            <a:ext cx="635047" cy="169277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ectangle 5"/>
          <p:cNvSpPr/>
          <p:nvPr/>
        </p:nvSpPr>
        <p:spPr>
          <a:xfrm>
            <a:off x="5512749" y="4041261"/>
            <a:ext cx="2986072" cy="1292662"/>
          </a:xfrm>
          <a:prstGeom prst="rect">
            <a:avLst/>
          </a:prstGeom>
        </p:spPr>
        <p:txBody>
          <a:bodyPr wrap="square">
            <a:spAutoFit/>
          </a:bodyPr>
          <a:lstStyle/>
          <a:p>
            <a:r>
              <a:rPr lang="en-US" sz="2600" dirty="0" smtClean="0">
                <a:latin typeface="Arial"/>
                <a:cs typeface="Arial"/>
              </a:rPr>
              <a:t>Not necessarily evidence of market failure</a:t>
            </a:r>
          </a:p>
        </p:txBody>
      </p:sp>
    </p:spTree>
    <p:extLst>
      <p:ext uri="{BB962C8B-B14F-4D97-AF65-F5344CB8AC3E}">
        <p14:creationId xmlns:p14="http://schemas.microsoft.com/office/powerpoint/2010/main" val="132496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4437" y="294761"/>
            <a:ext cx="8360982" cy="892552"/>
          </a:xfrm>
          <a:prstGeom prst="rect">
            <a:avLst/>
          </a:prstGeom>
        </p:spPr>
        <p:txBody>
          <a:bodyPr wrap="square">
            <a:spAutoFit/>
          </a:bodyPr>
          <a:lstStyle/>
          <a:p>
            <a:r>
              <a:rPr lang="en-US" sz="2600" dirty="0" smtClean="0">
                <a:latin typeface="Arial"/>
                <a:cs typeface="Arial"/>
              </a:rPr>
              <a:t>Why does it matter whether the problem is market failure, or something else?</a:t>
            </a:r>
          </a:p>
        </p:txBody>
      </p:sp>
      <p:sp>
        <p:nvSpPr>
          <p:cNvPr id="6" name="Rectangle 5"/>
          <p:cNvSpPr/>
          <p:nvPr/>
        </p:nvSpPr>
        <p:spPr>
          <a:xfrm>
            <a:off x="300498" y="1783846"/>
            <a:ext cx="8360982" cy="492443"/>
          </a:xfrm>
          <a:prstGeom prst="rect">
            <a:avLst/>
          </a:prstGeom>
        </p:spPr>
        <p:txBody>
          <a:bodyPr wrap="square">
            <a:spAutoFit/>
          </a:bodyPr>
          <a:lstStyle/>
          <a:p>
            <a:r>
              <a:rPr lang="en-US" sz="2600" dirty="0" smtClean="0">
                <a:solidFill>
                  <a:srgbClr val="FF0000"/>
                </a:solidFill>
                <a:latin typeface="Arial"/>
                <a:cs typeface="Arial"/>
              </a:rPr>
              <a:t>Policy responses are very different</a:t>
            </a:r>
            <a:endParaRPr lang="en-US" sz="2600" dirty="0">
              <a:solidFill>
                <a:srgbClr val="FF0000"/>
              </a:solidFill>
              <a:latin typeface="Arial"/>
              <a:cs typeface="Arial"/>
            </a:endParaRPr>
          </a:p>
        </p:txBody>
      </p:sp>
    </p:spTree>
    <p:extLst>
      <p:ext uri="{BB962C8B-B14F-4D97-AF65-F5344CB8AC3E}">
        <p14:creationId xmlns:p14="http://schemas.microsoft.com/office/powerpoint/2010/main" val="1913114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965</TotalTime>
  <Words>3115</Words>
  <Application>Microsoft Macintosh PowerPoint</Application>
  <PresentationFormat>On-screen Show (4:3)</PresentationFormat>
  <Paragraphs>889</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Office Theme</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Dillon</dc:creator>
  <cp:lastModifiedBy>Brian Dillon</cp:lastModifiedBy>
  <cp:revision>145</cp:revision>
  <dcterms:created xsi:type="dcterms:W3CDTF">2013-11-20T05:53:52Z</dcterms:created>
  <dcterms:modified xsi:type="dcterms:W3CDTF">2014-11-08T04:03:25Z</dcterms:modified>
</cp:coreProperties>
</file>