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3" r:id="rId1"/>
    <p:sldMasterId id="2147483654" r:id="rId2"/>
    <p:sldMasterId id="2147483655" r:id="rId3"/>
  </p:sldMasterIdLst>
  <p:notesMasterIdLst>
    <p:notesMasterId r:id="rId23"/>
  </p:notesMasterIdLst>
  <p:sldIdLst>
    <p:sldId id="294" r:id="rId4"/>
    <p:sldId id="414" r:id="rId5"/>
    <p:sldId id="407" r:id="rId6"/>
    <p:sldId id="416" r:id="rId7"/>
    <p:sldId id="426" r:id="rId8"/>
    <p:sldId id="408" r:id="rId9"/>
    <p:sldId id="417" r:id="rId10"/>
    <p:sldId id="418" r:id="rId11"/>
    <p:sldId id="419" r:id="rId12"/>
    <p:sldId id="421" r:id="rId13"/>
    <p:sldId id="422" r:id="rId14"/>
    <p:sldId id="410" r:id="rId15"/>
    <p:sldId id="427" r:id="rId16"/>
    <p:sldId id="423" r:id="rId17"/>
    <p:sldId id="424" r:id="rId18"/>
    <p:sldId id="386" r:id="rId19"/>
    <p:sldId id="428" r:id="rId20"/>
    <p:sldId id="425" r:id="rId21"/>
    <p:sldId id="41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FFFD1"/>
    <a:srgbClr val="FFCC66"/>
    <a:srgbClr val="0000FF"/>
    <a:srgbClr val="FF0000"/>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p:cViewPr>
        <p:scale>
          <a:sx n="80" d="100"/>
          <a:sy n="80" d="100"/>
        </p:scale>
        <p:origin x="-3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F66A0E8-A066-4BA6-8216-F5EA7E39AE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07188B9-95AF-4687-859E-4D070FCB2663}" type="slidenum">
              <a:rPr lang="en-US" smtClean="0"/>
              <a:pPr/>
              <a:t>1</a:t>
            </a:fld>
            <a:endParaRPr lang="en-US" smtClean="0"/>
          </a:p>
        </p:txBody>
      </p:sp>
      <p:sp>
        <p:nvSpPr>
          <p:cNvPr id="22531" name="Rectangle 2"/>
          <p:cNvSpPr>
            <a:spLocks noGrp="1" noRot="1" noChangeAspect="1" noChangeArrowheads="1" noTextEdit="1"/>
          </p:cNvSpPr>
          <p:nvPr>
            <p:ph type="sldImg"/>
          </p:nvPr>
        </p:nvSpPr>
        <p:spPr>
          <a:xfrm>
            <a:off x="1154113" y="682625"/>
            <a:ext cx="4548187" cy="3411538"/>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8AABA-68E9-4DB3-89AA-307486A584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103BD-2899-4148-A70B-C6FFC70E4F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E1614-2AE9-4015-86B6-780171B45C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BE96C6-F583-4E0D-9F70-7372D646D6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C3CE9-6038-4EA9-BD57-22F76880DA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8957D-8679-4233-8225-678765FD1D4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46E510-CE65-4802-AC85-F8E8F432531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0AC562-E6B8-4A63-9DA0-6AE00CAC86E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8C49D-8738-4521-A344-F7CEE127864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92ED9A-B658-4464-A243-209C98BDEC2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A0C8F0-66F2-413B-A2A2-A93FA38145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7FE707-B96C-4A6B-B99C-F2C62EA157D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20E4C6-BAFC-4685-9F8D-71B6C9C892E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BA910-3730-45FC-9A43-0E111A42F4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D8B505-9105-46A5-8901-17472C9E7AA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DAAA4E-76C1-4F88-8727-4568FF50257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F995E-9229-462C-B5BA-5A6A0BAE8EA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588B2-20FE-4908-A00D-6E975CD1D65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09277-2842-4E3A-9DB2-F2B15A32425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CC8E0-2918-4601-BFB4-54565F6A1E8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890343-990B-4E3B-A787-E662B0E2FE9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E6709A-7A04-4CB8-A9C8-A29F91D396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0FAC7-6C2D-4531-A73D-706E54ECD84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848BEC-31F2-4187-8995-226802EBC17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0B6501-E5D5-4BDA-9181-2A521E05EE0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F00B85-85E7-4C35-84C0-4BBDA8F7CD6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C75BB-E36C-498D-8B5E-94F2D4022EA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924A8-48F3-4C04-9D0D-59B760FD4C4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509E7-7BEF-466D-992A-DE97A61FF8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2D9F3-6F90-4B24-9C82-7AFEEDF306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512E3D-FB8A-4284-8D21-151A17364E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DABFEE-27D6-45EF-87E2-8B9B42F94E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0D9534-0763-46AD-AD41-9841F66B13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5CEB22-5635-4DEF-9A6C-BB546A36F3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4EAFE6-CC29-4AF2-ACB1-6B64B35D1A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50F167-B6E7-4F81-8A38-D3DA77A952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74CD6415-21B3-47A9-97F4-F09F79BD9C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D70860BC-2417-4DC3-875D-1E3FEFDCEB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4572000" y="1219200"/>
            <a:ext cx="4572000" cy="3785652"/>
          </a:xfrm>
          <a:prstGeom prst="rect">
            <a:avLst/>
          </a:prstGeom>
          <a:noFill/>
          <a:ln w="9525">
            <a:noFill/>
            <a:miter lim="800000"/>
            <a:headEnd/>
            <a:tailEnd/>
          </a:ln>
        </p:spPr>
        <p:txBody>
          <a:bodyPr wrap="square">
            <a:spAutoFit/>
          </a:bodyPr>
          <a:lstStyle/>
          <a:p>
            <a:pPr algn="ctr"/>
            <a:r>
              <a:rPr lang="en-US" sz="2800" b="1" dirty="0" smtClean="0">
                <a:latin typeface="Georgia" pitchFamily="18" charset="0"/>
              </a:rPr>
              <a:t>Smallholder Market Participation in Evolving Agricultural Value Chains: Comparative Evidence From Three Continents</a:t>
            </a:r>
            <a:endParaRPr lang="en-US" sz="2800" dirty="0" smtClean="0">
              <a:latin typeface="Georgia" pitchFamily="18" charset="0"/>
            </a:endParaRPr>
          </a:p>
          <a:p>
            <a:pPr algn="ctr"/>
            <a:endParaRPr lang="en-US" sz="3600" b="1" dirty="0">
              <a:solidFill>
                <a:schemeClr val="bg1"/>
              </a:solidFill>
              <a:latin typeface="Georgia" pitchFamily="18" charset="0"/>
            </a:endParaRPr>
          </a:p>
          <a:p>
            <a:pPr algn="ctr" eaLnBrk="0" hangingPunct="0"/>
            <a:endParaRPr lang="en-US" sz="3600" b="1" dirty="0">
              <a:solidFill>
                <a:schemeClr val="bg1"/>
              </a:solidFill>
              <a:latin typeface="Georgia" pitchFamily="18" charset="0"/>
            </a:endParaRPr>
          </a:p>
        </p:txBody>
      </p:sp>
      <p:sp>
        <p:nvSpPr>
          <p:cNvPr id="5124" name="Rectangle 6"/>
          <p:cNvSpPr>
            <a:spLocks noChangeArrowheads="1"/>
          </p:cNvSpPr>
          <p:nvPr/>
        </p:nvSpPr>
        <p:spPr bwMode="auto">
          <a:xfrm>
            <a:off x="4495800" y="4572000"/>
            <a:ext cx="4648200" cy="1569660"/>
          </a:xfrm>
          <a:prstGeom prst="rect">
            <a:avLst/>
          </a:prstGeom>
          <a:noFill/>
          <a:ln w="9525">
            <a:noFill/>
            <a:miter lim="800000"/>
            <a:headEnd/>
            <a:tailEnd/>
          </a:ln>
        </p:spPr>
        <p:txBody>
          <a:bodyPr wrap="square">
            <a:spAutoFit/>
          </a:bodyPr>
          <a:lstStyle/>
          <a:p>
            <a:pPr algn="ctr" eaLnBrk="0" hangingPunct="0">
              <a:lnSpc>
                <a:spcPct val="80000"/>
              </a:lnSpc>
            </a:pPr>
            <a:r>
              <a:rPr lang="en-US" sz="2000" b="1" dirty="0">
                <a:latin typeface="Georgia" pitchFamily="18" charset="0"/>
                <a:cs typeface="Times New Roman" pitchFamily="18" charset="0"/>
              </a:rPr>
              <a:t>Chris </a:t>
            </a:r>
            <a:r>
              <a:rPr lang="en-US" sz="2000" b="1" dirty="0" smtClean="0">
                <a:latin typeface="Georgia" pitchFamily="18" charset="0"/>
                <a:cs typeface="Times New Roman" pitchFamily="18" charset="0"/>
              </a:rPr>
              <a:t>Barrett, </a:t>
            </a:r>
            <a:r>
              <a:rPr lang="en-US" sz="2000" b="1" dirty="0" err="1" smtClean="0">
                <a:latin typeface="Georgia" pitchFamily="18" charset="0"/>
                <a:cs typeface="Times New Roman" pitchFamily="18" charset="0"/>
              </a:rPr>
              <a:t>Maren</a:t>
            </a:r>
            <a:r>
              <a:rPr lang="en-US" sz="2000" b="1" dirty="0" smtClean="0">
                <a:latin typeface="Georgia" pitchFamily="18" charset="0"/>
                <a:cs typeface="Times New Roman" pitchFamily="18" charset="0"/>
              </a:rPr>
              <a:t> </a:t>
            </a:r>
            <a:r>
              <a:rPr lang="en-US" sz="2000" b="1" dirty="0" err="1" smtClean="0">
                <a:latin typeface="Georgia" pitchFamily="18" charset="0"/>
                <a:cs typeface="Times New Roman" pitchFamily="18" charset="0"/>
              </a:rPr>
              <a:t>Bachke</a:t>
            </a:r>
            <a:r>
              <a:rPr lang="en-US" sz="2000" b="1" dirty="0" smtClean="0">
                <a:latin typeface="Georgia" pitchFamily="18" charset="0"/>
                <a:cs typeface="Times New Roman" pitchFamily="18" charset="0"/>
              </a:rPr>
              <a:t>, Marc </a:t>
            </a:r>
            <a:r>
              <a:rPr lang="en-US" sz="2000" b="1" dirty="0" err="1" smtClean="0">
                <a:latin typeface="Georgia" pitchFamily="18" charset="0"/>
                <a:cs typeface="Times New Roman" pitchFamily="18" charset="0"/>
              </a:rPr>
              <a:t>Bellemare</a:t>
            </a:r>
            <a:r>
              <a:rPr lang="en-US" sz="2000" b="1" dirty="0" smtClean="0">
                <a:latin typeface="Georgia" pitchFamily="18" charset="0"/>
                <a:cs typeface="Times New Roman" pitchFamily="18" charset="0"/>
              </a:rPr>
              <a:t>, Hope Michelson, </a:t>
            </a:r>
            <a:r>
              <a:rPr lang="en-US" sz="2000" b="1" dirty="0" err="1" smtClean="0">
                <a:latin typeface="Georgia" pitchFamily="18" charset="0"/>
                <a:cs typeface="Times New Roman" pitchFamily="18" charset="0"/>
              </a:rPr>
              <a:t>Sudha</a:t>
            </a:r>
            <a:r>
              <a:rPr lang="en-US" sz="2000" b="1" dirty="0" smtClean="0">
                <a:latin typeface="Georgia" pitchFamily="18" charset="0"/>
                <a:cs typeface="Times New Roman" pitchFamily="18" charset="0"/>
              </a:rPr>
              <a:t> Narayanan, Tom Walker</a:t>
            </a:r>
            <a:endParaRPr lang="en-US" sz="2000" b="1" dirty="0">
              <a:latin typeface="Georgia" pitchFamily="18" charset="0"/>
              <a:cs typeface="Times New Roman" pitchFamily="18" charset="0"/>
            </a:endParaRPr>
          </a:p>
          <a:p>
            <a:pPr algn="ctr" eaLnBrk="0" hangingPunct="0">
              <a:lnSpc>
                <a:spcPct val="80000"/>
              </a:lnSpc>
            </a:pPr>
            <a:endParaRPr lang="en-US" sz="2000" b="1" dirty="0" smtClean="0">
              <a:latin typeface="Georgia" pitchFamily="18" charset="0"/>
              <a:cs typeface="Times New Roman" pitchFamily="18" charset="0"/>
            </a:endParaRPr>
          </a:p>
          <a:p>
            <a:pPr algn="ctr" eaLnBrk="0" hangingPunct="0">
              <a:lnSpc>
                <a:spcPct val="80000"/>
              </a:lnSpc>
            </a:pPr>
            <a:r>
              <a:rPr lang="en-US" sz="2000" b="1" dirty="0" smtClean="0">
                <a:latin typeface="Georgia" pitchFamily="18" charset="0"/>
                <a:cs typeface="Times New Roman" pitchFamily="18" charset="0"/>
              </a:rPr>
              <a:t>June 3, 2010</a:t>
            </a:r>
          </a:p>
          <a:p>
            <a:pPr algn="ctr" eaLnBrk="0" hangingPunct="0">
              <a:lnSpc>
                <a:spcPct val="80000"/>
              </a:lnSpc>
            </a:pPr>
            <a:r>
              <a:rPr lang="en-US" sz="2000" b="1" dirty="0" smtClean="0">
                <a:latin typeface="Georgia" pitchFamily="18" charset="0"/>
                <a:cs typeface="Times New Roman" pitchFamily="18" charset="0"/>
              </a:rPr>
              <a:t>FAO, Rome</a:t>
            </a:r>
            <a:endParaRPr lang="en-US" sz="2000" b="1" dirty="0" smtClean="0">
              <a:latin typeface="Georgia" pitchFamily="18" charset="0"/>
            </a:endParaRPr>
          </a:p>
        </p:txBody>
      </p:sp>
      <p:pic>
        <p:nvPicPr>
          <p:cNvPr id="5125"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7" name="Picture 18"/>
          <p:cNvPicPr>
            <a:picLocks noChangeAspect="1" noChangeArrowheads="1"/>
          </p:cNvPicPr>
          <p:nvPr/>
        </p:nvPicPr>
        <p:blipFill>
          <a:blip r:embed="rId4" cstate="print"/>
          <a:srcRect/>
          <a:stretch>
            <a:fillRect/>
          </a:stretch>
        </p:blipFill>
        <p:spPr bwMode="auto">
          <a:xfrm>
            <a:off x="152400" y="1066800"/>
            <a:ext cx="4419600" cy="558040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6001643"/>
          </a:xfrm>
          <a:prstGeom prst="rect">
            <a:avLst/>
          </a:prstGeom>
          <a:noFill/>
          <a:ln w="9525">
            <a:noFill/>
            <a:miter lim="800000"/>
            <a:headEnd/>
            <a:tailEnd/>
          </a:ln>
        </p:spPr>
        <p:txBody>
          <a:bodyPr>
            <a:spAutoFit/>
          </a:bodyPr>
          <a:lstStyle/>
          <a:p>
            <a:r>
              <a:rPr lang="en-US" sz="2400" b="1" u="sng" dirty="0" smtClean="0">
                <a:latin typeface="Georgia" pitchFamily="18" charset="0"/>
              </a:rPr>
              <a:t>Stage 3: Farmer contract acceptance choice</a:t>
            </a:r>
          </a:p>
          <a:p>
            <a:r>
              <a:rPr lang="en-US" sz="2400" dirty="0" smtClean="0">
                <a:latin typeface="Georgia" pitchFamily="18" charset="0"/>
              </a:rPr>
              <a:t>Because firms cannot perfectly observe </a:t>
            </a:r>
            <a:r>
              <a:rPr lang="en-US" sz="2400" u="sng" dirty="0" err="1" smtClean="0">
                <a:latin typeface="Georgia" pitchFamily="18" charset="0"/>
              </a:rPr>
              <a:t>w</a:t>
            </a:r>
            <a:r>
              <a:rPr lang="en-US" sz="2400" u="sng" baseline="-25000" dirty="0" err="1" smtClean="0">
                <a:latin typeface="Georgia" pitchFamily="18" charset="0"/>
              </a:rPr>
              <a:t>ij</a:t>
            </a:r>
            <a:r>
              <a:rPr lang="en-US" sz="2400" dirty="0" smtClean="0">
                <a:latin typeface="Georgia" pitchFamily="18" charset="0"/>
              </a:rPr>
              <a:t>, there is zero probability of contract acceptance with no surplus reaped by farmer.  Some should decline offers, others benefit from them. </a:t>
            </a:r>
            <a:endParaRPr lang="en-US" sz="2400" dirty="0" smtClean="0">
              <a:latin typeface="Georgia" pitchFamily="18" charset="0"/>
            </a:endParaRPr>
          </a:p>
          <a:p>
            <a:endParaRPr lang="en-US" sz="2400" dirty="0" smtClean="0">
              <a:latin typeface="Georgia" pitchFamily="18" charset="0"/>
            </a:endParaRPr>
          </a:p>
          <a:p>
            <a:r>
              <a:rPr lang="en-US" sz="2400" dirty="0" smtClean="0">
                <a:latin typeface="Georgia" pitchFamily="18" charset="0"/>
              </a:rPr>
              <a:t>Benefits accrue from resolving  </a:t>
            </a:r>
            <a:r>
              <a:rPr lang="en-US" sz="2400" dirty="0" smtClean="0">
                <a:latin typeface="Georgia" pitchFamily="18" charset="0"/>
              </a:rPr>
              <a:t>some market </a:t>
            </a:r>
            <a:r>
              <a:rPr lang="en-US" sz="2400" dirty="0" smtClean="0">
                <a:latin typeface="Georgia" pitchFamily="18" charset="0"/>
              </a:rPr>
              <a:t>failure, associated with </a:t>
            </a:r>
            <a:r>
              <a:rPr lang="en-US" sz="2400" dirty="0" err="1" smtClean="0">
                <a:latin typeface="Georgia" pitchFamily="18" charset="0"/>
              </a:rPr>
              <a:t>i</a:t>
            </a:r>
            <a:r>
              <a:rPr lang="en-US" sz="2400" dirty="0" smtClean="0">
                <a:latin typeface="Georgia" pitchFamily="18" charset="0"/>
              </a:rPr>
              <a:t>) </a:t>
            </a:r>
            <a:r>
              <a:rPr lang="en-US" sz="2400" dirty="0" smtClean="0">
                <a:latin typeface="Georgia" pitchFamily="18" charset="0"/>
              </a:rPr>
              <a:t>spatial  arbitrage, </a:t>
            </a:r>
            <a:r>
              <a:rPr lang="en-US" sz="2400" dirty="0" smtClean="0">
                <a:latin typeface="Georgia" pitchFamily="18" charset="0"/>
              </a:rPr>
              <a:t>ii)  financing</a:t>
            </a:r>
            <a:r>
              <a:rPr lang="en-US" sz="2400" dirty="0" smtClean="0">
                <a:latin typeface="Georgia" pitchFamily="18" charset="0"/>
              </a:rPr>
              <a:t>, </a:t>
            </a:r>
            <a:r>
              <a:rPr lang="en-US" sz="2400" dirty="0" smtClean="0">
                <a:latin typeface="Georgia" pitchFamily="18" charset="0"/>
              </a:rPr>
              <a:t>iii) inputs, iv) information/extension/certification, v) economies of scale/scope in marketing.</a:t>
            </a:r>
          </a:p>
          <a:p>
            <a:endParaRPr lang="en-US" sz="2400" dirty="0" smtClean="0">
              <a:latin typeface="Georgia" pitchFamily="18" charset="0"/>
            </a:endParaRPr>
          </a:p>
          <a:p>
            <a:r>
              <a:rPr lang="en-US" sz="2400" dirty="0" smtClean="0">
                <a:latin typeface="Georgia" pitchFamily="18" charset="0"/>
              </a:rPr>
              <a:t>But nothing implies a) gains shared  equally, nor b) contracts are  efficient (i.e., Pareto optimal).  </a:t>
            </a:r>
          </a:p>
          <a:p>
            <a:endParaRPr lang="en-US" sz="2400" dirty="0" smtClean="0">
              <a:latin typeface="Georgia" pitchFamily="18" charset="0"/>
            </a:endParaRPr>
          </a:p>
          <a:p>
            <a:r>
              <a:rPr lang="en-US" sz="2400" dirty="0" smtClean="0">
                <a:latin typeface="Georgia" pitchFamily="18" charset="0"/>
              </a:rPr>
              <a:t>Declines may also be for reasons of strategic delay to learn.</a:t>
            </a:r>
            <a:endParaRPr lang="en-US" sz="2400" dirty="0" smtClean="0">
              <a:latin typeface="Georgia" pitchFamily="18" charset="0"/>
            </a:endParaRPr>
          </a:p>
          <a:p>
            <a:endParaRPr lang="en-US" sz="2400" u="sng" dirty="0" smtClean="0">
              <a:latin typeface="Georgia" pitchFamily="18" charset="0"/>
            </a:endParaRPr>
          </a:p>
          <a:p>
            <a:endParaRPr lang="en-US" sz="2400" dirty="0" smtClean="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5632311"/>
          </a:xfrm>
          <a:prstGeom prst="rect">
            <a:avLst/>
          </a:prstGeom>
          <a:noFill/>
          <a:ln w="9525">
            <a:noFill/>
            <a:miter lim="800000"/>
            <a:headEnd/>
            <a:tailEnd/>
          </a:ln>
        </p:spPr>
        <p:txBody>
          <a:bodyPr>
            <a:spAutoFit/>
          </a:bodyPr>
          <a:lstStyle/>
          <a:p>
            <a:r>
              <a:rPr lang="en-US" sz="2400" b="1" u="sng" dirty="0" smtClean="0">
                <a:latin typeface="Georgia" pitchFamily="18" charset="0"/>
              </a:rPr>
              <a:t>Stage 4: Firm/farmer contract performance choices</a:t>
            </a:r>
          </a:p>
          <a:p>
            <a:r>
              <a:rPr lang="en-US" sz="2400" dirty="0" smtClean="0">
                <a:latin typeface="Georgia" pitchFamily="18" charset="0"/>
              </a:rPr>
              <a:t>Breach of contract occurs frequently, from both sides, both due to shocks and malfeasance.</a:t>
            </a:r>
          </a:p>
          <a:p>
            <a:r>
              <a:rPr lang="en-US" sz="2400" dirty="0" smtClean="0">
                <a:latin typeface="Georgia" pitchFamily="18" charset="0"/>
              </a:rPr>
              <a:t>   </a:t>
            </a:r>
          </a:p>
          <a:p>
            <a:r>
              <a:rPr lang="en-US" sz="2400" dirty="0" smtClean="0">
                <a:latin typeface="Georgia" pitchFamily="18" charset="0"/>
              </a:rPr>
              <a:t>The relationship-specific investments  each  side  makes create opportunities for contractual hold-up (hence vertical integration and selection on </a:t>
            </a:r>
            <a:r>
              <a:rPr lang="en-US" sz="2400" dirty="0" err="1" smtClean="0">
                <a:latin typeface="Georgia" pitchFamily="18" charset="0"/>
              </a:rPr>
              <a:t>unobservables</a:t>
            </a:r>
            <a:r>
              <a:rPr lang="en-US" sz="2400" dirty="0" smtClean="0">
                <a:latin typeface="Georgia" pitchFamily="18" charset="0"/>
              </a:rPr>
              <a:t>).</a:t>
            </a:r>
          </a:p>
          <a:p>
            <a:endParaRPr lang="en-US" sz="2400" dirty="0" smtClean="0">
              <a:latin typeface="Georgia" pitchFamily="18" charset="0"/>
            </a:endParaRPr>
          </a:p>
          <a:p>
            <a:r>
              <a:rPr lang="en-US" sz="2400" dirty="0" smtClean="0">
                <a:latin typeface="Georgia" pitchFamily="18" charset="0"/>
              </a:rPr>
              <a:t>Farmers side-sell opportunistically. Firms likewise renege once retail demand and alternate supplier prices  realized, or  in the event of financing or logistical constraints.  </a:t>
            </a:r>
          </a:p>
          <a:p>
            <a:endParaRPr lang="en-US" sz="2400" dirty="0" smtClean="0">
              <a:latin typeface="Georgia" pitchFamily="18" charset="0"/>
            </a:endParaRPr>
          </a:p>
          <a:p>
            <a:r>
              <a:rPr lang="en-US" sz="2400" dirty="0" smtClean="0">
                <a:latin typeface="Georgia" pitchFamily="18" charset="0"/>
              </a:rPr>
              <a:t>Group membership preferred by both sides because it makes enforcement easier; o/w non-enforcement often equilibrium.</a:t>
            </a:r>
          </a:p>
          <a:p>
            <a:endParaRPr lang="en-US" sz="2400" dirty="0" smtClean="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miti Vegetable transport5_Uplands market_29-06-06.JPG"/>
          <p:cNvPicPr>
            <a:picLocks noChangeAspect="1"/>
          </p:cNvPicPr>
          <p:nvPr/>
        </p:nvPicPr>
        <p:blipFill>
          <a:blip r:embed="rId2" cstate="print">
            <a:lum bright="35000" contrast="-20000"/>
          </a:blip>
          <a:stretch>
            <a:fillRect/>
          </a:stretch>
        </p:blipFill>
        <p:spPr>
          <a:xfrm>
            <a:off x="0" y="0"/>
            <a:ext cx="9144000" cy="6858000"/>
          </a:xfrm>
          <a:prstGeom prst="rect">
            <a:avLst/>
          </a:prstGeom>
        </p:spPr>
      </p:pic>
      <p:sp>
        <p:nvSpPr>
          <p:cNvPr id="9218" name="Content Placeholder 2"/>
          <p:cNvSpPr>
            <a:spLocks noGrp="1"/>
          </p:cNvSpPr>
          <p:nvPr>
            <p:ph idx="1"/>
          </p:nvPr>
        </p:nvSpPr>
        <p:spPr>
          <a:xfrm>
            <a:off x="0" y="990600"/>
            <a:ext cx="9144000" cy="4525963"/>
          </a:xfrm>
        </p:spPr>
        <p:txBody>
          <a:bodyPr/>
          <a:lstStyle/>
          <a:p>
            <a:pPr eaLnBrk="1" hangingPunct="1">
              <a:buFontTx/>
              <a:buNone/>
            </a:pPr>
            <a:r>
              <a:rPr lang="en-US" sz="2800" b="1" dirty="0" smtClean="0">
                <a:latin typeface="Georgia" pitchFamily="18" charset="0"/>
              </a:rPr>
              <a:t>	</a:t>
            </a:r>
            <a:r>
              <a:rPr lang="en-US" sz="2800" b="1" u="sng" dirty="0" smtClean="0">
                <a:latin typeface="Georgia" pitchFamily="18" charset="0"/>
              </a:rPr>
              <a:t>Pronounced geographic placement effects:</a:t>
            </a:r>
          </a:p>
          <a:p>
            <a:pPr eaLnBrk="1" hangingPunct="1">
              <a:buFontTx/>
              <a:buNone/>
            </a:pPr>
            <a:r>
              <a:rPr lang="en-US" sz="2400" b="1" dirty="0" smtClean="0">
                <a:latin typeface="Georgia" pitchFamily="18" charset="0"/>
              </a:rPr>
              <a:t>	</a:t>
            </a:r>
            <a:r>
              <a:rPr lang="en-US" sz="2400" dirty="0" smtClean="0">
                <a:latin typeface="Georgia" pitchFamily="18" charset="0"/>
              </a:rPr>
              <a:t>Access to appropriate soils, water and transport matters tremendously: </a:t>
            </a:r>
          </a:p>
          <a:p>
            <a:pPr eaLnBrk="1" hangingPunct="1">
              <a:buFontTx/>
              <a:buNone/>
            </a:pPr>
            <a:r>
              <a:rPr lang="en-US" sz="2400" dirty="0" smtClean="0">
                <a:latin typeface="Georgia" pitchFamily="18" charset="0"/>
              </a:rPr>
              <a:t>	- </a:t>
            </a:r>
            <a:r>
              <a:rPr lang="en-US" sz="2400" dirty="0" smtClean="0">
                <a:latin typeface="Georgia" pitchFamily="18" charset="0"/>
              </a:rPr>
              <a:t>irrigation in India, Nicaragua</a:t>
            </a:r>
          </a:p>
          <a:p>
            <a:pPr eaLnBrk="1" hangingPunct="1">
              <a:buFontTx/>
              <a:buNone/>
            </a:pPr>
            <a:r>
              <a:rPr lang="en-US" sz="2400" dirty="0" smtClean="0">
                <a:latin typeface="Georgia" pitchFamily="18" charset="0"/>
              </a:rPr>
              <a:t>	</a:t>
            </a:r>
            <a:r>
              <a:rPr lang="en-US" sz="2400" dirty="0" smtClean="0">
                <a:latin typeface="Georgia" pitchFamily="18" charset="0"/>
              </a:rPr>
              <a:t>- soils, winds, etc. </a:t>
            </a:r>
            <a:r>
              <a:rPr lang="en-US" sz="2400" dirty="0" smtClean="0">
                <a:latin typeface="Georgia" pitchFamily="18" charset="0"/>
              </a:rPr>
              <a:t>for specific crops in India</a:t>
            </a:r>
            <a:endParaRPr lang="en-US" sz="2400" dirty="0" smtClean="0">
              <a:latin typeface="Georgia" pitchFamily="18" charset="0"/>
            </a:endParaRPr>
          </a:p>
          <a:p>
            <a:pPr eaLnBrk="1" hangingPunct="1">
              <a:buFontTx/>
              <a:buNone/>
            </a:pPr>
            <a:r>
              <a:rPr lang="en-US" sz="2400" dirty="0" smtClean="0">
                <a:latin typeface="Georgia" pitchFamily="18" charset="0"/>
              </a:rPr>
              <a:t>	</a:t>
            </a:r>
            <a:r>
              <a:rPr lang="en-US" sz="2400" dirty="0" smtClean="0">
                <a:latin typeface="Georgia" pitchFamily="18" charset="0"/>
              </a:rPr>
              <a:t>- port  access in Ghana, Madagascar</a:t>
            </a:r>
          </a:p>
          <a:p>
            <a:pPr eaLnBrk="1" hangingPunct="1">
              <a:buFontTx/>
              <a:buNone/>
            </a:pPr>
            <a:r>
              <a:rPr lang="en-US" sz="2400" dirty="0" smtClean="0">
                <a:latin typeface="Georgia" pitchFamily="18" charset="0"/>
              </a:rPr>
              <a:t>	</a:t>
            </a:r>
            <a:r>
              <a:rPr lang="en-US" sz="2400" dirty="0" smtClean="0">
                <a:latin typeface="Georgia" pitchFamily="18" charset="0"/>
              </a:rPr>
              <a:t>- urban market access in Madagascar, Nicaragua, Mozambique. </a:t>
            </a:r>
          </a:p>
          <a:p>
            <a:pPr eaLnBrk="1" hangingPunct="1">
              <a:buFontTx/>
              <a:buNone/>
            </a:pPr>
            <a:r>
              <a:rPr lang="en-US" sz="2400" dirty="0" smtClean="0">
                <a:latin typeface="Georgia" pitchFamily="18" charset="0"/>
              </a:rPr>
              <a:t>	</a:t>
            </a:r>
            <a:r>
              <a:rPr lang="en-US" sz="2400" dirty="0" smtClean="0">
                <a:latin typeface="Georgia" pitchFamily="18" charset="0"/>
              </a:rPr>
              <a:t>- NGO and  farmer group activity … (implicitly) subsidize firms when interventions are channel-specific (e.g., extension) rather than general for smallholders  (e.g., irrigation). </a:t>
            </a:r>
          </a:p>
          <a:p>
            <a:pPr eaLnBrk="1" hangingPunct="1">
              <a:buFontTx/>
              <a:buNone/>
            </a:pPr>
            <a:endParaRPr lang="en-US" sz="2400" dirty="0" smtClean="0">
              <a:latin typeface="Georgia" pitchFamily="18" charset="0"/>
            </a:endParaRPr>
          </a:p>
          <a:p>
            <a:pPr eaLnBrk="1" hangingPunct="1">
              <a:buFontTx/>
              <a:buNone/>
            </a:pPr>
            <a:r>
              <a:rPr lang="en-US" sz="2400" dirty="0" smtClean="0">
                <a:latin typeface="Georgia" pitchFamily="18" charset="0"/>
              </a:rPr>
              <a:t>	Note: placement does not always favor more accessible regions … firms balance cheaper access with higher risk of farmer side-selling in India. </a:t>
            </a:r>
            <a:endParaRPr lang="en-US" sz="2400" dirty="0" smtClean="0">
              <a:latin typeface="Georgia" pitchFamily="18" charset="0"/>
            </a:endParaRPr>
          </a:p>
          <a:p>
            <a:pPr eaLnBrk="1" hangingPunct="1">
              <a:buFontTx/>
              <a:buNone/>
            </a:pPr>
            <a:endParaRPr lang="en-US" sz="2400" dirty="0" smtClean="0">
              <a:latin typeface="Georgia" pitchFamily="18" charset="0"/>
            </a:endParaRPr>
          </a:p>
          <a:p>
            <a:pPr eaLnBrk="1" hangingPunct="1">
              <a:buFontTx/>
              <a:buNone/>
            </a:pPr>
            <a:endParaRPr lang="en-US" sz="2400" b="1" dirty="0" smtClean="0">
              <a:latin typeface="Georgia" pitchFamily="18" charset="0"/>
            </a:endParaRPr>
          </a:p>
          <a:p>
            <a:pPr eaLnBrk="1" hangingPunct="1">
              <a:buFontTx/>
              <a:buNone/>
            </a:pPr>
            <a:endParaRPr lang="en-US" sz="2800" b="1" dirty="0" smtClean="0">
              <a:latin typeface="Georgia" pitchFamily="18" charset="0"/>
            </a:endParaRPr>
          </a:p>
          <a:p>
            <a:pPr eaLnBrk="1" hangingPunct="1">
              <a:buFontTx/>
              <a:buNone/>
            </a:pPr>
            <a:r>
              <a:rPr lang="en-US" sz="2400" b="1"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miti Vegetable transport5_Uplands market_29-06-06.JPG"/>
          <p:cNvPicPr>
            <a:picLocks noChangeAspect="1"/>
          </p:cNvPicPr>
          <p:nvPr/>
        </p:nvPicPr>
        <p:blipFill>
          <a:blip r:embed="rId2" cstate="print">
            <a:lum bright="35000" contrast="-20000"/>
          </a:blip>
          <a:stretch>
            <a:fillRect/>
          </a:stretch>
        </p:blipFill>
        <p:spPr>
          <a:xfrm>
            <a:off x="0" y="0"/>
            <a:ext cx="9144000" cy="6858000"/>
          </a:xfrm>
          <a:prstGeom prst="rect">
            <a:avLst/>
          </a:prstGeom>
        </p:spPr>
      </p:pic>
      <p:sp>
        <p:nvSpPr>
          <p:cNvPr id="9218" name="Content Placeholder 2"/>
          <p:cNvSpPr>
            <a:spLocks noGrp="1"/>
          </p:cNvSpPr>
          <p:nvPr>
            <p:ph idx="1"/>
          </p:nvPr>
        </p:nvSpPr>
        <p:spPr>
          <a:xfrm>
            <a:off x="0" y="1066800"/>
            <a:ext cx="9144000" cy="4525963"/>
          </a:xfrm>
        </p:spPr>
        <p:txBody>
          <a:bodyPr/>
          <a:lstStyle/>
          <a:p>
            <a:pPr eaLnBrk="1" hangingPunct="1">
              <a:buFontTx/>
              <a:buNone/>
            </a:pPr>
            <a:r>
              <a:rPr lang="en-US" sz="2800" b="1" dirty="0" smtClean="0">
                <a:latin typeface="Georgia" pitchFamily="18" charset="0"/>
              </a:rPr>
              <a:t>	</a:t>
            </a:r>
            <a:r>
              <a:rPr lang="en-US" sz="2800" b="1" u="sng" dirty="0" smtClean="0">
                <a:latin typeface="Georgia" pitchFamily="18" charset="0"/>
              </a:rPr>
              <a:t>Pronounced geographic placement effects:</a:t>
            </a:r>
          </a:p>
          <a:p>
            <a:pPr eaLnBrk="1" hangingPunct="1">
              <a:buFontTx/>
              <a:buNone/>
            </a:pPr>
            <a:endParaRPr lang="en-US" sz="2400" b="1" dirty="0" smtClean="0">
              <a:latin typeface="Georgia" pitchFamily="18" charset="0"/>
            </a:endParaRPr>
          </a:p>
          <a:p>
            <a:pPr eaLnBrk="1" hangingPunct="1">
              <a:buFontTx/>
              <a:buNone/>
            </a:pPr>
            <a:r>
              <a:rPr lang="en-US" sz="2400" b="1" dirty="0" smtClean="0">
                <a:latin typeface="Georgia" pitchFamily="18" charset="0"/>
              </a:rPr>
              <a:t>	A key implication: the geography of contracting often reinforces geographic poverty traps and  increases spatial inequality.</a:t>
            </a:r>
          </a:p>
          <a:p>
            <a:pPr eaLnBrk="1" hangingPunct="1">
              <a:buFontTx/>
              <a:buNone/>
            </a:pPr>
            <a:endParaRPr lang="en-US" sz="2400" dirty="0" smtClean="0">
              <a:latin typeface="Georgia" pitchFamily="18" charset="0"/>
            </a:endParaRPr>
          </a:p>
          <a:p>
            <a:pPr eaLnBrk="1" hangingPunct="1">
              <a:buFontTx/>
              <a:buNone/>
            </a:pPr>
            <a:endParaRPr lang="en-US" sz="2400" b="1" dirty="0" smtClean="0">
              <a:latin typeface="Georgia" pitchFamily="18" charset="0"/>
            </a:endParaRPr>
          </a:p>
          <a:p>
            <a:pPr eaLnBrk="1" hangingPunct="1">
              <a:buFontTx/>
              <a:buNone/>
            </a:pPr>
            <a:endParaRPr lang="en-US" sz="2800" b="1" dirty="0" smtClean="0">
              <a:latin typeface="Georgia" pitchFamily="18" charset="0"/>
            </a:endParaRPr>
          </a:p>
          <a:p>
            <a:pPr eaLnBrk="1" hangingPunct="1">
              <a:buFontTx/>
              <a:buNone/>
            </a:pPr>
            <a:r>
              <a:rPr lang="en-US" sz="2400" b="1"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ICT8069"/>
          <p:cNvPicPr>
            <a:picLocks noChangeAspect="1" noChangeArrowheads="1"/>
          </p:cNvPicPr>
          <p:nvPr/>
        </p:nvPicPr>
        <p:blipFill>
          <a:blip r:embed="rId2" cstate="print">
            <a:lum bright="20000" contrast="-25000"/>
          </a:blip>
          <a:srcRect/>
          <a:stretch>
            <a:fillRect/>
          </a:stretch>
        </p:blipFill>
        <p:spPr bwMode="auto">
          <a:xfrm>
            <a:off x="0" y="0"/>
            <a:ext cx="9144000" cy="6858000"/>
          </a:xfrm>
          <a:prstGeom prst="rect">
            <a:avLst/>
          </a:prstGeom>
          <a:noFill/>
          <a:ln w="9525">
            <a:noFill/>
            <a:miter lim="800000"/>
            <a:headEnd/>
            <a:tailEnd/>
          </a:ln>
        </p:spPr>
      </p:pic>
      <p:sp>
        <p:nvSpPr>
          <p:cNvPr id="9218" name="Content Placeholder 2"/>
          <p:cNvSpPr>
            <a:spLocks noGrp="1"/>
          </p:cNvSpPr>
          <p:nvPr>
            <p:ph idx="1"/>
          </p:nvPr>
        </p:nvSpPr>
        <p:spPr>
          <a:xfrm>
            <a:off x="0" y="1066800"/>
            <a:ext cx="9144000" cy="4525963"/>
          </a:xfrm>
        </p:spPr>
        <p:txBody>
          <a:bodyPr/>
          <a:lstStyle/>
          <a:p>
            <a:pPr eaLnBrk="1" hangingPunct="1">
              <a:buFontTx/>
              <a:buNone/>
            </a:pPr>
            <a:r>
              <a:rPr lang="en-US" sz="2800" b="1" dirty="0" smtClean="0">
                <a:latin typeface="Georgia" pitchFamily="18" charset="0"/>
              </a:rPr>
              <a:t>	</a:t>
            </a:r>
            <a:r>
              <a:rPr lang="en-US" sz="2400" b="1" u="sng" dirty="0" smtClean="0">
                <a:latin typeface="Georgia" pitchFamily="18" charset="0"/>
              </a:rPr>
              <a:t>Farmer selection effects:</a:t>
            </a:r>
          </a:p>
          <a:p>
            <a:pPr eaLnBrk="1" hangingPunct="1">
              <a:buFontTx/>
              <a:buNone/>
            </a:pPr>
            <a:r>
              <a:rPr lang="en-US" sz="2400" b="1" dirty="0" smtClean="0">
                <a:latin typeface="Georgia" pitchFamily="18" charset="0"/>
              </a:rPr>
              <a:t>	</a:t>
            </a:r>
            <a:r>
              <a:rPr lang="en-US" sz="2400" dirty="0" smtClean="0">
                <a:latin typeface="Georgia" pitchFamily="18" charset="0"/>
              </a:rPr>
              <a:t>Contracting is  clearly non-random  among farmers.</a:t>
            </a:r>
            <a:endParaRPr lang="en-US" sz="2400" dirty="0" smtClean="0">
              <a:latin typeface="Georgia" pitchFamily="18" charset="0"/>
            </a:endParaRPr>
          </a:p>
          <a:p>
            <a:pPr eaLnBrk="1" hangingPunct="1">
              <a:buFontTx/>
              <a:buNone/>
            </a:pPr>
            <a:r>
              <a:rPr lang="en-US" sz="2400" dirty="0" smtClean="0">
                <a:latin typeface="Georgia" pitchFamily="18" charset="0"/>
              </a:rPr>
              <a:t>	</a:t>
            </a:r>
          </a:p>
          <a:p>
            <a:pPr eaLnBrk="1" hangingPunct="1">
              <a:buFontTx/>
              <a:buNone/>
            </a:pPr>
            <a:r>
              <a:rPr lang="en-US" sz="2400" dirty="0" smtClean="0">
                <a:latin typeface="Georgia" pitchFamily="18" charset="0"/>
              </a:rPr>
              <a:t>	</a:t>
            </a:r>
            <a:r>
              <a:rPr lang="en-US" sz="2400" dirty="0" smtClean="0">
                <a:latin typeface="Georgia" pitchFamily="18" charset="0"/>
              </a:rPr>
              <a:t>But less pronounced  and consistent selection on observables than anticipated.</a:t>
            </a:r>
          </a:p>
          <a:p>
            <a:pPr eaLnBrk="1" hangingPunct="1">
              <a:buFontTx/>
              <a:buNone/>
            </a:pPr>
            <a:r>
              <a:rPr lang="en-US" sz="2400" dirty="0" smtClean="0">
                <a:latin typeface="Georgia" pitchFamily="18" charset="0"/>
              </a:rPr>
              <a:t>	</a:t>
            </a:r>
            <a:r>
              <a:rPr lang="en-US" sz="2400" dirty="0" smtClean="0">
                <a:latin typeface="Georgia" pitchFamily="18" charset="0"/>
              </a:rPr>
              <a:t>	- farm size, literacy/education, non-land wealth all have 	mild, positive effects in most (but not all) cases</a:t>
            </a:r>
          </a:p>
          <a:p>
            <a:pPr eaLnBrk="1" hangingPunct="1">
              <a:buFontTx/>
              <a:buNone/>
            </a:pPr>
            <a:r>
              <a:rPr lang="en-US" sz="2400" dirty="0" smtClean="0">
                <a:latin typeface="Georgia" pitchFamily="18" charset="0"/>
              </a:rPr>
              <a:t>	</a:t>
            </a:r>
            <a:r>
              <a:rPr lang="en-US" sz="2400" dirty="0" smtClean="0">
                <a:latin typeface="Georgia" pitchFamily="18" charset="0"/>
              </a:rPr>
              <a:t>	- irrigation and farmer group membership most 	consistently positive and meaningful effects</a:t>
            </a:r>
          </a:p>
          <a:p>
            <a:pPr eaLnBrk="1" hangingPunct="1">
              <a:buFontTx/>
              <a:buNone/>
            </a:pPr>
            <a:r>
              <a:rPr lang="en-US" sz="2400" dirty="0" smtClean="0">
                <a:latin typeface="Georgia" pitchFamily="18" charset="0"/>
              </a:rPr>
              <a:t>	</a:t>
            </a:r>
            <a:endParaRPr lang="en-US" sz="2400" dirty="0" smtClean="0">
              <a:latin typeface="Georgia" pitchFamily="18" charset="0"/>
            </a:endParaRPr>
          </a:p>
          <a:p>
            <a:pPr eaLnBrk="1" hangingPunct="1">
              <a:buFontTx/>
              <a:buNone/>
            </a:pPr>
            <a:r>
              <a:rPr lang="en-US" sz="2400" dirty="0" smtClean="0">
                <a:latin typeface="Georgia" pitchFamily="18" charset="0"/>
              </a:rPr>
              <a:t>	</a:t>
            </a:r>
            <a:r>
              <a:rPr lang="en-US" sz="2400" dirty="0" smtClean="0">
                <a:latin typeface="Georgia" pitchFamily="18" charset="0"/>
              </a:rPr>
              <a:t>Selection on </a:t>
            </a:r>
            <a:r>
              <a:rPr lang="en-US" sz="2400" dirty="0" err="1" smtClean="0">
                <a:latin typeface="Georgia" pitchFamily="18" charset="0"/>
              </a:rPr>
              <a:t>unobservables</a:t>
            </a:r>
            <a:r>
              <a:rPr lang="en-US" sz="2400" dirty="0" smtClean="0">
                <a:latin typeface="Georgia" pitchFamily="18" charset="0"/>
              </a:rPr>
              <a:t>  appears significant in many cases, due to contract enforcement challenges.</a:t>
            </a:r>
            <a:endParaRPr lang="en-US" sz="2400" dirty="0" smtClean="0">
              <a:latin typeface="Georgia" pitchFamily="18" charset="0"/>
            </a:endParaRPr>
          </a:p>
          <a:p>
            <a:pPr eaLnBrk="1" hangingPunct="1">
              <a:buFontTx/>
              <a:buNone/>
            </a:pPr>
            <a:endParaRPr lang="en-US" sz="2800" dirty="0" smtClean="0">
              <a:latin typeface="Georgia" pitchFamily="18" charset="0"/>
            </a:endParaRPr>
          </a:p>
          <a:p>
            <a:pPr eaLnBrk="1" hangingPunct="1">
              <a:buFontTx/>
              <a:buNone/>
            </a:pPr>
            <a:r>
              <a:rPr lang="en-US" sz="2400"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31" descr="PICT8995"/>
          <p:cNvPicPr>
            <a:picLocks noChangeAspect="1" noChangeArrowheads="1"/>
          </p:cNvPicPr>
          <p:nvPr/>
        </p:nvPicPr>
        <p:blipFill>
          <a:blip r:embed="rId2" cstate="print">
            <a:lum bright="30000" contrast="-30000"/>
          </a:blip>
          <a:srcRect/>
          <a:stretch>
            <a:fillRect/>
          </a:stretch>
        </p:blipFill>
        <p:spPr bwMode="auto">
          <a:xfrm>
            <a:off x="0" y="990600"/>
            <a:ext cx="9144000" cy="6858000"/>
          </a:xfrm>
          <a:prstGeom prst="rect">
            <a:avLst/>
          </a:prstGeom>
          <a:noFill/>
          <a:ln w="9525">
            <a:noFill/>
            <a:miter lim="800000"/>
            <a:headEnd/>
            <a:tailEnd/>
          </a:ln>
        </p:spPr>
      </p:pic>
      <p:sp>
        <p:nvSpPr>
          <p:cNvPr id="9218" name="Content Placeholder 2"/>
          <p:cNvSpPr>
            <a:spLocks noGrp="1"/>
          </p:cNvSpPr>
          <p:nvPr>
            <p:ph idx="1"/>
          </p:nvPr>
        </p:nvSpPr>
        <p:spPr>
          <a:xfrm>
            <a:off x="-152400" y="990600"/>
            <a:ext cx="9296400" cy="4525963"/>
          </a:xfrm>
        </p:spPr>
        <p:txBody>
          <a:bodyPr/>
          <a:lstStyle/>
          <a:p>
            <a:pPr eaLnBrk="1" hangingPunct="1">
              <a:buFontTx/>
              <a:buNone/>
            </a:pPr>
            <a:r>
              <a:rPr lang="en-US" sz="2800" b="1" dirty="0" smtClean="0">
                <a:latin typeface="Georgia" pitchFamily="18" charset="0"/>
              </a:rPr>
              <a:t>	</a:t>
            </a:r>
            <a:r>
              <a:rPr lang="en-US" sz="2400" b="1" u="sng" dirty="0" smtClean="0">
                <a:latin typeface="Georgia" pitchFamily="18" charset="0"/>
              </a:rPr>
              <a:t>Contract compliance and churning within chains:</a:t>
            </a:r>
          </a:p>
          <a:p>
            <a:pPr eaLnBrk="1" hangingPunct="1">
              <a:buFontTx/>
              <a:buNone/>
            </a:pPr>
            <a:endParaRPr lang="en-US" sz="2400" b="1" dirty="0" smtClean="0">
              <a:latin typeface="Georgia" pitchFamily="18" charset="0"/>
            </a:endParaRPr>
          </a:p>
          <a:p>
            <a:pPr eaLnBrk="1" hangingPunct="1">
              <a:buFontTx/>
              <a:buNone/>
            </a:pPr>
            <a:r>
              <a:rPr lang="en-US" sz="2400" b="1" dirty="0" smtClean="0">
                <a:latin typeface="Georgia" pitchFamily="18" charset="0"/>
              </a:rPr>
              <a:t>	</a:t>
            </a:r>
            <a:r>
              <a:rPr lang="en-US" sz="2400" dirty="0" smtClean="0">
                <a:latin typeface="Georgia" pitchFamily="18" charset="0"/>
              </a:rPr>
              <a:t>Breach of contract is widespread by both parties.  </a:t>
            </a:r>
          </a:p>
          <a:p>
            <a:pPr eaLnBrk="1" hangingPunct="1">
              <a:buFontTx/>
              <a:buNone/>
            </a:pPr>
            <a:r>
              <a:rPr lang="en-US" sz="2400" dirty="0" smtClean="0">
                <a:latin typeface="Georgia" pitchFamily="18" charset="0"/>
              </a:rPr>
              <a:t>	</a:t>
            </a:r>
          </a:p>
          <a:p>
            <a:pPr eaLnBrk="1" hangingPunct="1">
              <a:buFontTx/>
              <a:buNone/>
            </a:pPr>
            <a:r>
              <a:rPr lang="en-US" sz="2400" dirty="0" smtClean="0">
                <a:latin typeface="Georgia" pitchFamily="18" charset="0"/>
              </a:rPr>
              <a:t>	Unclear if use of written contracts improves performance.  Group-based contracting seems to help.</a:t>
            </a:r>
          </a:p>
          <a:p>
            <a:pPr eaLnBrk="1" hangingPunct="1">
              <a:buFontTx/>
              <a:buNone/>
            </a:pPr>
            <a:endParaRPr lang="en-US" sz="2400" dirty="0" smtClean="0">
              <a:latin typeface="Georgia" pitchFamily="18" charset="0"/>
            </a:endParaRPr>
          </a:p>
          <a:p>
            <a:pPr eaLnBrk="1" hangingPunct="1">
              <a:buFontTx/>
              <a:buNone/>
            </a:pPr>
            <a:r>
              <a:rPr lang="en-US" sz="2400" dirty="0" smtClean="0">
                <a:latin typeface="Georgia" pitchFamily="18" charset="0"/>
              </a:rPr>
              <a:t>	</a:t>
            </a:r>
            <a:r>
              <a:rPr lang="en-US" sz="2400" dirty="0" smtClean="0">
                <a:latin typeface="Georgia" pitchFamily="18" charset="0"/>
              </a:rPr>
              <a:t>Market saturation leads to significant problems with firm  hold-up and malfeasance (Ghana, India, Nicaragua). Points to pecuniary externalities that offset learning incentives for strategic delay.  Early market entrants reap greatest gains and prove most able to weather later market disruptions.</a:t>
            </a:r>
          </a:p>
          <a:p>
            <a:pPr eaLnBrk="1" hangingPunct="1">
              <a:buFontTx/>
              <a:buNone/>
            </a:pPr>
            <a:endParaRPr lang="en-US" sz="2400" b="1" dirty="0" smtClean="0">
              <a:latin typeface="Georgia" pitchFamily="18" charset="0"/>
            </a:endParaRPr>
          </a:p>
          <a:p>
            <a:pPr eaLnBrk="1" hangingPunct="1">
              <a:buFontTx/>
              <a:buNone/>
            </a:pPr>
            <a:r>
              <a:rPr lang="en-US" sz="2400" b="1" dirty="0" smtClean="0">
                <a:latin typeface="Georgia" pitchFamily="18" charset="0"/>
              </a:rPr>
              <a:t>	</a:t>
            </a:r>
            <a:endParaRPr lang="en-US" sz="2800" b="1" dirty="0" smtClean="0">
              <a:latin typeface="Georgia" pitchFamily="18" charset="0"/>
            </a:endParaRPr>
          </a:p>
          <a:p>
            <a:pPr eaLnBrk="1" hangingPunct="1">
              <a:buFontTx/>
              <a:buNone/>
            </a:pPr>
            <a:r>
              <a:rPr lang="en-US" sz="2400" b="1"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990600"/>
            <a:ext cx="9144000" cy="1524000"/>
          </a:xfrm>
        </p:spPr>
        <p:txBody>
          <a:bodyPr/>
          <a:lstStyle/>
          <a:p>
            <a:pPr eaLnBrk="1" hangingPunct="1">
              <a:lnSpc>
                <a:spcPct val="80000"/>
              </a:lnSpc>
              <a:buFontTx/>
              <a:buNone/>
              <a:defRPr/>
            </a:pPr>
            <a:r>
              <a:rPr lang="en-US" sz="2400" dirty="0" smtClean="0">
                <a:latin typeface="Georgia" pitchFamily="18" charset="0"/>
              </a:rPr>
              <a:t>	</a:t>
            </a:r>
          </a:p>
          <a:p>
            <a:pPr eaLnBrk="1" hangingPunct="1">
              <a:lnSpc>
                <a:spcPct val="80000"/>
              </a:lnSpc>
              <a:buFontTx/>
              <a:buNone/>
              <a:defRPr/>
            </a:pPr>
            <a:r>
              <a:rPr lang="en-US" sz="2400" b="1" dirty="0" smtClean="0">
                <a:latin typeface="Georgia" pitchFamily="18" charset="0"/>
              </a:rPr>
              <a:t>	</a:t>
            </a:r>
            <a:endParaRPr lang="en-US" sz="2400" dirty="0" smtClean="0">
              <a:latin typeface="Georgia" pitchFamily="18" charset="0"/>
            </a:endParaRPr>
          </a:p>
        </p:txBody>
      </p:sp>
      <p:pic>
        <p:nvPicPr>
          <p:cNvPr id="921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6" name="Picture 65"/>
          <p:cNvPicPr/>
          <p:nvPr/>
        </p:nvPicPr>
        <p:blipFill>
          <a:blip r:embed="rId3" cstate="print"/>
          <a:srcRect/>
          <a:stretch>
            <a:fillRect/>
          </a:stretch>
        </p:blipFill>
        <p:spPr bwMode="auto">
          <a:xfrm>
            <a:off x="304800" y="1474113"/>
            <a:ext cx="8134350" cy="5383887"/>
          </a:xfrm>
          <a:prstGeom prst="rect">
            <a:avLst/>
          </a:prstGeom>
          <a:noFill/>
          <a:ln w="9525">
            <a:noFill/>
            <a:miter lim="800000"/>
            <a:headEnd/>
            <a:tailEnd/>
          </a:ln>
        </p:spPr>
      </p:pic>
      <p:sp>
        <p:nvSpPr>
          <p:cNvPr id="115771" name="Rectangle 59"/>
          <p:cNvSpPr>
            <a:spLocks noChangeArrowheads="1"/>
          </p:cNvSpPr>
          <p:nvPr/>
        </p:nvSpPr>
        <p:spPr bwMode="auto">
          <a:xfrm>
            <a:off x="2191636" y="1141512"/>
            <a:ext cx="476072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Figure 3: Pineapple Market Participation in Ghana, 1980-2009</a:t>
            </a:r>
            <a:endParaRPr kumimoji="0" lang="en-US" sz="1400" b="1" i="0" u="none" strike="noStrike" cap="none" normalizeH="0" baseline="0" dirty="0" smtClean="0">
              <a:ln>
                <a:noFill/>
              </a:ln>
              <a:solidFill>
                <a:schemeClr val="tx1"/>
              </a:solidFill>
              <a:effectLst/>
              <a:latin typeface="Arial" pitchFamily="34" charset="0"/>
            </a:endParaRPr>
          </a:p>
        </p:txBody>
      </p:sp>
      <p:sp>
        <p:nvSpPr>
          <p:cNvPr id="8"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31" descr="PICT8995"/>
          <p:cNvPicPr>
            <a:picLocks noChangeAspect="1" noChangeArrowheads="1"/>
          </p:cNvPicPr>
          <p:nvPr/>
        </p:nvPicPr>
        <p:blipFill>
          <a:blip r:embed="rId2" cstate="print">
            <a:lum bright="30000" contrast="-30000"/>
          </a:blip>
          <a:srcRect/>
          <a:stretch>
            <a:fillRect/>
          </a:stretch>
        </p:blipFill>
        <p:spPr bwMode="auto">
          <a:xfrm>
            <a:off x="0" y="990600"/>
            <a:ext cx="9144000" cy="6858000"/>
          </a:xfrm>
          <a:prstGeom prst="rect">
            <a:avLst/>
          </a:prstGeom>
          <a:noFill/>
          <a:ln w="9525">
            <a:noFill/>
            <a:miter lim="800000"/>
            <a:headEnd/>
            <a:tailEnd/>
          </a:ln>
        </p:spPr>
      </p:pic>
      <p:sp>
        <p:nvSpPr>
          <p:cNvPr id="9218" name="Content Placeholder 2"/>
          <p:cNvSpPr>
            <a:spLocks noGrp="1"/>
          </p:cNvSpPr>
          <p:nvPr>
            <p:ph idx="1"/>
          </p:nvPr>
        </p:nvSpPr>
        <p:spPr>
          <a:xfrm>
            <a:off x="-152400" y="990600"/>
            <a:ext cx="9296400" cy="4525963"/>
          </a:xfrm>
        </p:spPr>
        <p:txBody>
          <a:bodyPr/>
          <a:lstStyle/>
          <a:p>
            <a:pPr eaLnBrk="1" hangingPunct="1">
              <a:buFontTx/>
              <a:buNone/>
            </a:pPr>
            <a:r>
              <a:rPr lang="en-US" sz="2800" b="1" dirty="0" smtClean="0">
                <a:latin typeface="Georgia" pitchFamily="18" charset="0"/>
              </a:rPr>
              <a:t>	</a:t>
            </a:r>
            <a:r>
              <a:rPr lang="en-US" sz="2400" b="1" u="sng" dirty="0" smtClean="0">
                <a:latin typeface="Georgia" pitchFamily="18" charset="0"/>
              </a:rPr>
              <a:t>Contract compliance and churning within chains:</a:t>
            </a:r>
          </a:p>
          <a:p>
            <a:pPr eaLnBrk="1" hangingPunct="1">
              <a:buFontTx/>
              <a:buNone/>
            </a:pPr>
            <a:endParaRPr lang="en-US" sz="2400" b="1" dirty="0" smtClean="0">
              <a:latin typeface="Georgia" pitchFamily="18" charset="0"/>
            </a:endParaRPr>
          </a:p>
          <a:p>
            <a:pPr eaLnBrk="1" hangingPunct="1">
              <a:buFontTx/>
              <a:buNone/>
            </a:pPr>
            <a:r>
              <a:rPr lang="en-US" sz="2400" b="1" dirty="0" smtClean="0">
                <a:latin typeface="Georgia" pitchFamily="18" charset="0"/>
              </a:rPr>
              <a:t>	</a:t>
            </a:r>
            <a:r>
              <a:rPr lang="en-US" sz="2400" dirty="0" smtClean="0">
                <a:latin typeface="Georgia" pitchFamily="18" charset="0"/>
              </a:rPr>
              <a:t>Given widespread nonperformance, high  rates of churning  follow naturally:</a:t>
            </a:r>
          </a:p>
          <a:p>
            <a:pPr eaLnBrk="1" hangingPunct="1">
              <a:buFontTx/>
              <a:buNone/>
            </a:pPr>
            <a:r>
              <a:rPr lang="en-US" sz="2400" dirty="0" smtClean="0">
                <a:latin typeface="Georgia" pitchFamily="18" charset="0"/>
              </a:rPr>
              <a:t>	</a:t>
            </a:r>
            <a:r>
              <a:rPr lang="en-US" sz="2400" dirty="0" smtClean="0">
                <a:latin typeface="Georgia" pitchFamily="18" charset="0"/>
              </a:rPr>
              <a:t>	- 38% in Nicaragua horticulture</a:t>
            </a:r>
          </a:p>
          <a:p>
            <a:pPr eaLnBrk="1" hangingPunct="1">
              <a:buFontTx/>
              <a:buNone/>
            </a:pPr>
            <a:r>
              <a:rPr lang="en-US" sz="2400" dirty="0" smtClean="0">
                <a:latin typeface="Georgia" pitchFamily="18" charset="0"/>
              </a:rPr>
              <a:t>	</a:t>
            </a:r>
            <a:r>
              <a:rPr lang="en-US" sz="2400" dirty="0" smtClean="0">
                <a:latin typeface="Georgia" pitchFamily="18" charset="0"/>
              </a:rPr>
              <a:t>	-</a:t>
            </a:r>
            <a:r>
              <a:rPr lang="en-US" sz="2400" dirty="0" smtClean="0">
                <a:latin typeface="Georgia" pitchFamily="18" charset="0"/>
              </a:rPr>
              <a:t> 56% in Ghana </a:t>
            </a:r>
            <a:r>
              <a:rPr lang="en-US" sz="2400" dirty="0" smtClean="0">
                <a:latin typeface="Georgia" pitchFamily="18" charset="0"/>
              </a:rPr>
              <a:t>pineapple</a:t>
            </a:r>
          </a:p>
          <a:p>
            <a:pPr eaLnBrk="1" hangingPunct="1">
              <a:buFontTx/>
              <a:buNone/>
            </a:pPr>
            <a:r>
              <a:rPr lang="en-US" sz="2400" dirty="0" smtClean="0">
                <a:latin typeface="Georgia" pitchFamily="18" charset="0"/>
              </a:rPr>
              <a:t>	</a:t>
            </a:r>
            <a:r>
              <a:rPr lang="en-US" sz="2400" dirty="0" smtClean="0">
                <a:latin typeface="Georgia" pitchFamily="18" charset="0"/>
              </a:rPr>
              <a:t>	- 64% in India gherkins</a:t>
            </a:r>
          </a:p>
          <a:p>
            <a:pPr eaLnBrk="1" hangingPunct="1">
              <a:buFontTx/>
              <a:buNone/>
            </a:pPr>
            <a:r>
              <a:rPr lang="en-US" sz="2400" dirty="0" smtClean="0">
                <a:latin typeface="Georgia" pitchFamily="18" charset="0"/>
              </a:rPr>
              <a:t>	</a:t>
            </a:r>
            <a:r>
              <a:rPr lang="en-US" sz="2400" dirty="0" smtClean="0">
                <a:latin typeface="Georgia" pitchFamily="18" charset="0"/>
              </a:rPr>
              <a:t>	- 73% in India marigold</a:t>
            </a:r>
          </a:p>
          <a:p>
            <a:pPr eaLnBrk="1" hangingPunct="1">
              <a:buFontTx/>
              <a:buNone/>
            </a:pPr>
            <a:r>
              <a:rPr lang="en-US" sz="2400" dirty="0" smtClean="0">
                <a:latin typeface="Georgia" pitchFamily="18" charset="0"/>
              </a:rPr>
              <a:t>	</a:t>
            </a:r>
            <a:r>
              <a:rPr lang="en-US" sz="2400" dirty="0" smtClean="0">
                <a:latin typeface="Georgia" pitchFamily="18" charset="0"/>
              </a:rPr>
              <a:t>	- 93% in India  cotton </a:t>
            </a:r>
          </a:p>
          <a:p>
            <a:pPr eaLnBrk="1" hangingPunct="1">
              <a:buFontTx/>
              <a:buNone/>
            </a:pPr>
            <a:endParaRPr lang="en-US" sz="2400" dirty="0" smtClean="0">
              <a:latin typeface="Georgia" pitchFamily="18" charset="0"/>
            </a:endParaRPr>
          </a:p>
          <a:p>
            <a:pPr eaLnBrk="1" hangingPunct="1">
              <a:buFontTx/>
              <a:buNone/>
            </a:pPr>
            <a:r>
              <a:rPr lang="en-US" sz="2400" dirty="0" smtClean="0">
                <a:latin typeface="Georgia" pitchFamily="18" charset="0"/>
              </a:rPr>
              <a:t>	Evidence from Nicaragua  suggests that many of the gains from value chain participation remain after exit.  </a:t>
            </a:r>
            <a:endParaRPr lang="en-US" sz="2400" dirty="0" smtClean="0">
              <a:latin typeface="Georgia" pitchFamily="18" charset="0"/>
            </a:endParaRPr>
          </a:p>
          <a:p>
            <a:pPr eaLnBrk="1" hangingPunct="1">
              <a:buFontTx/>
              <a:buNone/>
            </a:pPr>
            <a:endParaRPr lang="en-US" sz="2800" dirty="0" smtClean="0">
              <a:latin typeface="Georgia" pitchFamily="18" charset="0"/>
            </a:endParaRPr>
          </a:p>
          <a:p>
            <a:pPr eaLnBrk="1" hangingPunct="1">
              <a:buFontTx/>
              <a:buNone/>
            </a:pPr>
            <a:r>
              <a:rPr lang="en-US" sz="2400"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Empirical evidence</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2400" y="1066800"/>
            <a:ext cx="9296400" cy="4525963"/>
          </a:xfrm>
        </p:spPr>
        <p:txBody>
          <a:bodyPr/>
          <a:lstStyle/>
          <a:p>
            <a:pPr eaLnBrk="1" hangingPunct="1">
              <a:buFontTx/>
              <a:buNone/>
            </a:pPr>
            <a:r>
              <a:rPr lang="en-US" sz="2800" b="1" dirty="0" smtClean="0">
                <a:latin typeface="Georgia" pitchFamily="18" charset="0"/>
              </a:rPr>
              <a:t>	</a:t>
            </a:r>
            <a:r>
              <a:rPr lang="en-US" sz="2800" b="1" u="sng" dirty="0" smtClean="0">
                <a:latin typeface="Georgia" pitchFamily="18" charset="0"/>
              </a:rPr>
              <a:t>Key points :</a:t>
            </a:r>
            <a:endParaRPr lang="en-US" sz="2800" b="1" dirty="0" smtClean="0">
              <a:latin typeface="Georgia" pitchFamily="18" charset="0"/>
            </a:endParaRPr>
          </a:p>
          <a:p>
            <a:pPr eaLnBrk="1" hangingPunct="1">
              <a:buFontTx/>
              <a:buNone/>
            </a:pPr>
            <a:r>
              <a:rPr lang="en-US" sz="2400" dirty="0" smtClean="0">
                <a:latin typeface="Georgia" pitchFamily="18" charset="0"/>
              </a:rPr>
              <a:t>	- Widespread concerns that smallholders are being left behind.  </a:t>
            </a:r>
          </a:p>
          <a:p>
            <a:pPr eaLnBrk="1" hangingPunct="1">
              <a:buFontTx/>
              <a:buNone/>
            </a:pPr>
            <a:r>
              <a:rPr lang="en-US" sz="2400" dirty="0" smtClean="0">
                <a:latin typeface="Georgia" pitchFamily="18" charset="0"/>
              </a:rPr>
              <a:t>	- Biggest sources of non-random participation appear to be geographic placement choices  by firms, not farm-specific selection, although irrigation clearly matters (and probably helps farmers preserve the gains from value chain participation even upon exit) as do farmer groups.  </a:t>
            </a:r>
          </a:p>
          <a:p>
            <a:pPr eaLnBrk="1" hangingPunct="1">
              <a:buFontTx/>
              <a:buNone/>
            </a:pPr>
            <a:r>
              <a:rPr lang="en-US" sz="2400" dirty="0" smtClean="0">
                <a:latin typeface="Georgia" pitchFamily="18" charset="0"/>
              </a:rPr>
              <a:t>	</a:t>
            </a:r>
            <a:r>
              <a:rPr lang="en-US" sz="2400" dirty="0" smtClean="0">
                <a:latin typeface="Georgia" pitchFamily="18" charset="0"/>
              </a:rPr>
              <a:t>- Breach of contract is widespread and leads to very high rates of churning within value chains, 38-93% in the chains where we measured </a:t>
            </a:r>
            <a:r>
              <a:rPr lang="en-US" sz="2400" dirty="0" smtClean="0">
                <a:latin typeface="Georgia" pitchFamily="18" charset="0"/>
              </a:rPr>
              <a:t>exits. </a:t>
            </a:r>
          </a:p>
          <a:p>
            <a:pPr eaLnBrk="1" hangingPunct="1">
              <a:buFontTx/>
              <a:buNone/>
            </a:pPr>
            <a:r>
              <a:rPr lang="en-US" sz="2400" dirty="0" smtClean="0">
                <a:latin typeface="Georgia" pitchFamily="18" charset="0"/>
              </a:rPr>
              <a:t>	</a:t>
            </a:r>
            <a:r>
              <a:rPr lang="en-US" sz="2400" dirty="0" smtClean="0">
                <a:latin typeface="Georgia" pitchFamily="18" charset="0"/>
              </a:rPr>
              <a:t>- Welfare gains by participating smallholders are intuitive and appear real, although not universal and by no means a “fair share”.  </a:t>
            </a:r>
            <a:endParaRPr lang="en-US" sz="2400" dirty="0" smtClean="0">
              <a:latin typeface="Georgia" pitchFamily="18" charset="0"/>
            </a:endParaRPr>
          </a:p>
          <a:p>
            <a:pPr eaLnBrk="1" hangingPunct="1">
              <a:buFontTx/>
              <a:buNone/>
            </a:pPr>
            <a:endParaRPr lang="en-US" sz="2400" dirty="0" smtClean="0">
              <a:latin typeface="Georgia" pitchFamily="18" charset="0"/>
            </a:endParaRPr>
          </a:p>
          <a:p>
            <a:pPr eaLnBrk="1" hangingPunct="1">
              <a:buFontTx/>
              <a:buNone/>
            </a:pPr>
            <a:r>
              <a:rPr lang="en-US" sz="2400" i="1" dirty="0" smtClean="0">
                <a:latin typeface="Georgia" pitchFamily="18" charset="0"/>
              </a:rPr>
              <a:t>	</a:t>
            </a:r>
            <a:endParaRPr lang="en-US" sz="2400" dirty="0" smtClean="0">
              <a:latin typeface="Georgia" pitchFamily="18" charset="0"/>
            </a:endParaRPr>
          </a:p>
        </p:txBody>
      </p:sp>
      <p:pic>
        <p:nvPicPr>
          <p:cNvPr id="922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172200" y="0"/>
            <a:ext cx="2971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Conclusions</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ket women selling rice.jpg"/>
          <p:cNvPicPr>
            <a:picLocks noChangeAspect="1"/>
          </p:cNvPicPr>
          <p:nvPr/>
        </p:nvPicPr>
        <p:blipFill>
          <a:blip r:embed="rId2" cstate="print"/>
          <a:stretch>
            <a:fillRect/>
          </a:stretch>
        </p:blipFill>
        <p:spPr>
          <a:xfrm>
            <a:off x="-228600" y="762000"/>
            <a:ext cx="9601200" cy="6400800"/>
          </a:xfrm>
          <a:prstGeom prst="rect">
            <a:avLst/>
          </a:prstGeom>
        </p:spPr>
      </p:pic>
      <p:sp>
        <p:nvSpPr>
          <p:cNvPr id="12291" name="Slide Number Placeholder 1"/>
          <p:cNvSpPr>
            <a:spLocks noGrp="1"/>
          </p:cNvSpPr>
          <p:nvPr>
            <p:ph type="sldNum" sz="quarter" idx="12"/>
          </p:nvPr>
        </p:nvSpPr>
        <p:spPr>
          <a:noFill/>
        </p:spPr>
        <p:txBody>
          <a:bodyPr/>
          <a:lstStyle/>
          <a:p>
            <a:fld id="{6E251965-790A-4EFA-9E05-CAABC95A58E0}" type="slidenum">
              <a:rPr lang="en-US" smtClean="0"/>
              <a:pPr/>
              <a:t>19</a:t>
            </a:fld>
            <a:endParaRPr lang="en-US" smtClean="0"/>
          </a:p>
        </p:txBody>
      </p:sp>
      <p:sp>
        <p:nvSpPr>
          <p:cNvPr id="12292" name="TextBox 2"/>
          <p:cNvSpPr txBox="1">
            <a:spLocks noChangeArrowheads="1"/>
          </p:cNvSpPr>
          <p:nvPr/>
        </p:nvSpPr>
        <p:spPr bwMode="auto">
          <a:xfrm>
            <a:off x="0" y="3810000"/>
            <a:ext cx="9220200" cy="584775"/>
          </a:xfrm>
          <a:prstGeom prst="rect">
            <a:avLst/>
          </a:prstGeom>
          <a:noFill/>
          <a:ln w="9525">
            <a:noFill/>
            <a:miter lim="800000"/>
            <a:headEnd/>
            <a:tailEnd/>
          </a:ln>
        </p:spPr>
        <p:txBody>
          <a:bodyPr>
            <a:spAutoFit/>
          </a:bodyPr>
          <a:lstStyle/>
          <a:p>
            <a:pPr algn="ctr"/>
            <a:r>
              <a:rPr lang="en-US" sz="3200" b="1" dirty="0" smtClean="0">
                <a:solidFill>
                  <a:schemeClr val="bg1"/>
                </a:solidFill>
                <a:latin typeface="Georgia" pitchFamily="18" charset="0"/>
              </a:rPr>
              <a:t>Thank you for your time  and comments!</a:t>
            </a:r>
            <a:endParaRPr lang="en-US" sz="3200" b="1" dirty="0">
              <a:solidFill>
                <a:schemeClr val="bg1"/>
              </a:solidFill>
              <a:latin typeface="Georgia" pitchFamily="18" charset="0"/>
            </a:endParaRPr>
          </a:p>
        </p:txBody>
      </p:sp>
      <p:pic>
        <p:nvPicPr>
          <p:cNvPr id="12293"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6172200" y="0"/>
            <a:ext cx="2971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Motivation</a:t>
            </a:r>
            <a:endParaRPr lang="en-US" sz="3200" b="1" kern="0" dirty="0">
              <a:solidFill>
                <a:schemeClr val="bg1"/>
              </a:solidFill>
              <a:latin typeface="Georgia" pitchFamily="18" charset="0"/>
              <a:ea typeface="+mj-ea"/>
              <a:cs typeface="+mj-cs"/>
            </a:endParaRPr>
          </a:p>
        </p:txBody>
      </p:sp>
      <p:sp>
        <p:nvSpPr>
          <p:cNvPr id="6150" name="Title 1"/>
          <p:cNvSpPr>
            <a:spLocks noGrp="1"/>
          </p:cNvSpPr>
          <p:nvPr>
            <p:ph type="ctrTitle"/>
          </p:nvPr>
        </p:nvSpPr>
        <p:spPr>
          <a:xfrm>
            <a:off x="228600" y="3352800"/>
            <a:ext cx="8915400" cy="1752600"/>
          </a:xfrm>
        </p:spPr>
        <p:txBody>
          <a:bodyPr/>
          <a:lstStyle/>
          <a:p>
            <a:pPr algn="l"/>
            <a:r>
              <a:rPr lang="en-US" sz="2400" dirty="0" smtClean="0">
                <a:latin typeface="Georgia" pitchFamily="18" charset="0"/>
              </a:rPr>
              <a:t>Modernizing agricultural value chains are both cause  and consequence of agricultural development.</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Policymakers </a:t>
            </a:r>
            <a:r>
              <a:rPr lang="en-US" sz="2400" dirty="0" smtClean="0">
                <a:latin typeface="Georgia" pitchFamily="18" charset="0"/>
              </a:rPr>
              <a:t>want poorer smallholders to tap into growth opportunities brought by value chains</a:t>
            </a:r>
            <a:r>
              <a:rPr lang="en-US" sz="2400" dirty="0" smtClean="0">
                <a:latin typeface="Georgia" pitchFamily="18" charset="0"/>
              </a:rPr>
              <a:t>.</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Top-down </a:t>
            </a:r>
            <a:r>
              <a:rPr lang="en-US" sz="2400" dirty="0" smtClean="0">
                <a:latin typeface="Georgia" pitchFamily="18" charset="0"/>
              </a:rPr>
              <a:t>(SAP-style) approaches based on macro- and </a:t>
            </a:r>
            <a:r>
              <a:rPr lang="en-US" sz="2400" dirty="0" err="1" smtClean="0">
                <a:latin typeface="Georgia" pitchFamily="18" charset="0"/>
              </a:rPr>
              <a:t>sectoral</a:t>
            </a:r>
            <a:r>
              <a:rPr lang="en-US" sz="2400" dirty="0" smtClean="0">
                <a:latin typeface="Georgia" pitchFamily="18" charset="0"/>
              </a:rPr>
              <a:t> interventions </a:t>
            </a:r>
            <a:r>
              <a:rPr lang="en-US" sz="2400" dirty="0" smtClean="0">
                <a:latin typeface="Georgia" pitchFamily="18" charset="0"/>
              </a:rPr>
              <a:t>largely </a:t>
            </a:r>
            <a:r>
              <a:rPr lang="en-US" sz="2400" dirty="0" smtClean="0">
                <a:latin typeface="Georgia" pitchFamily="18" charset="0"/>
              </a:rPr>
              <a:t>failed to spark smallholder commercialization.</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Now</a:t>
            </a:r>
            <a:r>
              <a:rPr lang="en-US" sz="2400" dirty="0" smtClean="0">
                <a:latin typeface="Georgia" pitchFamily="18" charset="0"/>
              </a:rPr>
              <a:t>, heavy emphasis on joining commercial value </a:t>
            </a:r>
            <a:r>
              <a:rPr lang="en-US" sz="2400" dirty="0" smtClean="0">
                <a:latin typeface="Georgia" pitchFamily="18" charset="0"/>
              </a:rPr>
              <a:t>chains.</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r>
              <a:rPr lang="en-US" sz="2400" b="1" i="1" dirty="0" smtClean="0">
                <a:latin typeface="Georgia" pitchFamily="18" charset="0"/>
              </a:rPr>
              <a:t>Which farmers  join evolving  value chains and why?</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endParaRPr lang="en-US" sz="2400" dirty="0" smtClean="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173" name="TextBox 3"/>
          <p:cNvSpPr txBox="1">
            <a:spLocks noChangeArrowheads="1"/>
          </p:cNvSpPr>
          <p:nvPr/>
        </p:nvSpPr>
        <p:spPr bwMode="auto">
          <a:xfrm>
            <a:off x="228600" y="1143000"/>
            <a:ext cx="8610600" cy="5632311"/>
          </a:xfrm>
          <a:prstGeom prst="rect">
            <a:avLst/>
          </a:prstGeom>
          <a:noFill/>
          <a:ln w="9525">
            <a:noFill/>
            <a:miter lim="800000"/>
            <a:headEnd/>
            <a:tailEnd/>
          </a:ln>
        </p:spPr>
        <p:txBody>
          <a:bodyPr>
            <a:spAutoFit/>
          </a:bodyPr>
          <a:lstStyle/>
          <a:p>
            <a:r>
              <a:rPr lang="en-US" sz="2400" b="1" dirty="0" smtClean="0">
                <a:latin typeface="Georgia" pitchFamily="18" charset="0"/>
              </a:rPr>
              <a:t>Based on field research in 5 countries </a:t>
            </a:r>
            <a:r>
              <a:rPr lang="en-US" sz="2400" b="1" dirty="0" smtClean="0">
                <a:latin typeface="Georgia" pitchFamily="18" charset="0"/>
              </a:rPr>
              <a:t>– </a:t>
            </a:r>
            <a:r>
              <a:rPr lang="en-US" sz="2400" b="1" dirty="0" smtClean="0">
                <a:latin typeface="Georgia" pitchFamily="18" charset="0"/>
              </a:rPr>
              <a:t>Ghana, India, Madagascar, Mozambique and Nicaragua –  </a:t>
            </a:r>
            <a:r>
              <a:rPr lang="en-US" sz="2400" b="1" dirty="0" smtClean="0">
                <a:latin typeface="Georgia" pitchFamily="18" charset="0"/>
              </a:rPr>
              <a:t>we</a:t>
            </a:r>
            <a:r>
              <a:rPr lang="en-US" sz="2400" b="1" dirty="0" smtClean="0">
                <a:latin typeface="Georgia" pitchFamily="18" charset="0"/>
              </a:rPr>
              <a:t>:</a:t>
            </a:r>
          </a:p>
          <a:p>
            <a:pPr>
              <a:buFontTx/>
              <a:buChar char="-"/>
            </a:pPr>
            <a:endParaRPr lang="en-US" sz="2400" dirty="0" smtClean="0">
              <a:latin typeface="Georgia" pitchFamily="18" charset="0"/>
            </a:endParaRPr>
          </a:p>
          <a:p>
            <a:pPr marL="571500" indent="-571500">
              <a:buAutoNum type="romanUcPeriod"/>
            </a:pPr>
            <a:r>
              <a:rPr lang="en-US" sz="2400" dirty="0" smtClean="0">
                <a:latin typeface="Georgia" pitchFamily="18" charset="0"/>
              </a:rPr>
              <a:t>Develop </a:t>
            </a:r>
            <a:r>
              <a:rPr lang="en-US" sz="2400" dirty="0" smtClean="0">
                <a:latin typeface="Georgia" pitchFamily="18" charset="0"/>
              </a:rPr>
              <a:t>a </a:t>
            </a:r>
            <a:r>
              <a:rPr lang="en-US" sz="2400" dirty="0" smtClean="0">
                <a:latin typeface="Georgia" pitchFamily="18" charset="0"/>
              </a:rPr>
              <a:t>simple conceptual </a:t>
            </a:r>
            <a:r>
              <a:rPr lang="en-US" sz="2400" dirty="0" smtClean="0">
                <a:latin typeface="Georgia" pitchFamily="18" charset="0"/>
              </a:rPr>
              <a:t>model  of smallholder participation in modern value </a:t>
            </a:r>
            <a:r>
              <a:rPr lang="en-US" sz="2400" dirty="0" smtClean="0">
                <a:latin typeface="Georgia" pitchFamily="18" charset="0"/>
              </a:rPr>
              <a:t>chains. </a:t>
            </a:r>
          </a:p>
          <a:p>
            <a:pPr marL="571500" indent="-571500"/>
            <a:r>
              <a:rPr lang="en-US" sz="2400" dirty="0" smtClean="0">
                <a:latin typeface="Georgia" pitchFamily="18" charset="0"/>
              </a:rPr>
              <a:t>	</a:t>
            </a:r>
            <a:r>
              <a:rPr lang="en-US" sz="2400" dirty="0" smtClean="0">
                <a:latin typeface="Georgia" pitchFamily="18" charset="0"/>
              </a:rPr>
              <a:t>We e</a:t>
            </a:r>
            <a:r>
              <a:rPr lang="en-US" sz="2400" dirty="0" smtClean="0">
                <a:latin typeface="Georgia" pitchFamily="18" charset="0"/>
              </a:rPr>
              <a:t>mphasize the contracting process, especially:</a:t>
            </a:r>
          </a:p>
          <a:p>
            <a:pPr marL="571500" indent="-571500">
              <a:buAutoNum type="romanUcPeriod"/>
            </a:pPr>
            <a:endParaRPr lang="en-US" sz="2400" dirty="0" smtClean="0">
              <a:latin typeface="Georgia" pitchFamily="18" charset="0"/>
            </a:endParaRPr>
          </a:p>
          <a:p>
            <a:pPr marL="1028700" lvl="1" indent="-571500">
              <a:buAutoNum type="romanLcParenR"/>
            </a:pPr>
            <a:r>
              <a:rPr lang="en-US" sz="2400" dirty="0" smtClean="0">
                <a:latin typeface="Georgia" pitchFamily="18" charset="0"/>
              </a:rPr>
              <a:t>Geographic selection effects  (and associated spatial inequality concerns)</a:t>
            </a:r>
          </a:p>
          <a:p>
            <a:pPr marL="1028700" lvl="1" indent="-571500">
              <a:buAutoNum type="romanLcParenR"/>
            </a:pPr>
            <a:endParaRPr lang="en-US" sz="2400" dirty="0" smtClean="0">
              <a:latin typeface="Georgia" pitchFamily="18" charset="0"/>
            </a:endParaRPr>
          </a:p>
          <a:p>
            <a:pPr marL="1028700" lvl="1" indent="-571500">
              <a:buAutoNum type="romanLcParenR"/>
            </a:pPr>
            <a:r>
              <a:rPr lang="en-US" sz="2400" dirty="0" smtClean="0">
                <a:latin typeface="Georgia" pitchFamily="18" charset="0"/>
              </a:rPr>
              <a:t>Firm- and farmer-level selection effects, given uncertainty </a:t>
            </a:r>
          </a:p>
          <a:p>
            <a:pPr marL="1028700" lvl="1" indent="-571500">
              <a:buAutoNum type="romanLcParenR"/>
            </a:pPr>
            <a:endParaRPr lang="en-US" sz="2400" dirty="0" smtClean="0">
              <a:latin typeface="Georgia" pitchFamily="18" charset="0"/>
            </a:endParaRPr>
          </a:p>
          <a:p>
            <a:pPr marL="1028700" lvl="1" indent="-571500">
              <a:buAutoNum type="romanLcParenR"/>
            </a:pPr>
            <a:r>
              <a:rPr lang="en-US" sz="2400" dirty="0" smtClean="0">
                <a:latin typeface="Georgia" pitchFamily="18" charset="0"/>
              </a:rPr>
              <a:t>Imperfect contract performance and resulting churning in value chain participation.</a:t>
            </a:r>
            <a:r>
              <a:rPr lang="en-US" sz="2400" dirty="0">
                <a:latin typeface="Georgia" pitchFamily="18" charset="0"/>
              </a:rPr>
              <a:t>	</a:t>
            </a:r>
          </a:p>
        </p:txBody>
      </p:sp>
      <p:sp>
        <p:nvSpPr>
          <p:cNvPr id="7"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Our contribution</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173" name="TextBox 3"/>
          <p:cNvSpPr txBox="1">
            <a:spLocks noChangeArrowheads="1"/>
          </p:cNvSpPr>
          <p:nvPr/>
        </p:nvSpPr>
        <p:spPr bwMode="auto">
          <a:xfrm>
            <a:off x="1143000" y="838200"/>
            <a:ext cx="8610600" cy="1692771"/>
          </a:xfrm>
          <a:prstGeom prst="rect">
            <a:avLst/>
          </a:prstGeom>
          <a:noFill/>
          <a:ln w="9525">
            <a:noFill/>
            <a:miter lim="800000"/>
            <a:headEnd/>
            <a:tailEnd/>
          </a:ln>
        </p:spPr>
        <p:txBody>
          <a:bodyPr>
            <a:spAutoFit/>
          </a:bodyPr>
          <a:lstStyle/>
          <a:p>
            <a:pPr>
              <a:buFontTx/>
              <a:buChar char="-"/>
            </a:pPr>
            <a:endParaRPr lang="en-US" sz="2800" dirty="0" smtClean="0">
              <a:latin typeface="Georgia" pitchFamily="18" charset="0"/>
            </a:endParaRPr>
          </a:p>
          <a:p>
            <a:endParaRPr lang="en-US" sz="2800" dirty="0" smtClean="0">
              <a:latin typeface="Georgia" pitchFamily="18" charset="0"/>
            </a:endParaRPr>
          </a:p>
          <a:p>
            <a:endParaRPr lang="en-US" sz="2800" dirty="0">
              <a:latin typeface="Georgia" pitchFamily="18" charset="0"/>
            </a:endParaRPr>
          </a:p>
          <a:p>
            <a:r>
              <a:rPr lang="en-US" sz="2000" dirty="0">
                <a:latin typeface="Georgia" pitchFamily="18" charset="0"/>
              </a:rPr>
              <a:t>	</a:t>
            </a:r>
          </a:p>
        </p:txBody>
      </p:sp>
      <p:sp>
        <p:nvSpPr>
          <p:cNvPr id="7"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Our contribution</a:t>
            </a:r>
            <a:endParaRPr lang="en-US" sz="3200" b="1" kern="0" dirty="0">
              <a:solidFill>
                <a:schemeClr val="bg1"/>
              </a:solidFill>
              <a:latin typeface="Georgia" pitchFamily="18" charset="0"/>
              <a:ea typeface="+mj-ea"/>
              <a:cs typeface="+mj-cs"/>
            </a:endParaRPr>
          </a:p>
        </p:txBody>
      </p:sp>
      <p:sp>
        <p:nvSpPr>
          <p:cNvPr id="5" name="Rectangle 4"/>
          <p:cNvSpPr/>
          <p:nvPr/>
        </p:nvSpPr>
        <p:spPr>
          <a:xfrm>
            <a:off x="533400" y="1219200"/>
            <a:ext cx="8305800" cy="4154984"/>
          </a:xfrm>
          <a:prstGeom prst="rect">
            <a:avLst/>
          </a:prstGeom>
        </p:spPr>
        <p:txBody>
          <a:bodyPr wrap="square">
            <a:spAutoFit/>
          </a:bodyPr>
          <a:lstStyle/>
          <a:p>
            <a:pPr marL="571500" indent="-571500">
              <a:buAutoNum type="romanUcPeriod" startAt="2"/>
            </a:pPr>
            <a:r>
              <a:rPr lang="en-US" sz="2400" dirty="0" smtClean="0">
                <a:latin typeface="Georgia" pitchFamily="18" charset="0"/>
              </a:rPr>
              <a:t>Illustrate  </a:t>
            </a:r>
            <a:r>
              <a:rPr lang="en-US" sz="2400" dirty="0" err="1" smtClean="0">
                <a:latin typeface="Georgia" pitchFamily="18" charset="0"/>
              </a:rPr>
              <a:t>generalizable</a:t>
            </a:r>
            <a:r>
              <a:rPr lang="en-US" sz="2400" dirty="0" smtClean="0">
                <a:latin typeface="Georgia" pitchFamily="18" charset="0"/>
              </a:rPr>
              <a:t> findings through  the  lens of that </a:t>
            </a:r>
            <a:r>
              <a:rPr lang="en-US" sz="2400" dirty="0" smtClean="0">
                <a:latin typeface="Georgia" pitchFamily="18" charset="0"/>
              </a:rPr>
              <a:t>model, drawing on data from five countries and multiple commodities:</a:t>
            </a:r>
          </a:p>
          <a:p>
            <a:pPr marL="571500" indent="-571500">
              <a:buAutoNum type="romanUcPeriod" startAt="2"/>
            </a:pPr>
            <a:endParaRPr lang="en-US" sz="2400" dirty="0" smtClean="0">
              <a:latin typeface="Georgia" pitchFamily="18" charset="0"/>
            </a:endParaRPr>
          </a:p>
          <a:p>
            <a:pPr marL="1028700" lvl="1" indent="-571500">
              <a:buAutoNum type="romanLcParenR"/>
            </a:pPr>
            <a:r>
              <a:rPr lang="en-US" sz="2400" dirty="0" smtClean="0">
                <a:latin typeface="Georgia" pitchFamily="18" charset="0"/>
              </a:rPr>
              <a:t>Ghana – pineapple, mainly for export to Europe</a:t>
            </a:r>
          </a:p>
          <a:p>
            <a:pPr marL="1028700" lvl="1" indent="-571500">
              <a:buAutoNum type="romanLcParenR"/>
            </a:pPr>
            <a:r>
              <a:rPr lang="en-US" sz="2400" dirty="0" smtClean="0">
                <a:latin typeface="Georgia" pitchFamily="18" charset="0"/>
              </a:rPr>
              <a:t>India – broilers, cotton, gherkins, marigold and papaya in Tamil Nadu</a:t>
            </a:r>
          </a:p>
          <a:p>
            <a:pPr marL="1028700" lvl="1" indent="-571500">
              <a:buAutoNum type="romanLcParenR"/>
            </a:pPr>
            <a:r>
              <a:rPr lang="en-US" sz="2400" dirty="0" smtClean="0">
                <a:latin typeface="Georgia" pitchFamily="18" charset="0"/>
              </a:rPr>
              <a:t>Madagascar – variety of crops, mainly horticulture for export to Europe</a:t>
            </a:r>
          </a:p>
          <a:p>
            <a:pPr marL="1028700" lvl="1" indent="-571500">
              <a:buAutoNum type="romanLcParenR"/>
            </a:pPr>
            <a:r>
              <a:rPr lang="en-US" sz="2400" dirty="0" smtClean="0">
                <a:latin typeface="Georgia" pitchFamily="18" charset="0"/>
              </a:rPr>
              <a:t>Mozambique – variety of crops</a:t>
            </a:r>
          </a:p>
          <a:p>
            <a:pPr marL="1028700" lvl="1" indent="-571500">
              <a:buAutoNum type="romanLcParenR"/>
            </a:pPr>
            <a:r>
              <a:rPr lang="en-US" sz="2400" dirty="0" smtClean="0">
                <a:latin typeface="Georgia" pitchFamily="18" charset="0"/>
              </a:rPr>
              <a:t>Nicaragua – horticulture for domestic supermarkets</a:t>
            </a:r>
            <a:endParaRPr lang="en-US" dirty="0" smtClean="0">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173" name="TextBox 3"/>
          <p:cNvSpPr txBox="1">
            <a:spLocks noChangeArrowheads="1"/>
          </p:cNvSpPr>
          <p:nvPr/>
        </p:nvSpPr>
        <p:spPr bwMode="auto">
          <a:xfrm>
            <a:off x="1143000" y="838200"/>
            <a:ext cx="8610600" cy="1692771"/>
          </a:xfrm>
          <a:prstGeom prst="rect">
            <a:avLst/>
          </a:prstGeom>
          <a:noFill/>
          <a:ln w="9525">
            <a:noFill/>
            <a:miter lim="800000"/>
            <a:headEnd/>
            <a:tailEnd/>
          </a:ln>
        </p:spPr>
        <p:txBody>
          <a:bodyPr>
            <a:spAutoFit/>
          </a:bodyPr>
          <a:lstStyle/>
          <a:p>
            <a:pPr>
              <a:buFontTx/>
              <a:buChar char="-"/>
            </a:pPr>
            <a:endParaRPr lang="en-US" sz="2800" dirty="0" smtClean="0">
              <a:latin typeface="Georgia" pitchFamily="18" charset="0"/>
            </a:endParaRPr>
          </a:p>
          <a:p>
            <a:endParaRPr lang="en-US" sz="2800" dirty="0" smtClean="0">
              <a:latin typeface="Georgia" pitchFamily="18" charset="0"/>
            </a:endParaRPr>
          </a:p>
          <a:p>
            <a:endParaRPr lang="en-US" sz="2800" dirty="0">
              <a:latin typeface="Georgia" pitchFamily="18" charset="0"/>
            </a:endParaRPr>
          </a:p>
          <a:p>
            <a:r>
              <a:rPr lang="en-US" sz="2000" dirty="0">
                <a:latin typeface="Georgia" pitchFamily="18" charset="0"/>
              </a:rPr>
              <a:t>	</a:t>
            </a:r>
          </a:p>
        </p:txBody>
      </p:sp>
      <p:sp>
        <p:nvSpPr>
          <p:cNvPr id="7"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Our contribution</a:t>
            </a:r>
            <a:endParaRPr lang="en-US" sz="3200" b="1" kern="0" dirty="0">
              <a:solidFill>
                <a:schemeClr val="bg1"/>
              </a:solidFill>
              <a:latin typeface="Georgia" pitchFamily="18" charset="0"/>
              <a:ea typeface="+mj-ea"/>
              <a:cs typeface="+mj-cs"/>
            </a:endParaRPr>
          </a:p>
        </p:txBody>
      </p:sp>
      <p:sp>
        <p:nvSpPr>
          <p:cNvPr id="5" name="Rectangle 4"/>
          <p:cNvSpPr/>
          <p:nvPr/>
        </p:nvSpPr>
        <p:spPr>
          <a:xfrm>
            <a:off x="533400" y="1219200"/>
            <a:ext cx="8305800" cy="4431983"/>
          </a:xfrm>
          <a:prstGeom prst="rect">
            <a:avLst/>
          </a:prstGeom>
        </p:spPr>
        <p:txBody>
          <a:bodyPr wrap="square">
            <a:spAutoFit/>
          </a:bodyPr>
          <a:lstStyle/>
          <a:p>
            <a:pPr marL="571500" indent="-571500">
              <a:buAutoNum type="romanUcPeriod" startAt="2"/>
            </a:pPr>
            <a:r>
              <a:rPr lang="en-US" sz="2400" dirty="0" smtClean="0">
                <a:latin typeface="Georgia" pitchFamily="18" charset="0"/>
              </a:rPr>
              <a:t>Key </a:t>
            </a:r>
            <a:r>
              <a:rPr lang="en-US" sz="2400" dirty="0" err="1" smtClean="0">
                <a:latin typeface="Georgia" pitchFamily="18" charset="0"/>
              </a:rPr>
              <a:t>generalizable</a:t>
            </a:r>
            <a:r>
              <a:rPr lang="en-US" sz="2400" dirty="0" smtClean="0">
                <a:latin typeface="Georgia" pitchFamily="18" charset="0"/>
              </a:rPr>
              <a:t> findings:</a:t>
            </a:r>
          </a:p>
          <a:p>
            <a:pPr marL="571500" indent="-571500">
              <a:buAutoNum type="romanUcPeriod" startAt="2"/>
            </a:pPr>
            <a:endParaRPr lang="en-US" sz="2400" dirty="0" smtClean="0">
              <a:latin typeface="Georgia" pitchFamily="18" charset="0"/>
            </a:endParaRPr>
          </a:p>
          <a:p>
            <a:pPr marL="1028700" lvl="1" indent="-571500">
              <a:buAutoNum type="romanLcParenR"/>
            </a:pPr>
            <a:r>
              <a:rPr lang="en-US" sz="2400" dirty="0" smtClean="0">
                <a:latin typeface="Georgia" pitchFamily="18" charset="0"/>
              </a:rPr>
              <a:t>Considerable </a:t>
            </a:r>
            <a:r>
              <a:rPr lang="en-US" sz="2400" dirty="0" smtClean="0">
                <a:latin typeface="Georgia" pitchFamily="18" charset="0"/>
              </a:rPr>
              <a:t>geographic  placement effects that appear to magnify spatial </a:t>
            </a:r>
            <a:r>
              <a:rPr lang="en-US" sz="2400" dirty="0" smtClean="0">
                <a:latin typeface="Georgia" pitchFamily="18" charset="0"/>
              </a:rPr>
              <a:t>inequality</a:t>
            </a:r>
          </a:p>
          <a:p>
            <a:pPr marL="1028700" lvl="1" indent="-571500">
              <a:buAutoNum type="romanLcParenR"/>
            </a:pPr>
            <a:r>
              <a:rPr lang="en-US" sz="2400" dirty="0" smtClean="0">
                <a:latin typeface="Georgia" pitchFamily="18" charset="0"/>
              </a:rPr>
              <a:t>Farmer </a:t>
            </a:r>
            <a:r>
              <a:rPr lang="en-US" sz="2400" dirty="0" smtClean="0">
                <a:latin typeface="Georgia" pitchFamily="18" charset="0"/>
              </a:rPr>
              <a:t>selection on observables less pronounced once control for </a:t>
            </a:r>
            <a:r>
              <a:rPr lang="en-US" sz="2400" dirty="0" smtClean="0">
                <a:latin typeface="Georgia" pitchFamily="18" charset="0"/>
              </a:rPr>
              <a:t>placement</a:t>
            </a:r>
          </a:p>
          <a:p>
            <a:pPr marL="1028700" lvl="1" indent="-571500">
              <a:buAutoNum type="romanLcParenR"/>
            </a:pPr>
            <a:r>
              <a:rPr lang="en-US" sz="2400" dirty="0" smtClean="0">
                <a:latin typeface="Georgia" pitchFamily="18" charset="0"/>
              </a:rPr>
              <a:t>No </a:t>
            </a:r>
            <a:r>
              <a:rPr lang="en-US" sz="2400" dirty="0" smtClean="0">
                <a:latin typeface="Georgia" pitchFamily="18" charset="0"/>
              </a:rPr>
              <a:t>clear size-participation relation, although irrigation and farmer group membership matter. </a:t>
            </a:r>
            <a:endParaRPr lang="en-US" sz="2400" dirty="0" smtClean="0">
              <a:latin typeface="Georgia" pitchFamily="18" charset="0"/>
            </a:endParaRPr>
          </a:p>
          <a:p>
            <a:pPr marL="1028700" lvl="1" indent="-571500">
              <a:buAutoNum type="romanLcParenR"/>
            </a:pPr>
            <a:r>
              <a:rPr lang="en-US" sz="2400" dirty="0" smtClean="0">
                <a:latin typeface="Georgia" pitchFamily="18" charset="0"/>
              </a:rPr>
              <a:t>Selection </a:t>
            </a:r>
            <a:r>
              <a:rPr lang="en-US" sz="2400" dirty="0" smtClean="0">
                <a:latin typeface="Georgia" pitchFamily="18" charset="0"/>
              </a:rPr>
              <a:t>on </a:t>
            </a:r>
            <a:r>
              <a:rPr lang="en-US" sz="2400" dirty="0" err="1" smtClean="0">
                <a:latin typeface="Georgia" pitchFamily="18" charset="0"/>
              </a:rPr>
              <a:t>unobservables</a:t>
            </a:r>
            <a:r>
              <a:rPr lang="en-US" sz="2400" dirty="0" smtClean="0">
                <a:latin typeface="Georgia" pitchFamily="18" charset="0"/>
              </a:rPr>
              <a:t> </a:t>
            </a:r>
            <a:r>
              <a:rPr lang="en-US" sz="2400" dirty="0" smtClean="0">
                <a:latin typeface="Georgia" pitchFamily="18" charset="0"/>
              </a:rPr>
              <a:t>matter due to problems </a:t>
            </a:r>
            <a:r>
              <a:rPr lang="en-US" sz="2400" dirty="0" smtClean="0">
                <a:latin typeface="Georgia" pitchFamily="18" charset="0"/>
              </a:rPr>
              <a:t>of trust and social </a:t>
            </a:r>
            <a:r>
              <a:rPr lang="en-US" sz="2400" dirty="0" smtClean="0">
                <a:latin typeface="Georgia" pitchFamily="18" charset="0"/>
              </a:rPr>
              <a:t>connections.</a:t>
            </a:r>
          </a:p>
          <a:p>
            <a:pPr marL="1028700" lvl="1" indent="-571500">
              <a:buAutoNum type="romanLcParenR"/>
            </a:pPr>
            <a:r>
              <a:rPr lang="en-US" sz="2400" dirty="0" smtClean="0">
                <a:latin typeface="Georgia" pitchFamily="18" charset="0"/>
              </a:rPr>
              <a:t>Very </a:t>
            </a:r>
            <a:r>
              <a:rPr lang="en-US" sz="2400" dirty="0" smtClean="0">
                <a:latin typeface="Georgia" pitchFamily="18" charset="0"/>
              </a:rPr>
              <a:t>high rate of exit from value chains.</a:t>
            </a:r>
          </a:p>
          <a:p>
            <a:pPr marL="1028700" lvl="1" indent="-571500">
              <a:buAutoNum type="romanUcPeriod"/>
            </a:pPr>
            <a:endParaRPr lang="en-US"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4154984"/>
          </a:xfrm>
          <a:prstGeom prst="rect">
            <a:avLst/>
          </a:prstGeom>
          <a:noFill/>
          <a:ln w="9525">
            <a:noFill/>
            <a:miter lim="800000"/>
            <a:headEnd/>
            <a:tailEnd/>
          </a:ln>
        </p:spPr>
        <p:txBody>
          <a:bodyPr>
            <a:spAutoFit/>
          </a:bodyPr>
          <a:lstStyle/>
          <a:p>
            <a:r>
              <a:rPr lang="en-US" sz="2400" dirty="0" smtClean="0">
                <a:latin typeface="Georgia" pitchFamily="18" charset="0"/>
              </a:rPr>
              <a:t>A firm selling to urban or foreign markets seeks lowest-cost source(s) that meet quality/volume requirements so as to maximize expected profits. </a:t>
            </a:r>
          </a:p>
          <a:p>
            <a:endParaRPr lang="en-US" sz="2400" dirty="0" smtClean="0">
              <a:latin typeface="Georgia" pitchFamily="18" charset="0"/>
            </a:endParaRPr>
          </a:p>
          <a:p>
            <a:pPr>
              <a:buFontTx/>
              <a:buChar char="-"/>
            </a:pPr>
            <a:r>
              <a:rPr lang="en-US" sz="2400" dirty="0" smtClean="0">
                <a:latin typeface="Georgia" pitchFamily="18" charset="0"/>
              </a:rPr>
              <a:t> Has an importing option with fixed price and quality: this sets a reservation expected profit level, </a:t>
            </a:r>
            <a:r>
              <a:rPr lang="en-US" sz="2400" u="sng" dirty="0" smtClean="0">
                <a:latin typeface="Georgia" pitchFamily="18" charset="0"/>
              </a:rPr>
              <a:t>∏.</a:t>
            </a:r>
          </a:p>
          <a:p>
            <a:pPr>
              <a:buFontTx/>
              <a:buChar char="-"/>
            </a:pPr>
            <a:endParaRPr lang="en-US" sz="2400" u="sng" dirty="0" smtClean="0">
              <a:latin typeface="Georgia" pitchFamily="18" charset="0"/>
            </a:endParaRPr>
          </a:p>
          <a:p>
            <a:pPr>
              <a:buFontTx/>
              <a:buChar char="-"/>
            </a:pPr>
            <a:r>
              <a:rPr lang="en-US" sz="2400" dirty="0" smtClean="0">
                <a:latin typeface="Georgia" pitchFamily="18" charset="0"/>
              </a:rPr>
              <a:t> </a:t>
            </a:r>
            <a:r>
              <a:rPr lang="en-US" sz="2400" dirty="0" smtClean="0">
                <a:latin typeface="Georgia" pitchFamily="18" charset="0"/>
              </a:rPr>
              <a:t>Prospective domestic suppliers offer uncertain outcomes and have reservation expected welfare levels that constrain the  contract terms the firm  can successfully offer.</a:t>
            </a:r>
          </a:p>
          <a:p>
            <a:pPr>
              <a:buFontTx/>
              <a:buChar char="-"/>
            </a:pPr>
            <a:endParaRPr lang="en-US" sz="2400" dirty="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830997"/>
          </a:xfrm>
          <a:prstGeom prst="rect">
            <a:avLst/>
          </a:prstGeom>
          <a:noFill/>
          <a:ln w="9525">
            <a:noFill/>
            <a:miter lim="800000"/>
            <a:headEnd/>
            <a:tailEnd/>
          </a:ln>
        </p:spPr>
        <p:txBody>
          <a:bodyPr>
            <a:spAutoFit/>
          </a:bodyPr>
          <a:lstStyle/>
          <a:p>
            <a:r>
              <a:rPr lang="en-US" sz="2400" b="1" u="sng" dirty="0" smtClean="0">
                <a:latin typeface="Georgia" pitchFamily="18" charset="0"/>
              </a:rPr>
              <a:t>Stylization of constrained firm contract offer choice:</a:t>
            </a:r>
          </a:p>
          <a:p>
            <a:endParaRPr lang="en-US" sz="2400" dirty="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grpSp>
        <p:nvGrpSpPr>
          <p:cNvPr id="21" name="Group 20"/>
          <p:cNvGrpSpPr/>
          <p:nvPr/>
        </p:nvGrpSpPr>
        <p:grpSpPr>
          <a:xfrm>
            <a:off x="762000" y="1676400"/>
            <a:ext cx="9231313" cy="4945063"/>
            <a:chOff x="450850" y="1447800"/>
            <a:chExt cx="8240713" cy="3802063"/>
          </a:xfrm>
        </p:grpSpPr>
        <p:pic>
          <p:nvPicPr>
            <p:cNvPr id="1034" name="Picture 10"/>
            <p:cNvPicPr>
              <a:picLocks noChangeAspect="1" noChangeArrowheads="1"/>
            </p:cNvPicPr>
            <p:nvPr/>
          </p:nvPicPr>
          <p:blipFill>
            <a:blip r:embed="rId3" cstate="print"/>
            <a:srcRect/>
            <a:stretch>
              <a:fillRect/>
            </a:stretch>
          </p:blipFill>
          <p:spPr bwMode="auto">
            <a:xfrm>
              <a:off x="450850" y="1612900"/>
              <a:ext cx="8240713" cy="3636963"/>
            </a:xfrm>
            <a:prstGeom prst="rect">
              <a:avLst/>
            </a:prstGeom>
            <a:noFill/>
          </p:spPr>
        </p:pic>
        <p:grpSp>
          <p:nvGrpSpPr>
            <p:cNvPr id="1035" name="Group 11"/>
            <p:cNvGrpSpPr>
              <a:grpSpLocks noChangeAspect="1"/>
            </p:cNvGrpSpPr>
            <p:nvPr/>
          </p:nvGrpSpPr>
          <p:grpSpPr bwMode="auto">
            <a:xfrm>
              <a:off x="762000" y="1447800"/>
              <a:ext cx="4591050" cy="3478213"/>
              <a:chOff x="3425" y="5280"/>
              <a:chExt cx="5562" cy="4214"/>
            </a:xfrm>
          </p:grpSpPr>
          <p:sp>
            <p:nvSpPr>
              <p:cNvPr id="1036" name="AutoShape 12"/>
              <p:cNvSpPr>
                <a:spLocks noChangeAspect="1" noChangeArrowheads="1"/>
              </p:cNvSpPr>
              <p:nvPr/>
            </p:nvSpPr>
            <p:spPr bwMode="auto">
              <a:xfrm>
                <a:off x="3425" y="5280"/>
                <a:ext cx="5562" cy="4214"/>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037" name="AutoShape 13"/>
              <p:cNvCxnSpPr>
                <a:cxnSpLocks noChangeShapeType="1"/>
              </p:cNvCxnSpPr>
              <p:nvPr/>
            </p:nvCxnSpPr>
            <p:spPr bwMode="auto">
              <a:xfrm>
                <a:off x="4025" y="5811"/>
                <a:ext cx="12" cy="3387"/>
              </a:xfrm>
              <a:prstGeom prst="straightConnector1">
                <a:avLst/>
              </a:prstGeom>
              <a:noFill/>
              <a:ln w="9525">
                <a:solidFill>
                  <a:srgbClr val="000000"/>
                </a:solidFill>
                <a:round/>
                <a:headEnd/>
                <a:tailEnd/>
              </a:ln>
            </p:spPr>
          </p:cxnSp>
          <p:cxnSp>
            <p:nvCxnSpPr>
              <p:cNvPr id="1038" name="AutoShape 14"/>
              <p:cNvCxnSpPr>
                <a:cxnSpLocks noChangeShapeType="1"/>
              </p:cNvCxnSpPr>
              <p:nvPr/>
            </p:nvCxnSpPr>
            <p:spPr bwMode="auto">
              <a:xfrm>
                <a:off x="4037" y="9198"/>
                <a:ext cx="4130" cy="1"/>
              </a:xfrm>
              <a:prstGeom prst="straightConnector1">
                <a:avLst/>
              </a:prstGeom>
              <a:noFill/>
              <a:ln w="9525">
                <a:solidFill>
                  <a:srgbClr val="000000"/>
                </a:solidFill>
                <a:round/>
                <a:headEnd/>
                <a:tailEnd/>
              </a:ln>
            </p:spPr>
          </p:cxnSp>
          <p:cxnSp>
            <p:nvCxnSpPr>
              <p:cNvPr id="1039" name="AutoShape 15"/>
              <p:cNvCxnSpPr>
                <a:cxnSpLocks noChangeShapeType="1"/>
              </p:cNvCxnSpPr>
              <p:nvPr/>
            </p:nvCxnSpPr>
            <p:spPr bwMode="auto">
              <a:xfrm>
                <a:off x="4025" y="8045"/>
                <a:ext cx="3854" cy="0"/>
              </a:xfrm>
              <a:prstGeom prst="straightConnector1">
                <a:avLst/>
              </a:prstGeom>
              <a:noFill/>
              <a:ln w="38100">
                <a:solidFill>
                  <a:srgbClr val="F2F2F2"/>
                </a:solidFill>
                <a:round/>
                <a:headEnd/>
                <a:tailEnd/>
              </a:ln>
              <a:effectLst/>
            </p:spPr>
          </p:cxnSp>
          <p:cxnSp>
            <p:nvCxnSpPr>
              <p:cNvPr id="1040" name="AutoShape 16"/>
              <p:cNvCxnSpPr>
                <a:cxnSpLocks noChangeShapeType="1"/>
              </p:cNvCxnSpPr>
              <p:nvPr/>
            </p:nvCxnSpPr>
            <p:spPr bwMode="auto">
              <a:xfrm flipV="1">
                <a:off x="4533" y="6245"/>
                <a:ext cx="0" cy="2953"/>
              </a:xfrm>
              <a:prstGeom prst="straightConnector1">
                <a:avLst/>
              </a:prstGeom>
              <a:noFill/>
              <a:ln w="38100">
                <a:solidFill>
                  <a:srgbClr val="F2F2F2"/>
                </a:solidFill>
                <a:round/>
                <a:headEnd/>
                <a:tailEnd/>
              </a:ln>
              <a:effectLst/>
            </p:spPr>
          </p:cxnSp>
          <p:sp>
            <p:nvSpPr>
              <p:cNvPr id="1041" name="Arc 17"/>
              <p:cNvSpPr>
                <a:spLocks/>
              </p:cNvSpPr>
              <p:nvPr/>
            </p:nvSpPr>
            <p:spPr bwMode="auto">
              <a:xfrm>
                <a:off x="4533" y="7017"/>
                <a:ext cx="1061" cy="1027"/>
              </a:xfrm>
              <a:custGeom>
                <a:avLst/>
                <a:gdLst>
                  <a:gd name="G0" fmla="+- 0 0 0"/>
                  <a:gd name="G1" fmla="+- 21600 0 0"/>
                  <a:gd name="G2" fmla="+- 21600 0 0"/>
                  <a:gd name="T0" fmla="*/ 0 w 21600"/>
                  <a:gd name="T1" fmla="*/ 0 h 23418"/>
                  <a:gd name="T2" fmla="*/ 21523 w 21600"/>
                  <a:gd name="T3" fmla="*/ 23418 h 23418"/>
                  <a:gd name="T4" fmla="*/ 0 w 21600"/>
                  <a:gd name="T5" fmla="*/ 21600 h 23418"/>
                </a:gdLst>
                <a:ahLst/>
                <a:cxnLst>
                  <a:cxn ang="0">
                    <a:pos x="T0" y="T1"/>
                  </a:cxn>
                  <a:cxn ang="0">
                    <a:pos x="T2" y="T3"/>
                  </a:cxn>
                  <a:cxn ang="0">
                    <a:pos x="T4" y="T5"/>
                  </a:cxn>
                </a:cxnLst>
                <a:rect l="0" t="0" r="r" b="b"/>
                <a:pathLst>
                  <a:path w="21600" h="23418" fill="none" extrusionOk="0">
                    <a:moveTo>
                      <a:pt x="-1" y="0"/>
                    </a:moveTo>
                    <a:cubicBezTo>
                      <a:pt x="11929" y="0"/>
                      <a:pt x="21600" y="9670"/>
                      <a:pt x="21600" y="21600"/>
                    </a:cubicBezTo>
                    <a:cubicBezTo>
                      <a:pt x="21600" y="22206"/>
                      <a:pt x="21574" y="22813"/>
                      <a:pt x="21523" y="23418"/>
                    </a:cubicBezTo>
                  </a:path>
                  <a:path w="21600" h="23418" stroke="0" extrusionOk="0">
                    <a:moveTo>
                      <a:pt x="-1" y="0"/>
                    </a:moveTo>
                    <a:cubicBezTo>
                      <a:pt x="11929" y="0"/>
                      <a:pt x="21600" y="9670"/>
                      <a:pt x="21600" y="21600"/>
                    </a:cubicBezTo>
                    <a:cubicBezTo>
                      <a:pt x="21600" y="22206"/>
                      <a:pt x="21574" y="22813"/>
                      <a:pt x="21523" y="23418"/>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1938992"/>
          </a:xfrm>
          <a:prstGeom prst="rect">
            <a:avLst/>
          </a:prstGeom>
          <a:noFill/>
          <a:ln w="9525">
            <a:noFill/>
            <a:miter lim="800000"/>
            <a:headEnd/>
            <a:tailEnd/>
          </a:ln>
        </p:spPr>
        <p:txBody>
          <a:bodyPr>
            <a:spAutoFit/>
          </a:bodyPr>
          <a:lstStyle/>
          <a:p>
            <a:r>
              <a:rPr lang="en-US" sz="2400" b="1" u="sng" dirty="0" smtClean="0">
                <a:latin typeface="Georgia" pitchFamily="18" charset="0"/>
              </a:rPr>
              <a:t>Stage 1: Firm geographic sourcing choice</a:t>
            </a:r>
          </a:p>
          <a:p>
            <a:r>
              <a:rPr lang="en-US" sz="2400" dirty="0" err="1" smtClean="0">
                <a:latin typeface="Georgia" pitchFamily="18" charset="0"/>
              </a:rPr>
              <a:t>Agroclimatic</a:t>
            </a:r>
            <a:r>
              <a:rPr lang="en-US" sz="2400" dirty="0" smtClean="0">
                <a:latin typeface="Georgia" pitchFamily="18" charset="0"/>
              </a:rPr>
              <a:t> and (physical and institutional) infrastructure factors highly correlated across growers by region matter to expected firm profits.  Largely observable. Large geographic  subpopulations largely left out of  value chains.</a:t>
            </a:r>
            <a:endParaRPr lang="en-US" sz="2400" dirty="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grpSp>
        <p:nvGrpSpPr>
          <p:cNvPr id="13" name="Group 12"/>
          <p:cNvGrpSpPr/>
          <p:nvPr/>
        </p:nvGrpSpPr>
        <p:grpSpPr>
          <a:xfrm>
            <a:off x="762000" y="3478213"/>
            <a:ext cx="9296400" cy="3379787"/>
            <a:chOff x="609600" y="3048000"/>
            <a:chExt cx="8240713" cy="3379787"/>
          </a:xfrm>
        </p:grpSpPr>
        <p:pic>
          <p:nvPicPr>
            <p:cNvPr id="2050" name="Picture 2"/>
            <p:cNvPicPr>
              <a:picLocks noChangeAspect="1" noChangeArrowheads="1"/>
            </p:cNvPicPr>
            <p:nvPr/>
          </p:nvPicPr>
          <p:blipFill>
            <a:blip r:embed="rId3" cstate="print"/>
            <a:srcRect/>
            <a:stretch>
              <a:fillRect/>
            </a:stretch>
          </p:blipFill>
          <p:spPr bwMode="auto">
            <a:xfrm>
              <a:off x="609600" y="3048000"/>
              <a:ext cx="8240713" cy="3379787"/>
            </a:xfrm>
            <a:prstGeom prst="rect">
              <a:avLst/>
            </a:prstGeom>
            <a:noFill/>
          </p:spPr>
        </p:pic>
        <p:grpSp>
          <p:nvGrpSpPr>
            <p:cNvPr id="2051" name="Group 3"/>
            <p:cNvGrpSpPr>
              <a:grpSpLocks noChangeAspect="1"/>
            </p:cNvGrpSpPr>
            <p:nvPr/>
          </p:nvGrpSpPr>
          <p:grpSpPr bwMode="auto">
            <a:xfrm>
              <a:off x="914400" y="3200400"/>
              <a:ext cx="4962525" cy="2867025"/>
              <a:chOff x="3661" y="5805"/>
              <a:chExt cx="6011" cy="3473"/>
            </a:xfrm>
          </p:grpSpPr>
          <p:sp>
            <p:nvSpPr>
              <p:cNvPr id="2052" name="AutoShape 4"/>
              <p:cNvSpPr>
                <a:spLocks noChangeAspect="1" noChangeArrowheads="1"/>
              </p:cNvSpPr>
              <p:nvPr/>
            </p:nvSpPr>
            <p:spPr bwMode="auto">
              <a:xfrm>
                <a:off x="3661" y="5805"/>
                <a:ext cx="6011" cy="347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4399" y="6729"/>
                <a:ext cx="2569" cy="1892"/>
              </a:xfrm>
              <a:custGeom>
                <a:avLst/>
                <a:gdLst/>
                <a:ahLst/>
                <a:cxnLst>
                  <a:cxn ang="0">
                    <a:pos x="0" y="1492"/>
                  </a:cxn>
                  <a:cxn ang="0">
                    <a:pos x="1170" y="1042"/>
                  </a:cxn>
                  <a:cxn ang="0">
                    <a:pos x="2160" y="7"/>
                  </a:cxn>
                  <a:cxn ang="0">
                    <a:pos x="2970" y="997"/>
                  </a:cxn>
                  <a:cxn ang="0">
                    <a:pos x="4275" y="1492"/>
                  </a:cxn>
                </a:cxnLst>
                <a:rect l="0" t="0" r="r" b="b"/>
                <a:pathLst>
                  <a:path w="4275" h="1492">
                    <a:moveTo>
                      <a:pt x="0" y="1492"/>
                    </a:moveTo>
                    <a:cubicBezTo>
                      <a:pt x="405" y="1390"/>
                      <a:pt x="810" y="1289"/>
                      <a:pt x="1170" y="1042"/>
                    </a:cubicBezTo>
                    <a:cubicBezTo>
                      <a:pt x="1530" y="795"/>
                      <a:pt x="1860" y="14"/>
                      <a:pt x="2160" y="7"/>
                    </a:cubicBezTo>
                    <a:cubicBezTo>
                      <a:pt x="2460" y="0"/>
                      <a:pt x="2618" y="750"/>
                      <a:pt x="2970" y="997"/>
                    </a:cubicBezTo>
                    <a:cubicBezTo>
                      <a:pt x="3322" y="1244"/>
                      <a:pt x="4058" y="1410"/>
                      <a:pt x="4275" y="1492"/>
                    </a:cubicBez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5142" y="7415"/>
                <a:ext cx="3907" cy="1148"/>
              </a:xfrm>
              <a:custGeom>
                <a:avLst/>
                <a:gdLst/>
                <a:ahLst/>
                <a:cxnLst>
                  <a:cxn ang="0">
                    <a:pos x="0" y="1492"/>
                  </a:cxn>
                  <a:cxn ang="0">
                    <a:pos x="1170" y="1042"/>
                  </a:cxn>
                  <a:cxn ang="0">
                    <a:pos x="2160" y="7"/>
                  </a:cxn>
                  <a:cxn ang="0">
                    <a:pos x="2970" y="997"/>
                  </a:cxn>
                  <a:cxn ang="0">
                    <a:pos x="4275" y="1492"/>
                  </a:cxn>
                </a:cxnLst>
                <a:rect l="0" t="0" r="r" b="b"/>
                <a:pathLst>
                  <a:path w="4275" h="1492">
                    <a:moveTo>
                      <a:pt x="0" y="1492"/>
                    </a:moveTo>
                    <a:cubicBezTo>
                      <a:pt x="405" y="1390"/>
                      <a:pt x="810" y="1289"/>
                      <a:pt x="1170" y="1042"/>
                    </a:cubicBezTo>
                    <a:cubicBezTo>
                      <a:pt x="1530" y="795"/>
                      <a:pt x="1860" y="14"/>
                      <a:pt x="2160" y="7"/>
                    </a:cubicBezTo>
                    <a:cubicBezTo>
                      <a:pt x="2460" y="0"/>
                      <a:pt x="2618" y="750"/>
                      <a:pt x="2970" y="997"/>
                    </a:cubicBezTo>
                    <a:cubicBezTo>
                      <a:pt x="3322" y="1244"/>
                      <a:pt x="4058" y="1410"/>
                      <a:pt x="4275" y="1492"/>
                    </a:cubicBezTo>
                  </a:path>
                </a:pathLst>
              </a:custGeom>
              <a:noFill/>
              <a:ln w="1905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55" name="AutoShape 7"/>
              <p:cNvCxnSpPr>
                <a:cxnSpLocks noChangeShapeType="1"/>
              </p:cNvCxnSpPr>
              <p:nvPr/>
            </p:nvCxnSpPr>
            <p:spPr bwMode="auto">
              <a:xfrm flipV="1">
                <a:off x="4346" y="6105"/>
                <a:ext cx="53" cy="2666"/>
              </a:xfrm>
              <a:prstGeom prst="straightConnector1">
                <a:avLst/>
              </a:prstGeom>
              <a:noFill/>
              <a:ln w="9525">
                <a:solidFill>
                  <a:srgbClr val="000000"/>
                </a:solidFill>
                <a:round/>
                <a:headEnd/>
                <a:tailEnd/>
              </a:ln>
            </p:spPr>
          </p:cxnSp>
          <p:cxnSp>
            <p:nvCxnSpPr>
              <p:cNvPr id="2056" name="AutoShape 8"/>
              <p:cNvCxnSpPr>
                <a:cxnSpLocks noChangeShapeType="1"/>
              </p:cNvCxnSpPr>
              <p:nvPr/>
            </p:nvCxnSpPr>
            <p:spPr bwMode="auto">
              <a:xfrm>
                <a:off x="4346" y="8771"/>
                <a:ext cx="4530" cy="0"/>
              </a:xfrm>
              <a:prstGeom prst="straightConnector1">
                <a:avLst/>
              </a:prstGeom>
              <a:noFill/>
              <a:ln w="9525">
                <a:solidFill>
                  <a:srgbClr val="000000"/>
                </a:solidFill>
                <a:round/>
                <a:headEnd/>
                <a:tailEnd/>
              </a:ln>
            </p:spPr>
          </p:cxnSp>
          <p:cxnSp>
            <p:nvCxnSpPr>
              <p:cNvPr id="2057" name="AutoShape 9"/>
              <p:cNvCxnSpPr>
                <a:cxnSpLocks noChangeShapeType="1"/>
              </p:cNvCxnSpPr>
              <p:nvPr/>
            </p:nvCxnSpPr>
            <p:spPr bwMode="auto">
              <a:xfrm flipH="1" flipV="1">
                <a:off x="6672" y="6105"/>
                <a:ext cx="69" cy="2666"/>
              </a:xfrm>
              <a:prstGeom prst="straightConnector1">
                <a:avLst/>
              </a:prstGeom>
              <a:noFill/>
              <a:ln w="9525">
                <a:solidFill>
                  <a:srgbClr val="000000"/>
                </a:solidFill>
                <a:round/>
                <a:headEnd/>
                <a:tailEnd/>
              </a:ln>
            </p:spPr>
          </p:cxn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143000"/>
            <a:ext cx="8610600" cy="5262979"/>
          </a:xfrm>
          <a:prstGeom prst="rect">
            <a:avLst/>
          </a:prstGeom>
          <a:noFill/>
          <a:ln w="9525">
            <a:noFill/>
            <a:miter lim="800000"/>
            <a:headEnd/>
            <a:tailEnd/>
          </a:ln>
        </p:spPr>
        <p:txBody>
          <a:bodyPr>
            <a:spAutoFit/>
          </a:bodyPr>
          <a:lstStyle/>
          <a:p>
            <a:r>
              <a:rPr lang="en-US" sz="2400" b="1" u="sng" dirty="0" smtClean="0">
                <a:latin typeface="Georgia" pitchFamily="18" charset="0"/>
              </a:rPr>
              <a:t>Stage 2: Firm contract offer choice</a:t>
            </a:r>
          </a:p>
          <a:p>
            <a:r>
              <a:rPr lang="en-US" sz="2400" dirty="0" smtClean="0">
                <a:latin typeface="Georgia" pitchFamily="18" charset="0"/>
              </a:rPr>
              <a:t>Selection on farmer observables: land size, irrigation, education, ex ante wealth,  gender, farmer group membership</a:t>
            </a:r>
          </a:p>
          <a:p>
            <a:endParaRPr lang="en-US" sz="2400" dirty="0" smtClean="0">
              <a:latin typeface="Georgia" pitchFamily="18" charset="0"/>
            </a:endParaRPr>
          </a:p>
          <a:p>
            <a:r>
              <a:rPr lang="en-US" sz="2400" dirty="0" smtClean="0">
                <a:latin typeface="Georgia" pitchFamily="18" charset="0"/>
              </a:rPr>
              <a:t>Selection on </a:t>
            </a:r>
            <a:r>
              <a:rPr lang="en-US" sz="2400" dirty="0" err="1" smtClean="0">
                <a:latin typeface="Georgia" pitchFamily="18" charset="0"/>
              </a:rPr>
              <a:t>unobservables</a:t>
            </a:r>
            <a:r>
              <a:rPr lang="en-US" sz="2400" dirty="0" smtClean="0">
                <a:latin typeface="Georgia" pitchFamily="18" charset="0"/>
              </a:rPr>
              <a:t>: farming skill, reputation for honesty and reliability, social  connections and opportunities for informal contract enforcement.</a:t>
            </a:r>
          </a:p>
          <a:p>
            <a:endParaRPr lang="en-US" sz="2400" dirty="0" smtClean="0">
              <a:latin typeface="Georgia" pitchFamily="18" charset="0"/>
            </a:endParaRPr>
          </a:p>
          <a:p>
            <a:r>
              <a:rPr lang="en-US" sz="2400" dirty="0" smtClean="0">
                <a:latin typeface="Georgia" pitchFamily="18" charset="0"/>
              </a:rPr>
              <a:t>Choose contract  terms to satisfy perceived farmer expected welfare reservation level.  Gains from exchange arise from resolving  some market failure –financing, inputs, extension, etc. – so (often only implicit) contract </a:t>
            </a:r>
            <a:r>
              <a:rPr lang="en-US" sz="2400" dirty="0" err="1" smtClean="0">
                <a:latin typeface="Georgia" pitchFamily="18" charset="0"/>
              </a:rPr>
              <a:t>interlinkage</a:t>
            </a:r>
            <a:r>
              <a:rPr lang="en-US" sz="2400" dirty="0" smtClean="0">
                <a:latin typeface="Georgia" pitchFamily="18" charset="0"/>
              </a:rPr>
              <a:t> common.  But not in all cases.  Sometimes gains arise purely from spatial arbitrage or from economies of scale/scope in marketing.</a:t>
            </a:r>
            <a:endParaRPr lang="en-US" sz="2400" dirty="0">
              <a:latin typeface="Georgia" pitchFamily="18" charset="0"/>
            </a:endParaRPr>
          </a:p>
        </p:txBody>
      </p:sp>
      <p:sp>
        <p:nvSpPr>
          <p:cNvPr id="6"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Conceptual model</a:t>
            </a:r>
            <a:endParaRPr lang="en-US" sz="32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4479</TotalTime>
  <Words>684</Words>
  <Application>Microsoft Office PowerPoint</Application>
  <PresentationFormat>On-screen Show (4:3)</PresentationFormat>
  <Paragraphs>150</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Default Design</vt:lpstr>
      <vt:lpstr>Custom Design</vt:lpstr>
      <vt:lpstr>1_Custom Design</vt:lpstr>
      <vt:lpstr>Slide 1</vt:lpstr>
      <vt:lpstr>Modernizing agricultural value chains are both cause  and consequence of agricultural development.  Policymakers want poorer smallholders to tap into growth opportunities brought by value chains.  Top-down (SAP-style) approaches based on macro- and sectoral interventions largely failed to spark smallholder commercialization.  Now, heavy emphasis on joining commercial value chains.  Which farmers  join evolving  value chains and why?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CALS</cp:lastModifiedBy>
  <cp:revision>150</cp:revision>
  <dcterms:created xsi:type="dcterms:W3CDTF">2001-03-15T21:53:34Z</dcterms:created>
  <dcterms:modified xsi:type="dcterms:W3CDTF">2010-06-02T18:39:44Z</dcterms:modified>
</cp:coreProperties>
</file>