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19"/>
  </p:notesMasterIdLst>
  <p:handoutMasterIdLst>
    <p:handoutMasterId r:id="rId20"/>
  </p:handoutMasterIdLst>
  <p:sldIdLst>
    <p:sldId id="294" r:id="rId2"/>
    <p:sldId id="407" r:id="rId3"/>
    <p:sldId id="417" r:id="rId4"/>
    <p:sldId id="411" r:id="rId5"/>
    <p:sldId id="418" r:id="rId6"/>
    <p:sldId id="419" r:id="rId7"/>
    <p:sldId id="421" r:id="rId8"/>
    <p:sldId id="422" r:id="rId9"/>
    <p:sldId id="440" r:id="rId10"/>
    <p:sldId id="444" r:id="rId11"/>
    <p:sldId id="441" r:id="rId12"/>
    <p:sldId id="445" r:id="rId13"/>
    <p:sldId id="446" r:id="rId14"/>
    <p:sldId id="447" r:id="rId15"/>
    <p:sldId id="435" r:id="rId16"/>
    <p:sldId id="428" r:id="rId17"/>
    <p:sldId id="438" r:id="rId18"/>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99CCFF"/>
    <a:srgbClr val="0000FF"/>
    <a:srgbClr val="F9C329"/>
    <a:srgbClr val="00CC00"/>
    <a:srgbClr val="009900"/>
    <a:srgbClr val="FF0000"/>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varScale="1">
        <p:scale>
          <a:sx n="107" d="100"/>
          <a:sy n="107" d="100"/>
        </p:scale>
        <p:origin x="-84" y="-15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3" Type="http://schemas.openxmlformats.org/officeDocument/2006/relationships/slide" Target="slides/slide5.xml"/><Relationship Id="rId7" Type="http://schemas.openxmlformats.org/officeDocument/2006/relationships/slide" Target="slides/slide9.xml"/><Relationship Id="rId12" Type="http://schemas.openxmlformats.org/officeDocument/2006/relationships/slide" Target="slides/slide15.xml"/><Relationship Id="rId2" Type="http://schemas.openxmlformats.org/officeDocument/2006/relationships/slide" Target="slides/slide4.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14.xml"/><Relationship Id="rId5" Type="http://schemas.openxmlformats.org/officeDocument/2006/relationships/slide" Target="slides/slide7.xml"/><Relationship Id="rId10" Type="http://schemas.openxmlformats.org/officeDocument/2006/relationships/slide" Target="slides/slide13.xml"/><Relationship Id="rId4" Type="http://schemas.openxmlformats.org/officeDocument/2006/relationships/slide" Target="slides/slide6.xml"/><Relationship Id="rId9"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946" name="Rectangle 2"/>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defTabSz="912813">
              <a:defRPr sz="1200"/>
            </a:lvl1pPr>
          </a:lstStyle>
          <a:p>
            <a:pPr>
              <a:defRPr/>
            </a:pPr>
            <a:endParaRPr lang="en-US"/>
          </a:p>
        </p:txBody>
      </p:sp>
      <p:sp>
        <p:nvSpPr>
          <p:cNvPr id="338947" name="Rectangle 3"/>
          <p:cNvSpPr>
            <a:spLocks noGrp="1" noChangeArrowheads="1"/>
          </p:cNvSpPr>
          <p:nvPr>
            <p:ph type="dt" sz="quarter" idx="1"/>
          </p:nvPr>
        </p:nvSpPr>
        <p:spPr bwMode="auto">
          <a:xfrm>
            <a:off x="3963988" y="0"/>
            <a:ext cx="3033712"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r" defTabSz="912813">
              <a:defRPr sz="1200"/>
            </a:lvl1pPr>
          </a:lstStyle>
          <a:p>
            <a:pPr>
              <a:defRPr/>
            </a:pPr>
            <a:endParaRPr lang="en-US"/>
          </a:p>
        </p:txBody>
      </p:sp>
      <p:sp>
        <p:nvSpPr>
          <p:cNvPr id="338948" name="Rectangle 4"/>
          <p:cNvSpPr>
            <a:spLocks noGrp="1" noChangeArrowheads="1"/>
          </p:cNvSpPr>
          <p:nvPr>
            <p:ph type="ftr" sz="quarter" idx="2"/>
          </p:nvPr>
        </p:nvSpPr>
        <p:spPr bwMode="auto">
          <a:xfrm>
            <a:off x="0" y="8807450"/>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defTabSz="912813">
              <a:defRPr sz="1200"/>
            </a:lvl1pPr>
          </a:lstStyle>
          <a:p>
            <a:pPr>
              <a:defRPr/>
            </a:pPr>
            <a:endParaRPr lang="en-US"/>
          </a:p>
        </p:txBody>
      </p:sp>
      <p:sp>
        <p:nvSpPr>
          <p:cNvPr id="338949" name="Rectangle 5"/>
          <p:cNvSpPr>
            <a:spLocks noGrp="1" noChangeArrowheads="1"/>
          </p:cNvSpPr>
          <p:nvPr>
            <p:ph type="sldNum" sz="quarter" idx="3"/>
          </p:nvPr>
        </p:nvSpPr>
        <p:spPr bwMode="auto">
          <a:xfrm>
            <a:off x="3963988" y="8807450"/>
            <a:ext cx="3033712"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r" defTabSz="912813">
              <a:defRPr sz="1200"/>
            </a:lvl1pPr>
          </a:lstStyle>
          <a:p>
            <a:pPr>
              <a:defRPr/>
            </a:pPr>
            <a:fld id="{570B273B-88B9-4F5E-844F-CBF45CDC001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defTabSz="912813" eaLnBrk="0" hangingPunct="0">
              <a:defRPr sz="12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963988" y="0"/>
            <a:ext cx="3033712"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r" defTabSz="912813" eaLnBrk="0" hangingPunct="0">
              <a:defRPr sz="1200">
                <a:latin typeface="Times New Roman" pitchFamily="18" charset="0"/>
              </a:defRPr>
            </a:lvl1pPr>
          </a:lstStyle>
          <a:p>
            <a:pPr>
              <a:defRPr/>
            </a:pPr>
            <a:endParaRPr lang="en-US"/>
          </a:p>
        </p:txBody>
      </p:sp>
      <p:sp>
        <p:nvSpPr>
          <p:cNvPr id="24580" name="Rectangle 4"/>
          <p:cNvSpPr>
            <a:spLocks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07450"/>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defTabSz="912813" eaLnBrk="0" hangingPunct="0">
              <a:defRPr sz="12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63988" y="8807450"/>
            <a:ext cx="3033712"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r" defTabSz="912813" eaLnBrk="0" hangingPunct="0">
              <a:defRPr sz="1200">
                <a:latin typeface="Times New Roman" pitchFamily="18" charset="0"/>
              </a:defRPr>
            </a:lvl1pPr>
          </a:lstStyle>
          <a:p>
            <a:pPr>
              <a:defRPr/>
            </a:pPr>
            <a:fld id="{B84E0D08-9A61-44D6-A76F-5BD2F76343A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6CC8813-B8F3-4A9C-82A0-D8FC18955DEB}" type="slidenum">
              <a:rPr lang="en-US" smtClean="0"/>
              <a:pPr/>
              <a:t>1</a:t>
            </a:fld>
            <a:endParaRPr lang="en-US" smtClean="0"/>
          </a:p>
        </p:txBody>
      </p:sp>
      <p:sp>
        <p:nvSpPr>
          <p:cNvPr id="25603" name="Rectangle 2"/>
          <p:cNvSpPr>
            <a:spLocks noChangeArrowheads="1" noTextEdit="1"/>
          </p:cNvSpPr>
          <p:nvPr>
            <p:ph type="sldImg"/>
          </p:nvPr>
        </p:nvSpPr>
        <p:spPr>
          <a:xfrm>
            <a:off x="1192213" y="692150"/>
            <a:ext cx="4611687" cy="3459163"/>
          </a:xfrm>
          <a:solidFill>
            <a:srgbClr val="FFFFFF"/>
          </a:solidFill>
          <a:ln/>
        </p:spPr>
      </p:sp>
      <p:sp>
        <p:nvSpPr>
          <p:cNvPr id="2560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p:cNvSpPr>
          <p:nvPr>
            <p:ph type="sldNum" sz="quarter" idx="5"/>
          </p:nvPr>
        </p:nvSpPr>
        <p:spPr>
          <a:noFill/>
        </p:spPr>
        <p:txBody>
          <a:bodyPr/>
          <a:lstStyle/>
          <a:p>
            <a:fld id="{6FA15DD9-F9AD-4A48-B693-D4C93F53BF17}" type="slidenum">
              <a:rPr lang="en-US"/>
              <a:pPr/>
              <a:t>11</a:t>
            </a:fld>
            <a:endParaRPr lang="en-US"/>
          </a:p>
        </p:txBody>
      </p:sp>
      <p:sp>
        <p:nvSpPr>
          <p:cNvPr id="18435" name="Rectangle 2"/>
          <p:cNvSpPr>
            <a:spLocks noChangeArrowheads="1" noTextEdit="1"/>
          </p:cNvSpPr>
          <p:nvPr>
            <p:ph type="sldImg"/>
          </p:nvPr>
        </p:nvSpPr>
        <p:spPr>
          <a:ln/>
        </p:spPr>
      </p:sp>
      <p:sp>
        <p:nvSpPr>
          <p:cNvPr id="18436" name="Rectangle 3"/>
          <p:cNvSpPr>
            <a:spLocks noGrp="1"/>
          </p:cNvSpPr>
          <p:nvPr>
            <p:ph type="body" idx="1"/>
          </p:nvPr>
        </p:nvSpPr>
        <p:spPr>
          <a:noFill/>
          <a:ln w="9525"/>
        </p:spPr>
        <p:txBody>
          <a:bodyPr/>
          <a:lstStyle/>
          <a:p>
            <a:pPr eaLnBrk="1" hangingPunct="1"/>
            <a:endParaRPr lang="en-US" smtClean="0">
              <a:latin typeface="Garamond" pitchFamily="-112" charset="0"/>
              <a:ea typeface="ＭＳ Ｐゴシック" pitchFamily="-11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1399E71-F417-45DC-841A-94856FBC129E}" type="slidenum">
              <a:rPr lang="en-US" smtClean="0"/>
              <a:pPr/>
              <a:t>17</a:t>
            </a:fld>
            <a:endParaRPr lang="en-US" smtClean="0"/>
          </a:p>
        </p:txBody>
      </p:sp>
      <p:sp>
        <p:nvSpPr>
          <p:cNvPr id="26627" name="Rectangle 2"/>
          <p:cNvSpPr>
            <a:spLocks noChangeArrowheads="1" noTextEdit="1"/>
          </p:cNvSpPr>
          <p:nvPr>
            <p:ph type="sldImg"/>
          </p:nvPr>
        </p:nvSpPr>
        <p:spPr>
          <a:xfrm>
            <a:off x="1192213" y="692150"/>
            <a:ext cx="4611687" cy="3459163"/>
          </a:xfrm>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7B3774-8457-41CD-9BDF-AFD74E426CA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8E571E-BC88-48D4-9421-3F43D72F2D2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D39194-8E9C-4A9B-8F3E-E256D9DD09C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9B6F69-1C5D-4E25-BB0D-E1A8F687341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79531D-2510-46CC-9302-547CD2CD8F0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AE139-2233-4A77-AD66-059A2599170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CE072-AB12-4F0D-8E10-3A488B735C9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847A29-C5C1-40C0-A12A-E5D44ADDE34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EBFFB7-FE8F-4010-8F15-A3868AEB157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6505ED-C053-403C-A4CE-87D08B9A7C8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BEC4C77-5B5B-4AE1-9E8A-0DA797F11A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FAD94F-0F4F-49EA-B8D9-BB1143A442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D77008-AF39-498A-AAA3-7A513CC012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7D2A5"/>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A6B4DD7-DA4D-4C71-9608-DD0203301B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Chart2.xls"/><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lnourishedMarigatKids.JPG"/>
          <p:cNvPicPr>
            <a:picLocks noChangeAspect="1"/>
          </p:cNvPicPr>
          <p:nvPr/>
        </p:nvPicPr>
        <p:blipFill>
          <a:blip r:embed="rId3" cstate="print"/>
          <a:stretch>
            <a:fillRect/>
          </a:stretch>
        </p:blipFill>
        <p:spPr>
          <a:xfrm>
            <a:off x="0" y="0"/>
            <a:ext cx="9144000" cy="6858000"/>
          </a:xfrm>
          <a:prstGeom prst="rect">
            <a:avLst/>
          </a:prstGeom>
        </p:spPr>
      </p:pic>
      <p:sp>
        <p:nvSpPr>
          <p:cNvPr id="5123" name="Rectangle 6"/>
          <p:cNvSpPr>
            <a:spLocks noChangeArrowheads="1"/>
          </p:cNvSpPr>
          <p:nvPr/>
        </p:nvSpPr>
        <p:spPr bwMode="auto">
          <a:xfrm>
            <a:off x="0" y="4876800"/>
            <a:ext cx="9144000" cy="1323439"/>
          </a:xfrm>
          <a:prstGeom prst="rect">
            <a:avLst/>
          </a:prstGeom>
          <a:noFill/>
          <a:ln w="9525">
            <a:noFill/>
            <a:miter lim="800000"/>
            <a:headEnd/>
            <a:tailEnd/>
          </a:ln>
        </p:spPr>
        <p:txBody>
          <a:bodyPr>
            <a:spAutoFit/>
          </a:bodyPr>
          <a:lstStyle/>
          <a:p>
            <a:pPr algn="ctr" eaLnBrk="0" hangingPunct="0"/>
            <a:r>
              <a:rPr lang="en-US" sz="2000" b="1" dirty="0">
                <a:solidFill>
                  <a:schemeClr val="bg1"/>
                </a:solidFill>
                <a:latin typeface="Georgia" pitchFamily="18" charset="0"/>
                <a:cs typeface="Times New Roman" pitchFamily="18" charset="0"/>
              </a:rPr>
              <a:t>Chris Barrett</a:t>
            </a:r>
          </a:p>
          <a:p>
            <a:pPr algn="ctr" eaLnBrk="0" hangingPunct="0"/>
            <a:r>
              <a:rPr lang="en-US" sz="2000" b="1" dirty="0" smtClean="0">
                <a:solidFill>
                  <a:schemeClr val="bg1"/>
                </a:solidFill>
                <a:latin typeface="Georgia" pitchFamily="18" charset="0"/>
                <a:cs typeface="Times New Roman" pitchFamily="18" charset="0"/>
              </a:rPr>
              <a:t>October 27, 2010</a:t>
            </a:r>
            <a:endParaRPr lang="en-US" sz="2000" b="1" dirty="0">
              <a:solidFill>
                <a:schemeClr val="bg1"/>
              </a:solidFill>
              <a:latin typeface="Georgia" pitchFamily="18" charset="0"/>
              <a:cs typeface="Times New Roman" pitchFamily="18" charset="0"/>
            </a:endParaRPr>
          </a:p>
          <a:p>
            <a:pPr algn="ctr" eaLnBrk="0" hangingPunct="0"/>
            <a:r>
              <a:rPr lang="en-US" sz="2000" b="1" dirty="0" smtClean="0">
                <a:solidFill>
                  <a:schemeClr val="bg1"/>
                </a:solidFill>
                <a:latin typeface="Georgia" pitchFamily="18" charset="0"/>
                <a:cs typeface="Times New Roman" pitchFamily="18" charset="0"/>
              </a:rPr>
              <a:t>Guest lecture to History/ASRC 3652</a:t>
            </a:r>
          </a:p>
          <a:p>
            <a:pPr algn="ctr" eaLnBrk="0" hangingPunct="0"/>
            <a:r>
              <a:rPr lang="en-US" sz="2000" b="1" dirty="0" smtClean="0">
                <a:solidFill>
                  <a:schemeClr val="bg1"/>
                </a:solidFill>
                <a:latin typeface="Georgia" pitchFamily="18" charset="0"/>
                <a:cs typeface="Times New Roman" pitchFamily="18" charset="0"/>
              </a:rPr>
              <a:t>Cornell University</a:t>
            </a:r>
            <a:endParaRPr lang="en-US" sz="2000" b="1" dirty="0">
              <a:solidFill>
                <a:schemeClr val="bg1"/>
              </a:solidFill>
              <a:latin typeface="Georgia" pitchFamily="18" charset="0"/>
              <a:cs typeface="Times New Roman" pitchFamily="18" charset="0"/>
            </a:endParaRPr>
          </a:p>
        </p:txBody>
      </p:sp>
      <p:sp>
        <p:nvSpPr>
          <p:cNvPr id="5124" name="Text Box 2"/>
          <p:cNvSpPr txBox="1">
            <a:spLocks noChangeArrowheads="1"/>
          </p:cNvSpPr>
          <p:nvPr/>
        </p:nvSpPr>
        <p:spPr bwMode="auto">
          <a:xfrm>
            <a:off x="0" y="152400"/>
            <a:ext cx="9144000" cy="1323439"/>
          </a:xfrm>
          <a:prstGeom prst="rect">
            <a:avLst/>
          </a:prstGeom>
          <a:noFill/>
          <a:ln w="9525">
            <a:noFill/>
            <a:miter lim="800000"/>
            <a:headEnd/>
            <a:tailEnd/>
          </a:ln>
        </p:spPr>
        <p:txBody>
          <a:bodyPr>
            <a:spAutoFit/>
          </a:bodyPr>
          <a:lstStyle/>
          <a:p>
            <a:pPr algn="ctr" eaLnBrk="0" hangingPunct="0"/>
            <a:r>
              <a:rPr lang="en-US" sz="4000" b="1" dirty="0" smtClean="0">
                <a:solidFill>
                  <a:schemeClr val="bg1"/>
                </a:solidFill>
                <a:latin typeface="Georgia" pitchFamily="18" charset="0"/>
              </a:rPr>
              <a:t>Food Aid for Africa:</a:t>
            </a:r>
            <a:endParaRPr lang="en-US" sz="4000" b="1" dirty="0">
              <a:solidFill>
                <a:schemeClr val="bg1"/>
              </a:solidFill>
              <a:latin typeface="Georgia" pitchFamily="18" charset="0"/>
            </a:endParaRPr>
          </a:p>
          <a:p>
            <a:pPr algn="ctr" eaLnBrk="0" hangingPunct="0"/>
            <a:r>
              <a:rPr lang="en-US" sz="4000" b="1" dirty="0" smtClean="0">
                <a:solidFill>
                  <a:schemeClr val="bg1"/>
                </a:solidFill>
                <a:latin typeface="Georgia" pitchFamily="18" charset="0"/>
              </a:rPr>
              <a:t>Past and Present</a:t>
            </a:r>
            <a:endParaRPr lang="en-US" sz="4000" b="1" dirty="0">
              <a:solidFill>
                <a:schemeClr val="bg1"/>
              </a:solidFill>
              <a:latin typeface="Georgia" pitchFamily="18" charset="0"/>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sz="half" idx="1"/>
          </p:nvPr>
        </p:nvSpPr>
        <p:spPr>
          <a:xfrm>
            <a:off x="0" y="914400"/>
            <a:ext cx="9144000" cy="3505200"/>
          </a:xfrm>
        </p:spPr>
        <p:txBody>
          <a:bodyPr/>
          <a:lstStyle/>
          <a:p>
            <a:pPr marL="533400" indent="-533400" eaLnBrk="1" hangingPunct="1">
              <a:buFontTx/>
              <a:buNone/>
            </a:pPr>
            <a:r>
              <a:rPr lang="en-US" sz="2400" b="1" u="sng" dirty="0" smtClean="0">
                <a:latin typeface="Georgia" pitchFamily="18" charset="0"/>
              </a:rPr>
              <a:t>6. Rise of “Untied” Food Aid:</a:t>
            </a:r>
            <a:endParaRPr lang="en-US" sz="2400" b="1" u="sng" dirty="0" smtClean="0">
              <a:latin typeface="Georgia" pitchFamily="18" charset="0"/>
            </a:endParaRPr>
          </a:p>
          <a:p>
            <a:pPr marL="914400" lvl="1" indent="-457200" eaLnBrk="1" hangingPunct="1">
              <a:buFontTx/>
              <a:buChar char="-"/>
            </a:pPr>
            <a:r>
              <a:rPr lang="en-US" sz="2000" b="1" dirty="0" smtClean="0">
                <a:latin typeface="Georgia" pitchFamily="18" charset="0"/>
                <a:cs typeface="Times New Roman" pitchFamily="18" charset="0"/>
              </a:rPr>
              <a:t>Cash now common instead </a:t>
            </a:r>
            <a:r>
              <a:rPr lang="en-US" sz="2000" b="1" dirty="0" smtClean="0">
                <a:latin typeface="Georgia" pitchFamily="18" charset="0"/>
                <a:cs typeface="Times New Roman" pitchFamily="18" charset="0"/>
              </a:rPr>
              <a:t>of commodities and recipients can source from </a:t>
            </a:r>
            <a:r>
              <a:rPr lang="en-US" sz="2000" b="1" dirty="0" smtClean="0">
                <a:latin typeface="Georgia" pitchFamily="18" charset="0"/>
                <a:cs typeface="Times New Roman" pitchFamily="18" charset="0"/>
              </a:rPr>
              <a:t>anywhere, “local and regional procurement”   </a:t>
            </a:r>
          </a:p>
          <a:p>
            <a:pPr marL="914400" lvl="1" indent="-457200" eaLnBrk="1" hangingPunct="1">
              <a:buFontTx/>
              <a:buChar char="-"/>
            </a:pPr>
            <a:r>
              <a:rPr lang="en-US" sz="2000" b="1" dirty="0" smtClean="0">
                <a:latin typeface="Georgia" pitchFamily="18" charset="0"/>
                <a:cs typeface="Times New Roman" pitchFamily="18" charset="0"/>
              </a:rPr>
              <a:t>Now down to half of food aid shipped from donor country (almost entirely US).  1/3 now bought in developing countries.  60% of  LRP done in Africa in 2009. </a:t>
            </a:r>
            <a:endParaRPr lang="en-US" sz="2000" b="1" dirty="0" smtClean="0">
              <a:latin typeface="Georgia" pitchFamily="18" charset="0"/>
              <a:cs typeface="Times New Roman" pitchFamily="18" charset="0"/>
            </a:endParaRPr>
          </a:p>
        </p:txBody>
      </p:sp>
      <p:pic>
        <p:nvPicPr>
          <p:cNvPr id="15364" name="Picture 4"/>
          <p:cNvPicPr>
            <a:picLocks noChangeAspect="1" noChangeArrowheads="1"/>
          </p:cNvPicPr>
          <p:nvPr/>
        </p:nvPicPr>
        <p:blipFill>
          <a:blip r:embed="rId2" cstate="print"/>
          <a:srcRect/>
          <a:stretch>
            <a:fillRect/>
          </a:stretch>
        </p:blipFill>
        <p:spPr bwMode="auto">
          <a:xfrm>
            <a:off x="1524000" y="3124200"/>
            <a:ext cx="6581775" cy="3733800"/>
          </a:xfrm>
          <a:prstGeom prst="rect">
            <a:avLst/>
          </a:prstGeom>
          <a:noFill/>
          <a:ln w="9525">
            <a:noFill/>
            <a:miter lim="800000"/>
            <a:headEnd/>
            <a:tailEnd/>
          </a:ln>
          <a:effectLst/>
        </p:spPr>
      </p:pic>
      <p:sp>
        <p:nvSpPr>
          <p:cNvPr id="5" name="Rectangle 3"/>
          <p:cNvSpPr>
            <a:spLocks noChangeArrowheads="1"/>
          </p:cNvSpPr>
          <p:nvPr/>
        </p:nvSpPr>
        <p:spPr bwMode="auto">
          <a:xfrm>
            <a:off x="381000" y="0"/>
            <a:ext cx="8458200" cy="1143000"/>
          </a:xfrm>
          <a:prstGeom prst="rect">
            <a:avLst/>
          </a:prstGeom>
          <a:noFill/>
          <a:ln w="9525">
            <a:noFill/>
            <a:miter lim="800000"/>
            <a:headEnd/>
            <a:tailEnd/>
          </a:ln>
        </p:spPr>
        <p:txBody>
          <a:bodyPr anchor="ctr"/>
          <a:lstStyle/>
          <a:p>
            <a:pPr algn="ctr"/>
            <a:r>
              <a:rPr lang="en-US" sz="4000" b="1" dirty="0">
                <a:solidFill>
                  <a:srgbClr val="0000FF"/>
                </a:solidFill>
                <a:latin typeface="Georgia" pitchFamily="18" charset="0"/>
              </a:rPr>
              <a:t>What Has Changed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idx="1"/>
          </p:nvPr>
        </p:nvSpPr>
        <p:spPr>
          <a:xfrm>
            <a:off x="0" y="1524000"/>
            <a:ext cx="5562600" cy="5105400"/>
          </a:xfrm>
        </p:spPr>
        <p:txBody>
          <a:bodyPr rIns="132080"/>
          <a:lstStyle/>
          <a:p>
            <a:pPr eaLnBrk="1" hangingPunct="1">
              <a:lnSpc>
                <a:spcPct val="90000"/>
              </a:lnSpc>
              <a:buClr>
                <a:srgbClr val="000000"/>
              </a:buClr>
            </a:pPr>
            <a:r>
              <a:rPr lang="en-US" sz="2400" dirty="0" smtClean="0">
                <a:latin typeface="Georgia" pitchFamily="18" charset="0"/>
                <a:ea typeface="ＭＳ Ｐゴシック" pitchFamily="-112" charset="-128"/>
              </a:rPr>
              <a:t>Food </a:t>
            </a:r>
            <a:r>
              <a:rPr lang="en-US" sz="2400" dirty="0" smtClean="0">
                <a:latin typeface="Georgia" pitchFamily="18" charset="0"/>
                <a:ea typeface="ＭＳ Ｐゴシック" pitchFamily="-112" charset="-128"/>
              </a:rPr>
              <a:t>aid flows have been steadily falling (14 to </a:t>
            </a:r>
            <a:r>
              <a:rPr lang="en-US" sz="2400" dirty="0" smtClean="0">
                <a:latin typeface="Georgia" pitchFamily="18" charset="0"/>
                <a:ea typeface="ＭＳ Ｐゴシック" pitchFamily="-112" charset="-128"/>
              </a:rPr>
              <a:t>5.7 </a:t>
            </a:r>
            <a:r>
              <a:rPr lang="en-US" sz="2400" dirty="0" smtClean="0">
                <a:latin typeface="Georgia" pitchFamily="18" charset="0"/>
                <a:ea typeface="ＭＳ Ｐゴシック" pitchFamily="-112" charset="-128"/>
              </a:rPr>
              <a:t>MMT, </a:t>
            </a:r>
            <a:r>
              <a:rPr lang="en-US" sz="2400" dirty="0" smtClean="0">
                <a:latin typeface="Georgia" pitchFamily="18" charset="0"/>
                <a:ea typeface="ＭＳ Ｐゴシック" pitchFamily="-112" charset="-128"/>
              </a:rPr>
              <a:t>1988-2009), now at lowest level in 50 years.</a:t>
            </a:r>
            <a:endParaRPr lang="en-US" sz="2400" dirty="0" smtClean="0">
              <a:latin typeface="Georgia" pitchFamily="18" charset="0"/>
              <a:ea typeface="ＭＳ Ｐゴシック" pitchFamily="-112" charset="-128"/>
            </a:endParaRPr>
          </a:p>
          <a:p>
            <a:pPr eaLnBrk="1" hangingPunct="1">
              <a:lnSpc>
                <a:spcPct val="90000"/>
              </a:lnSpc>
              <a:buClr>
                <a:srgbClr val="000000"/>
              </a:buClr>
            </a:pPr>
            <a:r>
              <a:rPr lang="en-US" sz="2400" dirty="0" smtClean="0">
                <a:latin typeface="Georgia" pitchFamily="18" charset="0"/>
                <a:ea typeface="ＭＳ Ｐゴシック" pitchFamily="-112" charset="-128"/>
              </a:rPr>
              <a:t>Food insecurity largely unchanged worldwide, growing in poorest areas </a:t>
            </a:r>
          </a:p>
          <a:p>
            <a:pPr eaLnBrk="1" hangingPunct="1">
              <a:lnSpc>
                <a:spcPct val="90000"/>
              </a:lnSpc>
              <a:buClr>
                <a:srgbClr val="000000"/>
              </a:buClr>
            </a:pPr>
            <a:r>
              <a:rPr lang="en-US" sz="2400" dirty="0" smtClean="0">
                <a:latin typeface="Georgia" pitchFamily="18" charset="0"/>
                <a:ea typeface="ＭＳ Ｐゴシック" pitchFamily="-112" charset="-128"/>
              </a:rPr>
              <a:t>Donors and operational agencies increasingly exploring cash transfers, esp. post-tsunami </a:t>
            </a:r>
          </a:p>
          <a:p>
            <a:pPr eaLnBrk="1" hangingPunct="1">
              <a:lnSpc>
                <a:spcPct val="90000"/>
              </a:lnSpc>
              <a:buClr>
                <a:srgbClr val="000000"/>
              </a:buClr>
            </a:pPr>
            <a:r>
              <a:rPr lang="en-US" sz="2400" dirty="0" smtClean="0">
                <a:latin typeface="Georgia" pitchFamily="18" charset="0"/>
                <a:ea typeface="ＭＳ Ｐゴシック" pitchFamily="-112" charset="-128"/>
              </a:rPr>
              <a:t>Food aid increasingly procured locally/regionally  - ~2/3 of non-US food aid now through LRP </a:t>
            </a:r>
          </a:p>
          <a:p>
            <a:pPr eaLnBrk="1" hangingPunct="1">
              <a:lnSpc>
                <a:spcPct val="90000"/>
              </a:lnSpc>
              <a:buClr>
                <a:srgbClr val="000000"/>
              </a:buClr>
              <a:buFont typeface="Arial" charset="0"/>
              <a:buNone/>
            </a:pPr>
            <a:r>
              <a:rPr lang="en-US" sz="2400" b="1" dirty="0" smtClean="0">
                <a:latin typeface="Georgia" pitchFamily="18" charset="0"/>
                <a:ea typeface="ＭＳ Ｐゴシック" pitchFamily="-112" charset="-128"/>
              </a:rPr>
              <a:t> </a:t>
            </a:r>
            <a:r>
              <a:rPr lang="en-US" sz="2400" b="1" u="sng" dirty="0" smtClean="0">
                <a:latin typeface="Georgia" pitchFamily="18" charset="0"/>
                <a:ea typeface="ＭＳ Ｐゴシック" pitchFamily="-112" charset="-128"/>
              </a:rPr>
              <a:t>Result: </a:t>
            </a:r>
            <a:r>
              <a:rPr lang="en-US" sz="2400" b="1" dirty="0" smtClean="0">
                <a:latin typeface="Georgia" pitchFamily="18" charset="0"/>
                <a:ea typeface="ＭＳ Ｐゴシック" pitchFamily="-112" charset="-128"/>
              </a:rPr>
              <a:t>Both demand and supply side pressures for increased flexibility in </a:t>
            </a:r>
            <a:r>
              <a:rPr lang="en-US" sz="2400" b="1" dirty="0" smtClean="0">
                <a:latin typeface="Georgia" pitchFamily="18" charset="0"/>
                <a:ea typeface="ＭＳ Ｐゴシック" pitchFamily="-112" charset="-128"/>
              </a:rPr>
              <a:t>FA programming.  Shift to “food assistance”.</a:t>
            </a:r>
            <a:endParaRPr lang="en-US" sz="2400" b="1" dirty="0" smtClean="0">
              <a:latin typeface="Georgia" pitchFamily="18" charset="0"/>
              <a:ea typeface="ＭＳ Ｐゴシック" pitchFamily="-112" charset="-128"/>
            </a:endParaRPr>
          </a:p>
        </p:txBody>
      </p:sp>
      <p:pic>
        <p:nvPicPr>
          <p:cNvPr id="4101" name="Picture 3"/>
          <p:cNvPicPr>
            <a:picLocks noChangeArrowheads="1"/>
          </p:cNvPicPr>
          <p:nvPr/>
        </p:nvPicPr>
        <p:blipFill>
          <a:blip r:embed="rId3" cstate="print"/>
          <a:srcRect/>
          <a:stretch>
            <a:fillRect/>
          </a:stretch>
        </p:blipFill>
        <p:spPr bwMode="auto">
          <a:xfrm>
            <a:off x="5562600" y="1600200"/>
            <a:ext cx="3384550" cy="4533900"/>
          </a:xfrm>
          <a:prstGeom prst="rect">
            <a:avLst/>
          </a:prstGeom>
          <a:noFill/>
          <a:ln w="12700">
            <a:noFill/>
            <a:miter lim="800000"/>
            <a:headEnd/>
            <a:tailEnd/>
          </a:ln>
        </p:spPr>
      </p:pic>
      <p:sp>
        <p:nvSpPr>
          <p:cNvPr id="7" name="Rectangle 3"/>
          <p:cNvSpPr>
            <a:spLocks noChangeArrowheads="1"/>
          </p:cNvSpPr>
          <p:nvPr/>
        </p:nvSpPr>
        <p:spPr bwMode="auto">
          <a:xfrm>
            <a:off x="381000" y="0"/>
            <a:ext cx="8458200" cy="1143000"/>
          </a:xfrm>
          <a:prstGeom prst="rect">
            <a:avLst/>
          </a:prstGeom>
          <a:noFill/>
          <a:ln w="9525">
            <a:noFill/>
            <a:miter lim="800000"/>
            <a:headEnd/>
            <a:tailEnd/>
          </a:ln>
        </p:spPr>
        <p:txBody>
          <a:bodyPr anchor="ctr"/>
          <a:lstStyle/>
          <a:p>
            <a:pPr algn="ctr"/>
            <a:r>
              <a:rPr lang="en-US" sz="4000" b="1" dirty="0">
                <a:solidFill>
                  <a:srgbClr val="0000FF"/>
                </a:solidFill>
                <a:latin typeface="Georgia" pitchFamily="18" charset="0"/>
              </a:rPr>
              <a:t>What Has Changed</a:t>
            </a:r>
          </a:p>
        </p:txBody>
      </p:sp>
      <p:sp>
        <p:nvSpPr>
          <p:cNvPr id="8" name="TextBox 7"/>
          <p:cNvSpPr txBox="1"/>
          <p:nvPr/>
        </p:nvSpPr>
        <p:spPr>
          <a:xfrm>
            <a:off x="228600" y="990600"/>
            <a:ext cx="7848600" cy="738664"/>
          </a:xfrm>
          <a:prstGeom prst="rect">
            <a:avLst/>
          </a:prstGeom>
          <a:noFill/>
        </p:spPr>
        <p:txBody>
          <a:bodyPr wrap="square" rtlCol="0">
            <a:spAutoFit/>
          </a:bodyPr>
          <a:lstStyle/>
          <a:p>
            <a:r>
              <a:rPr lang="en-US" sz="2400" b="1" u="sng" dirty="0" smtClean="0">
                <a:latin typeface="Georgia" pitchFamily="18" charset="0"/>
              </a:rPr>
              <a:t>7. </a:t>
            </a:r>
            <a:r>
              <a:rPr lang="en-US" sz="2400" b="1" u="sng" dirty="0" smtClean="0">
                <a:latin typeface="Georgia" pitchFamily="18" charset="0"/>
              </a:rPr>
              <a:t>Growing Pressure for Flexibility in</a:t>
            </a:r>
            <a:r>
              <a:rPr lang="en-US" sz="2400" b="1" u="sng" dirty="0" smtClean="0">
                <a:latin typeface="Georgia" pitchFamily="18" charset="0"/>
              </a:rPr>
              <a:t> Food Aid:</a:t>
            </a:r>
          </a:p>
          <a:p>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sz="half" idx="1"/>
          </p:nvPr>
        </p:nvSpPr>
        <p:spPr>
          <a:xfrm>
            <a:off x="0" y="914400"/>
            <a:ext cx="9144000" cy="5715000"/>
          </a:xfrm>
        </p:spPr>
        <p:txBody>
          <a:bodyPr/>
          <a:lstStyle/>
          <a:p>
            <a:pPr marL="533400" indent="-533400" eaLnBrk="1" hangingPunct="1">
              <a:buFontTx/>
              <a:buAutoNum type="arabicPeriod"/>
            </a:pPr>
            <a:r>
              <a:rPr lang="en-US" sz="2400" b="1" u="sng" dirty="0" smtClean="0">
                <a:latin typeface="Georgia" pitchFamily="18" charset="0"/>
              </a:rPr>
              <a:t>Golden </a:t>
            </a:r>
            <a:r>
              <a:rPr lang="en-US" sz="2400" b="1" u="sng" dirty="0" smtClean="0">
                <a:latin typeface="Georgia" pitchFamily="18" charset="0"/>
              </a:rPr>
              <a:t>Hour </a:t>
            </a:r>
            <a:r>
              <a:rPr lang="en-US" sz="2400" b="1" u="sng" dirty="0" smtClean="0">
                <a:latin typeface="Georgia" pitchFamily="18" charset="0"/>
              </a:rPr>
              <a:t>Principle and Untying </a:t>
            </a:r>
            <a:r>
              <a:rPr lang="en-US" sz="2400" b="1" u="sng" dirty="0" smtClean="0">
                <a:latin typeface="Georgia" pitchFamily="18" charset="0"/>
              </a:rPr>
              <a:t>of </a:t>
            </a:r>
            <a:r>
              <a:rPr lang="en-US" sz="2400" b="1" u="sng" dirty="0" smtClean="0">
                <a:latin typeface="Georgia" pitchFamily="18" charset="0"/>
              </a:rPr>
              <a:t>US Food Aid:</a:t>
            </a:r>
            <a:endParaRPr lang="en-US" sz="2400" b="1" u="sng" dirty="0" smtClean="0">
              <a:latin typeface="Georgia" pitchFamily="18" charset="0"/>
            </a:endParaRPr>
          </a:p>
          <a:p>
            <a:pPr marL="914400" lvl="1" indent="-457200" eaLnBrk="1" hangingPunct="1">
              <a:buFontTx/>
              <a:buChar char="-"/>
            </a:pPr>
            <a:r>
              <a:rPr lang="en-US" sz="2000" b="1" dirty="0" smtClean="0">
                <a:latin typeface="Georgia" pitchFamily="18" charset="0"/>
                <a:cs typeface="Times New Roman" pitchFamily="18" charset="0"/>
              </a:rPr>
              <a:t>Golden </a:t>
            </a:r>
            <a:r>
              <a:rPr lang="en-US" sz="2000" b="1" dirty="0" smtClean="0">
                <a:latin typeface="Georgia" pitchFamily="18" charset="0"/>
                <a:cs typeface="Times New Roman" pitchFamily="18" charset="0"/>
              </a:rPr>
              <a:t>Hour principle: rapid response essential</a:t>
            </a:r>
          </a:p>
          <a:p>
            <a:pPr marL="914400" lvl="1" indent="-457200" eaLnBrk="1" hangingPunct="1">
              <a:buFontTx/>
              <a:buChar char="-"/>
            </a:pPr>
            <a:r>
              <a:rPr lang="en-US" sz="2000" b="1" dirty="0" smtClean="0">
                <a:latin typeface="Georgia" pitchFamily="18" charset="0"/>
                <a:cs typeface="Times New Roman" pitchFamily="18" charset="0"/>
              </a:rPr>
              <a:t>Delays </a:t>
            </a:r>
            <a:r>
              <a:rPr lang="en-US" sz="2000" b="1" dirty="0" smtClean="0">
                <a:latin typeface="Georgia" pitchFamily="18" charset="0"/>
                <a:cs typeface="Times New Roman" pitchFamily="18" charset="0"/>
              </a:rPr>
              <a:t>are expensive and deadly (2004-5 Niger example</a:t>
            </a:r>
            <a:r>
              <a:rPr lang="en-US" sz="2000" b="1" dirty="0" smtClean="0">
                <a:latin typeface="Georgia" pitchFamily="18" charset="0"/>
                <a:cs typeface="Times New Roman" pitchFamily="18" charset="0"/>
              </a:rPr>
              <a:t>).</a:t>
            </a:r>
          </a:p>
          <a:p>
            <a:pPr marL="914400" lvl="1" indent="-457200" eaLnBrk="1" hangingPunct="1">
              <a:buFontTx/>
              <a:buChar char="-"/>
            </a:pPr>
            <a:r>
              <a:rPr lang="en-US" sz="2000" b="1" dirty="0" smtClean="0">
                <a:latin typeface="Georgia" pitchFamily="18" charset="0"/>
                <a:cs typeface="Times New Roman" pitchFamily="18" charset="0"/>
              </a:rPr>
              <a:t>Untie US food aid procurement t0 permit LRP for faster response (139 days median delivery time for US emergency food aid)</a:t>
            </a:r>
          </a:p>
          <a:p>
            <a:pPr marL="914400" lvl="1" indent="-457200" eaLnBrk="1" hangingPunct="1">
              <a:buFontTx/>
              <a:buChar char="-"/>
            </a:pPr>
            <a:endParaRPr lang="en-US" sz="2000" b="1" dirty="0" smtClean="0">
              <a:latin typeface="Georgia" pitchFamily="18" charset="0"/>
              <a:cs typeface="Times New Roman" pitchFamily="18" charset="0"/>
            </a:endParaRPr>
          </a:p>
          <a:p>
            <a:pPr marL="914400" lvl="1" indent="-457200" eaLnBrk="1" hangingPunct="1">
              <a:buFontTx/>
              <a:buChar char="-"/>
            </a:pPr>
            <a:endParaRPr lang="en-US" sz="2000" b="1" dirty="0" smtClean="0">
              <a:latin typeface="Georgia" pitchFamily="18" charset="0"/>
              <a:cs typeface="Times New Roman" pitchFamily="18" charset="0"/>
            </a:endParaRPr>
          </a:p>
          <a:p>
            <a:pPr marL="1295400" lvl="2" indent="-381000" eaLnBrk="1" hangingPunct="1">
              <a:buFontTx/>
              <a:buNone/>
            </a:pPr>
            <a:r>
              <a:rPr lang="en-US" sz="1800" b="1" dirty="0" smtClean="0">
                <a:latin typeface="Georgia" pitchFamily="18" charset="0"/>
                <a:cs typeface="Times New Roman" pitchFamily="18" charset="0"/>
              </a:rPr>
              <a:t>			</a:t>
            </a:r>
          </a:p>
          <a:p>
            <a:pPr marL="1295400" lvl="2" indent="-381000" eaLnBrk="1" hangingPunct="1">
              <a:buFontTx/>
              <a:buNone/>
            </a:pPr>
            <a:r>
              <a:rPr lang="en-US" sz="1800" b="1" dirty="0" smtClean="0">
                <a:latin typeface="Georgia" pitchFamily="18" charset="0"/>
                <a:cs typeface="Times New Roman" pitchFamily="18" charset="0"/>
              </a:rPr>
              <a:t>			</a:t>
            </a:r>
          </a:p>
        </p:txBody>
      </p:sp>
      <p:sp>
        <p:nvSpPr>
          <p:cNvPr id="17411" name="Rectangle 3"/>
          <p:cNvSpPr>
            <a:spLocks noChangeArrowheads="1"/>
          </p:cNvSpPr>
          <p:nvPr/>
        </p:nvSpPr>
        <p:spPr bwMode="auto">
          <a:xfrm>
            <a:off x="381000" y="0"/>
            <a:ext cx="8458200" cy="1143000"/>
          </a:xfrm>
          <a:prstGeom prst="rect">
            <a:avLst/>
          </a:prstGeom>
          <a:noFill/>
          <a:ln w="9525">
            <a:noFill/>
            <a:miter lim="800000"/>
            <a:headEnd/>
            <a:tailEnd/>
          </a:ln>
        </p:spPr>
        <p:txBody>
          <a:bodyPr anchor="ctr"/>
          <a:lstStyle/>
          <a:p>
            <a:pPr algn="ctr"/>
            <a:r>
              <a:rPr lang="en-US" sz="4000" b="1">
                <a:solidFill>
                  <a:srgbClr val="0000FF"/>
                </a:solidFill>
                <a:latin typeface="Georgia" pitchFamily="18" charset="0"/>
              </a:rPr>
              <a:t>What Still Needs To Change?</a:t>
            </a:r>
          </a:p>
        </p:txBody>
      </p:sp>
      <p:pic>
        <p:nvPicPr>
          <p:cNvPr id="43010" name="Picture 2"/>
          <p:cNvPicPr>
            <a:picLocks noChangeAspect="1" noChangeArrowheads="1"/>
          </p:cNvPicPr>
          <p:nvPr/>
        </p:nvPicPr>
        <p:blipFill>
          <a:blip r:embed="rId2" cstate="print"/>
          <a:srcRect/>
          <a:stretch>
            <a:fillRect/>
          </a:stretch>
        </p:blipFill>
        <p:spPr bwMode="auto">
          <a:xfrm>
            <a:off x="2743200" y="3200400"/>
            <a:ext cx="3838575" cy="3371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sz="half" idx="1"/>
          </p:nvPr>
        </p:nvSpPr>
        <p:spPr>
          <a:xfrm>
            <a:off x="0" y="1143000"/>
            <a:ext cx="9144000" cy="5715000"/>
          </a:xfrm>
        </p:spPr>
        <p:txBody>
          <a:bodyPr/>
          <a:lstStyle/>
          <a:p>
            <a:pPr marL="533400" indent="-533400" eaLnBrk="1" hangingPunct="1">
              <a:buFontTx/>
              <a:buNone/>
            </a:pPr>
            <a:r>
              <a:rPr lang="en-US" sz="2400" b="1" u="sng" dirty="0" smtClean="0">
                <a:latin typeface="Georgia" pitchFamily="18" charset="0"/>
              </a:rPr>
              <a:t>2. </a:t>
            </a:r>
            <a:r>
              <a:rPr lang="en-US" sz="2400" b="1" u="sng" dirty="0" smtClean="0">
                <a:latin typeface="Georgia" pitchFamily="18" charset="0"/>
              </a:rPr>
              <a:t>Alternative Means of Supporting US Merchant Marine:</a:t>
            </a:r>
          </a:p>
          <a:p>
            <a:pPr marL="914400" lvl="1" indent="-457200" eaLnBrk="1" hangingPunct="1">
              <a:buFontTx/>
              <a:buNone/>
            </a:pPr>
            <a:endParaRPr lang="en-US" sz="2000" b="1" dirty="0" smtClean="0">
              <a:latin typeface="Georgia" pitchFamily="18" charset="0"/>
              <a:cs typeface="Times New Roman" pitchFamily="18" charset="0"/>
            </a:endParaRPr>
          </a:p>
          <a:p>
            <a:pPr marL="914400" lvl="1" indent="-457200" eaLnBrk="1" hangingPunct="1">
              <a:buFontTx/>
              <a:buChar char="-"/>
            </a:pPr>
            <a:r>
              <a:rPr lang="en-US" sz="2000" b="1" dirty="0" smtClean="0">
                <a:latin typeface="Georgia" pitchFamily="18" charset="0"/>
                <a:cs typeface="Times New Roman" pitchFamily="18" charset="0"/>
              </a:rPr>
              <a:t>1954 Cargo Preference Act to support merchant marine for national security purposes … share increased 50-75% in 1985</a:t>
            </a:r>
          </a:p>
          <a:p>
            <a:pPr marL="914400" lvl="1" indent="-457200" eaLnBrk="1" hangingPunct="1">
              <a:buFontTx/>
              <a:buChar char="-"/>
            </a:pPr>
            <a:r>
              <a:rPr lang="en-US" sz="2000" b="1" dirty="0" smtClean="0">
                <a:latin typeface="Georgia" pitchFamily="18" charset="0"/>
                <a:cs typeface="Times New Roman" pitchFamily="18" charset="0"/>
              </a:rPr>
              <a:t>Impact: higher freight costs.  </a:t>
            </a:r>
            <a:r>
              <a:rPr lang="en-US" sz="2000" b="1" dirty="0" smtClean="0">
                <a:latin typeface="Georgia" pitchFamily="18" charset="0"/>
                <a:cs typeface="Times New Roman" pitchFamily="18" charset="0"/>
              </a:rPr>
              <a:t>$140 </a:t>
            </a:r>
            <a:r>
              <a:rPr lang="en-US" sz="2000" b="1" dirty="0" err="1" smtClean="0">
                <a:latin typeface="Georgia" pitchFamily="18" charset="0"/>
                <a:cs typeface="Times New Roman" pitchFamily="18" charset="0"/>
              </a:rPr>
              <a:t>mn</a:t>
            </a:r>
            <a:r>
              <a:rPr lang="en-US" sz="2000" b="1" dirty="0" smtClean="0">
                <a:latin typeface="Georgia" pitchFamily="18" charset="0"/>
                <a:cs typeface="Times New Roman" pitchFamily="18" charset="0"/>
              </a:rPr>
              <a:t> to taxpayers FY2006 … equivalent to entire non-emergency food aid to Africa that served 1.2 million people!</a:t>
            </a:r>
            <a:endParaRPr lang="en-US" sz="2000" b="1" dirty="0" smtClean="0">
              <a:latin typeface="Georgia" pitchFamily="18" charset="0"/>
              <a:cs typeface="Times New Roman" pitchFamily="18" charset="0"/>
            </a:endParaRPr>
          </a:p>
          <a:p>
            <a:pPr marL="914400" lvl="1" indent="-457200" eaLnBrk="1" hangingPunct="1">
              <a:buFontTx/>
              <a:buChar char="-"/>
            </a:pPr>
            <a:r>
              <a:rPr lang="en-US" sz="2000" b="1" dirty="0" smtClean="0">
                <a:latin typeface="Georgia" pitchFamily="18" charset="0"/>
                <a:cs typeface="Times New Roman" pitchFamily="18" charset="0"/>
              </a:rPr>
              <a:t>Yes, 70% of cargo preference vessels are not military useful, a large share are ultimately owned by foreign corporations and we have never mobilized vessel crews for national defense, although support is ~$100K/yr per mariner!</a:t>
            </a:r>
            <a:endParaRPr lang="en-US" sz="2000" b="1" dirty="0" smtClean="0">
              <a:latin typeface="Georgia" pitchFamily="18" charset="0"/>
              <a:cs typeface="Times New Roman" pitchFamily="18" charset="0"/>
            </a:endParaRPr>
          </a:p>
          <a:p>
            <a:pPr marL="914400" lvl="1" indent="-457200" eaLnBrk="1" hangingPunct="1">
              <a:buFontTx/>
              <a:buChar char="-"/>
            </a:pPr>
            <a:r>
              <a:rPr lang="en-US" sz="2000" b="1" dirty="0" smtClean="0">
                <a:latin typeface="Georgia" pitchFamily="18" charset="0"/>
                <a:cs typeface="Times New Roman" pitchFamily="18" charset="0"/>
              </a:rPr>
              <a:t>Maritime </a:t>
            </a:r>
            <a:r>
              <a:rPr lang="en-US" sz="2000" b="1" dirty="0" smtClean="0">
                <a:latin typeface="Georgia" pitchFamily="18" charset="0"/>
                <a:cs typeface="Times New Roman" pitchFamily="18" charset="0"/>
              </a:rPr>
              <a:t>Security Program (1996) </a:t>
            </a:r>
            <a:r>
              <a:rPr lang="en-US" sz="2000" b="1" dirty="0" smtClean="0">
                <a:latin typeface="Georgia" pitchFamily="18" charset="0"/>
                <a:cs typeface="Times New Roman" pitchFamily="18" charset="0"/>
              </a:rPr>
              <a:t>offers a much better means of supporting US merchant marine -- provides </a:t>
            </a:r>
            <a:r>
              <a:rPr lang="en-US" sz="2000" b="1" dirty="0" smtClean="0">
                <a:latin typeface="Georgia" pitchFamily="18" charset="0"/>
                <a:cs typeface="Times New Roman" pitchFamily="18" charset="0"/>
              </a:rPr>
              <a:t>$</a:t>
            </a:r>
            <a:r>
              <a:rPr lang="en-US" sz="2000" b="1" dirty="0" smtClean="0">
                <a:latin typeface="Georgia" pitchFamily="18" charset="0"/>
                <a:cs typeface="Times New Roman" pitchFamily="18" charset="0"/>
              </a:rPr>
              <a:t>2.9 </a:t>
            </a:r>
            <a:r>
              <a:rPr lang="en-US" sz="2000" b="1" dirty="0" err="1" smtClean="0">
                <a:latin typeface="Georgia" pitchFamily="18" charset="0"/>
                <a:cs typeface="Times New Roman" pitchFamily="18" charset="0"/>
              </a:rPr>
              <a:t>mn</a:t>
            </a:r>
            <a:r>
              <a:rPr lang="en-US" sz="2000" b="1" dirty="0" smtClean="0">
                <a:latin typeface="Georgia" pitchFamily="18" charset="0"/>
                <a:cs typeface="Times New Roman" pitchFamily="18" charset="0"/>
              </a:rPr>
              <a:t>/ship-year </a:t>
            </a:r>
            <a:r>
              <a:rPr lang="en-US" sz="2000" b="1" dirty="0" smtClean="0">
                <a:latin typeface="Georgia" pitchFamily="18" charset="0"/>
                <a:cs typeface="Times New Roman" pitchFamily="18" charset="0"/>
              </a:rPr>
              <a:t>… w/some legal double dipping (CP and MSP)</a:t>
            </a:r>
          </a:p>
        </p:txBody>
      </p:sp>
      <p:sp>
        <p:nvSpPr>
          <p:cNvPr id="4" name="Rectangle 3"/>
          <p:cNvSpPr>
            <a:spLocks noChangeArrowheads="1"/>
          </p:cNvSpPr>
          <p:nvPr/>
        </p:nvSpPr>
        <p:spPr bwMode="auto">
          <a:xfrm>
            <a:off x="381000" y="0"/>
            <a:ext cx="8458200" cy="1143000"/>
          </a:xfrm>
          <a:prstGeom prst="rect">
            <a:avLst/>
          </a:prstGeom>
          <a:noFill/>
          <a:ln w="9525">
            <a:noFill/>
            <a:miter lim="800000"/>
            <a:headEnd/>
            <a:tailEnd/>
          </a:ln>
        </p:spPr>
        <p:txBody>
          <a:bodyPr anchor="ctr"/>
          <a:lstStyle/>
          <a:p>
            <a:pPr algn="ctr"/>
            <a:r>
              <a:rPr lang="en-US" sz="4000" b="1">
                <a:solidFill>
                  <a:srgbClr val="0000FF"/>
                </a:solidFill>
                <a:latin typeface="Georgia" pitchFamily="18" charset="0"/>
              </a:rPr>
              <a:t>What Still Needs To Change?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sz="half" idx="1"/>
          </p:nvPr>
        </p:nvSpPr>
        <p:spPr>
          <a:xfrm>
            <a:off x="0" y="1143000"/>
            <a:ext cx="9144000" cy="5715000"/>
          </a:xfrm>
        </p:spPr>
        <p:txBody>
          <a:bodyPr/>
          <a:lstStyle/>
          <a:p>
            <a:pPr marL="533400" indent="-533400" eaLnBrk="1" hangingPunct="1">
              <a:buFontTx/>
              <a:buNone/>
            </a:pPr>
            <a:r>
              <a:rPr lang="en-US" sz="2400" b="1" u="sng" dirty="0" smtClean="0">
                <a:latin typeface="Georgia" pitchFamily="18" charset="0"/>
              </a:rPr>
              <a:t>3. Improved Response Analysis and Targeting:</a:t>
            </a:r>
            <a:endParaRPr lang="en-US" sz="2400" b="1" u="sng" dirty="0" smtClean="0">
              <a:latin typeface="Georgia" pitchFamily="18" charset="0"/>
            </a:endParaRPr>
          </a:p>
          <a:p>
            <a:pPr marL="914400" lvl="1" indent="-457200" eaLnBrk="1" hangingPunct="1">
              <a:buFontTx/>
              <a:buNone/>
            </a:pPr>
            <a:endParaRPr lang="en-US" sz="2000" b="1" dirty="0" smtClean="0">
              <a:latin typeface="Georgia" pitchFamily="18" charset="0"/>
              <a:cs typeface="Times New Roman" pitchFamily="18" charset="0"/>
            </a:endParaRPr>
          </a:p>
          <a:p>
            <a:pPr marL="914400" lvl="1" indent="-457200" eaLnBrk="1" hangingPunct="1">
              <a:buFontTx/>
              <a:buChar char="-"/>
            </a:pPr>
            <a:r>
              <a:rPr lang="en-US" sz="2000" b="1" dirty="0" smtClean="0">
                <a:latin typeface="Georgia" pitchFamily="18" charset="0"/>
                <a:cs typeface="Times New Roman" pitchFamily="18" charset="0"/>
              </a:rPr>
              <a:t>With newfound flexibility, operational agencies need more systematic approaches to determining the best means of responding to a given food insecurity context.   (MIFIRA)</a:t>
            </a:r>
          </a:p>
          <a:p>
            <a:pPr marL="914400" lvl="1" indent="-457200" eaLnBrk="1" hangingPunct="1">
              <a:buFontTx/>
              <a:buChar char="-"/>
            </a:pPr>
            <a:endParaRPr lang="en-US" sz="2000" b="1" dirty="0" smtClean="0">
              <a:latin typeface="Georgia" pitchFamily="18" charset="0"/>
              <a:cs typeface="Times New Roman" pitchFamily="18" charset="0"/>
            </a:endParaRPr>
          </a:p>
          <a:p>
            <a:pPr marL="914400" lvl="1" indent="-457200" eaLnBrk="1" hangingPunct="1">
              <a:buFontTx/>
              <a:buChar char="-"/>
            </a:pPr>
            <a:r>
              <a:rPr lang="en-US" sz="2000" b="1" dirty="0" smtClean="0">
                <a:latin typeface="Georgia" pitchFamily="18" charset="0"/>
                <a:cs typeface="Times New Roman" pitchFamily="18" charset="0"/>
              </a:rPr>
              <a:t>Some of the biggest problems arise from the difficulty of effective targeting of who needs what and when.  </a:t>
            </a:r>
            <a:endParaRPr lang="en-US" sz="2000" b="1" dirty="0" smtClean="0">
              <a:latin typeface="Georgia" pitchFamily="18" charset="0"/>
              <a:cs typeface="Times New Roman" pitchFamily="18" charset="0"/>
            </a:endParaRPr>
          </a:p>
        </p:txBody>
      </p:sp>
      <p:sp>
        <p:nvSpPr>
          <p:cNvPr id="4" name="Rectangle 3"/>
          <p:cNvSpPr>
            <a:spLocks noChangeArrowheads="1"/>
          </p:cNvSpPr>
          <p:nvPr/>
        </p:nvSpPr>
        <p:spPr bwMode="auto">
          <a:xfrm>
            <a:off x="381000" y="0"/>
            <a:ext cx="8458200" cy="1143000"/>
          </a:xfrm>
          <a:prstGeom prst="rect">
            <a:avLst/>
          </a:prstGeom>
          <a:noFill/>
          <a:ln w="9525">
            <a:noFill/>
            <a:miter lim="800000"/>
            <a:headEnd/>
            <a:tailEnd/>
          </a:ln>
        </p:spPr>
        <p:txBody>
          <a:bodyPr anchor="ctr"/>
          <a:lstStyle/>
          <a:p>
            <a:pPr algn="ctr"/>
            <a:r>
              <a:rPr lang="en-US" sz="4000" b="1">
                <a:solidFill>
                  <a:srgbClr val="0000FF"/>
                </a:solidFill>
                <a:latin typeface="Georgia" pitchFamily="18" charset="0"/>
              </a:rPr>
              <a:t>What Still Needs To Change?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sz="half" idx="1"/>
          </p:nvPr>
        </p:nvSpPr>
        <p:spPr>
          <a:xfrm>
            <a:off x="0" y="914400"/>
            <a:ext cx="9144000" cy="5715000"/>
          </a:xfrm>
        </p:spPr>
        <p:txBody>
          <a:bodyPr/>
          <a:lstStyle/>
          <a:p>
            <a:pPr marL="533400" indent="-533400" eaLnBrk="1" hangingPunct="1">
              <a:buFontTx/>
              <a:buNone/>
            </a:pPr>
            <a:r>
              <a:rPr lang="en-US" sz="2400" b="1" u="sng" dirty="0" smtClean="0">
                <a:latin typeface="Georgia" pitchFamily="18" charset="0"/>
              </a:rPr>
              <a:t>4. </a:t>
            </a:r>
            <a:r>
              <a:rPr lang="en-US" sz="2400" b="1" u="sng" dirty="0" smtClean="0">
                <a:latin typeface="Georgia" pitchFamily="18" charset="0"/>
              </a:rPr>
              <a:t>Viable Food Aid Governance:</a:t>
            </a:r>
          </a:p>
          <a:p>
            <a:pPr marL="533400" indent="-533400" eaLnBrk="1" hangingPunct="1">
              <a:buFontTx/>
              <a:buNone/>
            </a:pPr>
            <a:endParaRPr lang="en-US" sz="2400" b="1" u="sng" dirty="0" smtClean="0">
              <a:latin typeface="Georgia" pitchFamily="18" charset="0"/>
            </a:endParaRPr>
          </a:p>
          <a:p>
            <a:pPr marL="914400" lvl="1" indent="-457200" eaLnBrk="1" hangingPunct="1">
              <a:buFontTx/>
              <a:buChar char="-"/>
            </a:pPr>
            <a:r>
              <a:rPr lang="en-US" sz="2000" b="1" dirty="0" smtClean="0">
                <a:latin typeface="Georgia" pitchFamily="18" charset="0"/>
                <a:cs typeface="Times New Roman" pitchFamily="18" charset="0"/>
              </a:rPr>
              <a:t>Food Aid Convention and FAO/CSSD ineffective – need to revise membership, accounting and adopt codes of conduct</a:t>
            </a:r>
          </a:p>
          <a:p>
            <a:pPr marL="914400" lvl="1" indent="-457200" eaLnBrk="1" hangingPunct="1">
              <a:buFontTx/>
              <a:buChar char="-"/>
            </a:pPr>
            <a:endParaRPr lang="en-US" sz="2000" b="1" dirty="0" smtClean="0">
              <a:latin typeface="Georgia" pitchFamily="18" charset="0"/>
              <a:cs typeface="Times New Roman" pitchFamily="18" charset="0"/>
            </a:endParaRPr>
          </a:p>
          <a:p>
            <a:pPr marL="914400" lvl="1" indent="-457200" eaLnBrk="1" hangingPunct="1">
              <a:buFontTx/>
              <a:buChar char="-"/>
            </a:pPr>
            <a:r>
              <a:rPr lang="en-US" sz="2000" b="1" dirty="0" smtClean="0">
                <a:latin typeface="Georgia" pitchFamily="18" charset="0"/>
                <a:cs typeface="Times New Roman" pitchFamily="18" charset="0"/>
              </a:rPr>
              <a:t>Informal renegotiation now underway, to formally begin in December.   Canada chairing the FAC now.</a:t>
            </a:r>
          </a:p>
          <a:p>
            <a:pPr marL="914400" lvl="1" indent="-457200" eaLnBrk="1" hangingPunct="1">
              <a:buFontTx/>
              <a:buChar char="-"/>
            </a:pPr>
            <a:endParaRPr lang="en-US" sz="2000" b="1" dirty="0" smtClean="0">
              <a:latin typeface="Georgia" pitchFamily="18" charset="0"/>
              <a:cs typeface="Times New Roman" pitchFamily="18" charset="0"/>
            </a:endParaRPr>
          </a:p>
          <a:p>
            <a:pPr marL="914400" lvl="1" indent="-457200" eaLnBrk="1" hangingPunct="1">
              <a:buFontTx/>
              <a:buChar char="-"/>
            </a:pPr>
            <a:r>
              <a:rPr lang="en-US" sz="2000" b="1" dirty="0" smtClean="0">
                <a:latin typeface="Georgia" pitchFamily="18" charset="0"/>
                <a:cs typeface="Times New Roman" pitchFamily="18" charset="0"/>
              </a:rPr>
              <a:t>Revise Food Aid Convention accounting methods to reward timely deliveries  and nutritional quality.</a:t>
            </a:r>
          </a:p>
          <a:p>
            <a:pPr marL="914400" lvl="1" indent="-457200" eaLnBrk="1" hangingPunct="1">
              <a:buFontTx/>
              <a:buChar char="-"/>
            </a:pPr>
            <a:endParaRPr lang="en-US" sz="2000" b="1" dirty="0" smtClean="0">
              <a:latin typeface="Georgia" pitchFamily="18" charset="0"/>
              <a:cs typeface="Times New Roman" pitchFamily="18" charset="0"/>
            </a:endParaRPr>
          </a:p>
          <a:p>
            <a:pPr marL="914400" lvl="1" indent="-457200" eaLnBrk="1" hangingPunct="1">
              <a:buFontTx/>
              <a:buChar char="-"/>
            </a:pPr>
            <a:r>
              <a:rPr lang="en-US" sz="2000" b="1" dirty="0" smtClean="0">
                <a:latin typeface="Georgia" pitchFamily="18" charset="0"/>
                <a:cs typeface="Times New Roman" pitchFamily="18" charset="0"/>
              </a:rPr>
              <a:t>Balance cash and food commitments so as not to saddle recipient countries with global food price risk.</a:t>
            </a:r>
          </a:p>
          <a:p>
            <a:pPr marL="914400" lvl="1" indent="-457200" eaLnBrk="1" hangingPunct="1">
              <a:buFontTx/>
              <a:buChar char="-"/>
            </a:pPr>
            <a:endParaRPr lang="en-US" sz="2000" b="1" dirty="0" smtClean="0">
              <a:latin typeface="Georgia" pitchFamily="18" charset="0"/>
              <a:cs typeface="Times New Roman" pitchFamily="18" charset="0"/>
            </a:endParaRPr>
          </a:p>
          <a:p>
            <a:pPr marL="914400" lvl="1" indent="-457200" eaLnBrk="1" hangingPunct="1">
              <a:buFontTx/>
              <a:buChar char="-"/>
            </a:pPr>
            <a:endParaRPr lang="en-US" sz="2000" b="1" dirty="0" smtClean="0">
              <a:latin typeface="Georgia" pitchFamily="18" charset="0"/>
              <a:cs typeface="Times New Roman" pitchFamily="18" charset="0"/>
            </a:endParaRPr>
          </a:p>
          <a:p>
            <a:pPr marL="914400" lvl="1" indent="-457200" eaLnBrk="1" hangingPunct="1">
              <a:buFontTx/>
              <a:buChar char="-"/>
            </a:pPr>
            <a:endParaRPr lang="en-US" sz="2000" b="1" dirty="0" smtClean="0">
              <a:latin typeface="Georgia" pitchFamily="18" charset="0"/>
              <a:cs typeface="Times New Roman" pitchFamily="18" charset="0"/>
            </a:endParaRPr>
          </a:p>
          <a:p>
            <a:pPr marL="914400" lvl="1" indent="-457200" eaLnBrk="1" hangingPunct="1">
              <a:buFontTx/>
              <a:buChar char="-"/>
            </a:pPr>
            <a:endParaRPr lang="en-US" sz="2000" b="1" dirty="0" smtClean="0">
              <a:latin typeface="Georgia" pitchFamily="18" charset="0"/>
              <a:cs typeface="Times New Roman" pitchFamily="18" charset="0"/>
            </a:endParaRPr>
          </a:p>
          <a:p>
            <a:pPr marL="1295400" lvl="2" indent="-381000" eaLnBrk="1" hangingPunct="1">
              <a:buFontTx/>
              <a:buNone/>
            </a:pPr>
            <a:r>
              <a:rPr lang="en-US" sz="1800" b="1" dirty="0" smtClean="0">
                <a:latin typeface="Georgia" pitchFamily="18" charset="0"/>
                <a:cs typeface="Times New Roman" pitchFamily="18" charset="0"/>
              </a:rPr>
              <a:t>			</a:t>
            </a:r>
          </a:p>
          <a:p>
            <a:pPr marL="1295400" lvl="2" indent="-381000" eaLnBrk="1" hangingPunct="1">
              <a:buFontTx/>
              <a:buNone/>
            </a:pPr>
            <a:r>
              <a:rPr lang="en-US" sz="1800" b="1" dirty="0" smtClean="0">
                <a:latin typeface="Georgia" pitchFamily="18" charset="0"/>
                <a:cs typeface="Times New Roman" pitchFamily="18" charset="0"/>
              </a:rPr>
              <a:t>			</a:t>
            </a:r>
          </a:p>
        </p:txBody>
      </p:sp>
      <p:sp>
        <p:nvSpPr>
          <p:cNvPr id="21507" name="Rectangle 3"/>
          <p:cNvSpPr>
            <a:spLocks noChangeArrowheads="1"/>
          </p:cNvSpPr>
          <p:nvPr/>
        </p:nvSpPr>
        <p:spPr bwMode="auto">
          <a:xfrm>
            <a:off x="381000" y="0"/>
            <a:ext cx="8458200" cy="1143000"/>
          </a:xfrm>
          <a:prstGeom prst="rect">
            <a:avLst/>
          </a:prstGeom>
          <a:noFill/>
          <a:ln w="9525">
            <a:noFill/>
            <a:miter lim="800000"/>
            <a:headEnd/>
            <a:tailEnd/>
          </a:ln>
        </p:spPr>
        <p:txBody>
          <a:bodyPr anchor="ctr"/>
          <a:lstStyle/>
          <a:p>
            <a:pPr algn="ctr"/>
            <a:r>
              <a:rPr lang="en-US" sz="4000" b="1">
                <a:solidFill>
                  <a:srgbClr val="0000FF"/>
                </a:solidFill>
                <a:latin typeface="Georgia" pitchFamily="18" charset="0"/>
              </a:rPr>
              <a:t>What Still Needs To Change?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1066800"/>
            <a:ext cx="8991600" cy="4985980"/>
          </a:xfrm>
          <a:prstGeom prst="rect">
            <a:avLst/>
          </a:prstGeom>
          <a:noFill/>
          <a:ln w="9525">
            <a:noFill/>
            <a:miter lim="800000"/>
            <a:headEnd/>
            <a:tailEnd/>
          </a:ln>
        </p:spPr>
        <p:txBody>
          <a:bodyPr>
            <a:spAutoFit/>
          </a:bodyPr>
          <a:lstStyle/>
          <a:p>
            <a:pPr marL="457200" indent="-457200">
              <a:spcBef>
                <a:spcPct val="50000"/>
              </a:spcBef>
            </a:pPr>
            <a:r>
              <a:rPr lang="en-US" sz="2400" b="1" dirty="0">
                <a:solidFill>
                  <a:schemeClr val="tx2"/>
                </a:solidFill>
                <a:latin typeface="Georgia" pitchFamily="18" charset="0"/>
              </a:rPr>
              <a:t>	Much has changed … need for further reforms since the environment is now so different.  </a:t>
            </a:r>
          </a:p>
          <a:p>
            <a:pPr marL="457200" indent="-457200">
              <a:spcBef>
                <a:spcPct val="50000"/>
              </a:spcBef>
            </a:pPr>
            <a:endParaRPr lang="en-US" sz="2400" b="1" dirty="0">
              <a:solidFill>
                <a:schemeClr val="tx2"/>
              </a:solidFill>
              <a:latin typeface="Georgia" pitchFamily="18" charset="0"/>
            </a:endParaRPr>
          </a:p>
          <a:p>
            <a:pPr marL="457200" indent="-457200">
              <a:spcBef>
                <a:spcPct val="50000"/>
              </a:spcBef>
            </a:pPr>
            <a:r>
              <a:rPr lang="en-US" sz="2400" b="1" dirty="0">
                <a:solidFill>
                  <a:schemeClr val="tx2"/>
                </a:solidFill>
                <a:latin typeface="Georgia" pitchFamily="18" charset="0"/>
              </a:rPr>
              <a:t>	Food aid remains an important policy instrument, but for markedly different reasons than in mid-1950s, even than in 1990, when last seriously revisited in Farm Bill debates.</a:t>
            </a:r>
          </a:p>
          <a:p>
            <a:pPr marL="457200" indent="-457200">
              <a:spcBef>
                <a:spcPct val="50000"/>
              </a:spcBef>
            </a:pPr>
            <a:endParaRPr lang="en-US" sz="2400" b="1" dirty="0">
              <a:solidFill>
                <a:schemeClr val="tx2"/>
              </a:solidFill>
              <a:latin typeface="Georgia" pitchFamily="18" charset="0"/>
            </a:endParaRPr>
          </a:p>
          <a:p>
            <a:pPr marL="457200" indent="-457200">
              <a:spcBef>
                <a:spcPct val="50000"/>
              </a:spcBef>
            </a:pPr>
            <a:r>
              <a:rPr lang="en-US" sz="2400" b="1" dirty="0">
                <a:solidFill>
                  <a:schemeClr val="tx2"/>
                </a:solidFill>
                <a:latin typeface="Georgia" pitchFamily="18" charset="0"/>
              </a:rPr>
              <a:t>	Improving awareness of changed landscape will help build the coalitions necessary for further change.</a:t>
            </a:r>
          </a:p>
          <a:p>
            <a:pPr marL="457200" indent="-457200">
              <a:spcBef>
                <a:spcPct val="50000"/>
              </a:spcBef>
            </a:pPr>
            <a:endParaRPr lang="en-US" sz="2000" b="1" u="sng" dirty="0">
              <a:solidFill>
                <a:schemeClr val="tx2"/>
              </a:solidFill>
              <a:latin typeface="Georgia" pitchFamily="18" charset="0"/>
            </a:endParaRPr>
          </a:p>
        </p:txBody>
      </p:sp>
      <p:sp>
        <p:nvSpPr>
          <p:cNvPr id="22531" name="Rectangle 3"/>
          <p:cNvSpPr>
            <a:spLocks noChangeArrowheads="1"/>
          </p:cNvSpPr>
          <p:nvPr/>
        </p:nvSpPr>
        <p:spPr bwMode="auto">
          <a:xfrm>
            <a:off x="609600" y="0"/>
            <a:ext cx="8229600" cy="1143000"/>
          </a:xfrm>
          <a:prstGeom prst="rect">
            <a:avLst/>
          </a:prstGeom>
          <a:noFill/>
          <a:ln w="9525">
            <a:noFill/>
            <a:miter lim="800000"/>
            <a:headEnd/>
            <a:tailEnd/>
          </a:ln>
        </p:spPr>
        <p:txBody>
          <a:bodyPr anchor="ctr"/>
          <a:lstStyle/>
          <a:p>
            <a:pPr algn="ctr"/>
            <a:r>
              <a:rPr lang="en-US" sz="3600" b="1">
                <a:solidFill>
                  <a:srgbClr val="0000FF"/>
                </a:solidFill>
                <a:latin typeface="Georgia" pitchFamily="18" charset="0"/>
              </a:rPr>
              <a:t>Conclusion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304800" y="152400"/>
            <a:ext cx="8382000" cy="457200"/>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0000FF"/>
                </a:solidFill>
                <a:latin typeface="Georgia" pitchFamily="18" charset="0"/>
              </a:rPr>
              <a:t>Thank you for your time, attention and comments!</a:t>
            </a:r>
          </a:p>
        </p:txBody>
      </p:sp>
      <p:sp>
        <p:nvSpPr>
          <p:cNvPr id="23555" name="Text Box 4"/>
          <p:cNvSpPr txBox="1">
            <a:spLocks noChangeArrowheads="1"/>
          </p:cNvSpPr>
          <p:nvPr/>
        </p:nvSpPr>
        <p:spPr bwMode="auto">
          <a:xfrm>
            <a:off x="457200" y="5562600"/>
            <a:ext cx="8534400" cy="1169551"/>
          </a:xfrm>
          <a:prstGeom prst="rect">
            <a:avLst/>
          </a:prstGeom>
          <a:solidFill>
            <a:schemeClr val="bg1"/>
          </a:solidFill>
          <a:ln w="9525">
            <a:noFill/>
            <a:miter lim="800000"/>
            <a:headEnd/>
            <a:tailEnd/>
          </a:ln>
        </p:spPr>
        <p:txBody>
          <a:bodyPr>
            <a:spAutoFit/>
          </a:bodyPr>
          <a:lstStyle/>
          <a:p>
            <a:pPr>
              <a:spcBef>
                <a:spcPct val="50000"/>
              </a:spcBef>
            </a:pPr>
            <a:r>
              <a:rPr lang="en-US" sz="2000" b="1" dirty="0" smtClean="0">
                <a:latin typeface="Georgia" pitchFamily="18" charset="0"/>
              </a:rPr>
              <a:t>For background history, see </a:t>
            </a:r>
          </a:p>
          <a:p>
            <a:pPr>
              <a:spcBef>
                <a:spcPct val="50000"/>
              </a:spcBef>
            </a:pPr>
            <a:r>
              <a:rPr lang="en-US" sz="2000" b="1" dirty="0" smtClean="0">
                <a:latin typeface="Georgia" pitchFamily="18" charset="0"/>
              </a:rPr>
              <a:t>Christopher </a:t>
            </a:r>
            <a:r>
              <a:rPr lang="en-US" sz="2000" b="1" dirty="0">
                <a:latin typeface="Georgia" pitchFamily="18" charset="0"/>
              </a:rPr>
              <a:t>B. Barrett and Daniel G. Maxwell, </a:t>
            </a:r>
            <a:r>
              <a:rPr lang="en-US" sz="2000" b="1" i="1" dirty="0">
                <a:latin typeface="Georgia" pitchFamily="18" charset="0"/>
              </a:rPr>
              <a:t>Food Aid After Fifty Years: Recasting Its Role</a:t>
            </a:r>
            <a:r>
              <a:rPr lang="en-US" sz="2000" b="1" dirty="0">
                <a:latin typeface="Georgia" pitchFamily="18" charset="0"/>
              </a:rPr>
              <a:t> (London: </a:t>
            </a:r>
            <a:r>
              <a:rPr lang="en-US" sz="2000" b="1" dirty="0" err="1">
                <a:latin typeface="Georgia" pitchFamily="18" charset="0"/>
              </a:rPr>
              <a:t>Routledge</a:t>
            </a:r>
            <a:r>
              <a:rPr lang="en-US" sz="2000" b="1" dirty="0">
                <a:latin typeface="Georgia" pitchFamily="18" charset="0"/>
              </a:rPr>
              <a:t>, 2005)</a:t>
            </a:r>
          </a:p>
        </p:txBody>
      </p:sp>
      <p:pic>
        <p:nvPicPr>
          <p:cNvPr id="23556" name="Picture 10" descr="Kass with Dan 233"/>
          <p:cNvPicPr>
            <a:picLocks noChangeAspect="1" noChangeArrowheads="1"/>
          </p:cNvPicPr>
          <p:nvPr>
            <p:ph/>
          </p:nvPr>
        </p:nvPicPr>
        <p:blipFill>
          <a:blip r:embed="rId3" cstate="print"/>
          <a:srcRect/>
          <a:stretch>
            <a:fillRect/>
          </a:stretch>
        </p:blipFill>
        <p:spPr>
          <a:xfrm>
            <a:off x="990600" y="685800"/>
            <a:ext cx="7162800" cy="4775200"/>
          </a:xfrm>
          <a:noFill/>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533400" y="1066800"/>
            <a:ext cx="8077200" cy="2677656"/>
          </a:xfrm>
          <a:prstGeom prst="rect">
            <a:avLst/>
          </a:prstGeom>
          <a:noFill/>
          <a:ln w="9525">
            <a:noFill/>
            <a:miter lim="800000"/>
            <a:headEnd/>
            <a:tailEnd/>
          </a:ln>
        </p:spPr>
        <p:txBody>
          <a:bodyPr>
            <a:spAutoFit/>
          </a:bodyPr>
          <a:lstStyle/>
          <a:p>
            <a:pPr>
              <a:spcBef>
                <a:spcPct val="50000"/>
              </a:spcBef>
            </a:pPr>
            <a:r>
              <a:rPr lang="en-US" sz="2400" dirty="0">
                <a:latin typeface="Georgia" pitchFamily="18" charset="0"/>
              </a:rPr>
              <a:t>Much has changed since modern food aid began with the enactment of PL480 in the US in 1954, even since the 1990 Farm Bill, the last major reform of U.S. food aid.  </a:t>
            </a:r>
          </a:p>
          <a:p>
            <a:pPr>
              <a:spcBef>
                <a:spcPct val="50000"/>
              </a:spcBef>
            </a:pPr>
            <a:endParaRPr lang="en-US" sz="2400" dirty="0">
              <a:latin typeface="Georgia" pitchFamily="18" charset="0"/>
            </a:endParaRPr>
          </a:p>
          <a:p>
            <a:pPr>
              <a:spcBef>
                <a:spcPct val="50000"/>
              </a:spcBef>
            </a:pPr>
            <a:r>
              <a:rPr lang="en-US" sz="2400" dirty="0">
                <a:latin typeface="Georgia" pitchFamily="18" charset="0"/>
              </a:rPr>
              <a:t>Yet contemporary </a:t>
            </a:r>
            <a:r>
              <a:rPr lang="en-US" sz="2400" dirty="0" smtClean="0">
                <a:latin typeface="Georgia" pitchFamily="18" charset="0"/>
              </a:rPr>
              <a:t>debates are often </a:t>
            </a:r>
            <a:r>
              <a:rPr lang="en-US" sz="2400" dirty="0">
                <a:latin typeface="Georgia" pitchFamily="18" charset="0"/>
              </a:rPr>
              <a:t>derailed by failures to appreciate the significant changes that have </a:t>
            </a:r>
            <a:r>
              <a:rPr lang="en-US" sz="2400" dirty="0" smtClean="0">
                <a:latin typeface="Georgia" pitchFamily="18" charset="0"/>
              </a:rPr>
              <a:t>occurred</a:t>
            </a:r>
            <a:r>
              <a:rPr lang="en-US" sz="2400" dirty="0">
                <a:latin typeface="Georgia" pitchFamily="18" charset="0"/>
              </a:rPr>
              <a:t>.   </a:t>
            </a:r>
          </a:p>
        </p:txBody>
      </p:sp>
      <p:sp>
        <p:nvSpPr>
          <p:cNvPr id="9219" name="Rectangle 4"/>
          <p:cNvSpPr>
            <a:spLocks noChangeArrowheads="1"/>
          </p:cNvSpPr>
          <p:nvPr/>
        </p:nvSpPr>
        <p:spPr bwMode="auto">
          <a:xfrm>
            <a:off x="609600" y="0"/>
            <a:ext cx="8229600" cy="1143000"/>
          </a:xfrm>
          <a:prstGeom prst="rect">
            <a:avLst/>
          </a:prstGeom>
          <a:noFill/>
          <a:ln w="9525">
            <a:noFill/>
            <a:miter lim="800000"/>
            <a:headEnd/>
            <a:tailEnd/>
          </a:ln>
        </p:spPr>
        <p:txBody>
          <a:bodyPr anchor="ctr"/>
          <a:lstStyle/>
          <a:p>
            <a:pPr algn="ctr"/>
            <a:r>
              <a:rPr lang="en-US" sz="3600" b="1">
                <a:solidFill>
                  <a:srgbClr val="0000FF"/>
                </a:solidFill>
                <a:latin typeface="Georgia" pitchFamily="18" charset="0"/>
              </a:rPr>
              <a:t>Background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33400" y="1295400"/>
            <a:ext cx="8305800" cy="5447645"/>
          </a:xfrm>
          <a:prstGeom prst="rect">
            <a:avLst/>
          </a:prstGeom>
          <a:noFill/>
          <a:ln w="9525">
            <a:noFill/>
            <a:miter lim="800000"/>
            <a:headEnd/>
            <a:tailEnd/>
          </a:ln>
        </p:spPr>
        <p:txBody>
          <a:bodyPr>
            <a:spAutoFit/>
          </a:bodyPr>
          <a:lstStyle/>
          <a:p>
            <a:pPr>
              <a:spcBef>
                <a:spcPct val="50000"/>
              </a:spcBef>
            </a:pPr>
            <a:r>
              <a:rPr lang="en-US" sz="2400" b="1" u="sng" dirty="0">
                <a:latin typeface="Georgia" pitchFamily="18" charset="0"/>
              </a:rPr>
              <a:t>1954-1990:</a:t>
            </a:r>
          </a:p>
          <a:p>
            <a:pPr>
              <a:spcBef>
                <a:spcPct val="50000"/>
              </a:spcBef>
              <a:buFontTx/>
              <a:buChar char="-"/>
            </a:pPr>
            <a:r>
              <a:rPr lang="en-US" sz="2400" dirty="0">
                <a:latin typeface="Georgia" pitchFamily="18" charset="0"/>
              </a:rPr>
              <a:t> Generous farm price supports and </a:t>
            </a:r>
            <a:r>
              <a:rPr lang="en-US" sz="2400" dirty="0" err="1">
                <a:latin typeface="Georgia" pitchFamily="18" charset="0"/>
              </a:rPr>
              <a:t>gov’t</a:t>
            </a:r>
            <a:r>
              <a:rPr lang="en-US" sz="2400" dirty="0">
                <a:latin typeface="Georgia" pitchFamily="18" charset="0"/>
              </a:rPr>
              <a:t> held stocks</a:t>
            </a:r>
          </a:p>
          <a:p>
            <a:pPr>
              <a:spcBef>
                <a:spcPct val="50000"/>
              </a:spcBef>
              <a:buFontTx/>
              <a:buChar char="-"/>
            </a:pPr>
            <a:r>
              <a:rPr lang="en-US" sz="2400" dirty="0">
                <a:latin typeface="Georgia" pitchFamily="18" charset="0"/>
              </a:rPr>
              <a:t> Large regions outside North American cereals </a:t>
            </a:r>
            <a:r>
              <a:rPr lang="en-US" sz="2400" dirty="0" err="1">
                <a:latin typeface="Georgia" pitchFamily="18" charset="0"/>
              </a:rPr>
              <a:t>marketshed</a:t>
            </a:r>
            <a:endParaRPr lang="en-US" sz="2400" dirty="0">
              <a:latin typeface="Georgia" pitchFamily="18" charset="0"/>
            </a:endParaRPr>
          </a:p>
          <a:p>
            <a:pPr>
              <a:spcBef>
                <a:spcPct val="50000"/>
              </a:spcBef>
              <a:buFontTx/>
              <a:buChar char="-"/>
            </a:pPr>
            <a:r>
              <a:rPr lang="en-US" sz="2400" dirty="0">
                <a:latin typeface="Georgia" pitchFamily="18" charset="0"/>
              </a:rPr>
              <a:t> Hunger widespread globally initially</a:t>
            </a:r>
          </a:p>
          <a:p>
            <a:pPr>
              <a:spcBef>
                <a:spcPct val="50000"/>
              </a:spcBef>
              <a:buFontTx/>
              <a:buChar char="-"/>
            </a:pPr>
            <a:r>
              <a:rPr lang="en-US" sz="2400" dirty="0">
                <a:latin typeface="Georgia" pitchFamily="18" charset="0"/>
              </a:rPr>
              <a:t> Cold War: flowed initially to Asia, Latin America, Europe and north Africa</a:t>
            </a:r>
          </a:p>
          <a:p>
            <a:pPr>
              <a:spcBef>
                <a:spcPct val="50000"/>
              </a:spcBef>
            </a:pPr>
            <a:r>
              <a:rPr lang="en-US" sz="2400" dirty="0">
                <a:latin typeface="Georgia" pitchFamily="18" charset="0"/>
              </a:rPr>
              <a:t>PL 480 was a direct response to these conditions and succeeded in meeting some of the resulting </a:t>
            </a:r>
            <a:r>
              <a:rPr lang="en-US" sz="2400" dirty="0" smtClean="0">
                <a:latin typeface="Georgia" pitchFamily="18" charset="0"/>
              </a:rPr>
              <a:t>goals, principally commodity surplus disposal. </a:t>
            </a:r>
            <a:endParaRPr lang="en-US" sz="2400" dirty="0">
              <a:latin typeface="Georgia" pitchFamily="18" charset="0"/>
            </a:endParaRPr>
          </a:p>
          <a:p>
            <a:pPr>
              <a:spcBef>
                <a:spcPct val="50000"/>
              </a:spcBef>
            </a:pPr>
            <a:endParaRPr lang="en-US" sz="2400" dirty="0">
              <a:latin typeface="Georgia" pitchFamily="18" charset="0"/>
            </a:endParaRPr>
          </a:p>
          <a:p>
            <a:pPr>
              <a:spcBef>
                <a:spcPct val="50000"/>
              </a:spcBef>
            </a:pPr>
            <a:r>
              <a:rPr lang="en-US" sz="2400" dirty="0">
                <a:latin typeface="Georgia" pitchFamily="18" charset="0"/>
              </a:rPr>
              <a:t>Times have changed.</a:t>
            </a:r>
          </a:p>
        </p:txBody>
      </p:sp>
      <p:sp>
        <p:nvSpPr>
          <p:cNvPr id="10243" name="Rectangle 3"/>
          <p:cNvSpPr>
            <a:spLocks noChangeArrowheads="1"/>
          </p:cNvSpPr>
          <p:nvPr/>
        </p:nvSpPr>
        <p:spPr bwMode="auto">
          <a:xfrm>
            <a:off x="609600" y="0"/>
            <a:ext cx="8229600" cy="1143000"/>
          </a:xfrm>
          <a:prstGeom prst="rect">
            <a:avLst/>
          </a:prstGeom>
          <a:noFill/>
          <a:ln w="9525">
            <a:noFill/>
            <a:miter lim="800000"/>
            <a:headEnd/>
            <a:tailEnd/>
          </a:ln>
        </p:spPr>
        <p:txBody>
          <a:bodyPr anchor="ctr"/>
          <a:lstStyle/>
          <a:p>
            <a:pPr algn="ctr"/>
            <a:r>
              <a:rPr lang="en-US" sz="3600" b="1">
                <a:solidFill>
                  <a:srgbClr val="0000FF"/>
                </a:solidFill>
                <a:latin typeface="Georgia" pitchFamily="18" charset="0"/>
              </a:rPr>
              <a:t>Background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9"/>
          <p:cNvGraphicFramePr>
            <a:graphicFrameLocks noChangeAspect="1"/>
          </p:cNvGraphicFramePr>
          <p:nvPr>
            <p:ph sz="half" idx="2"/>
          </p:nvPr>
        </p:nvGraphicFramePr>
        <p:xfrm>
          <a:off x="152400" y="1222375"/>
          <a:ext cx="8915400" cy="5635625"/>
        </p:xfrm>
        <a:graphic>
          <a:graphicData uri="http://schemas.openxmlformats.org/presentationml/2006/ole">
            <p:oleObj spid="_x0000_s1026" name="Chart" r:id="rId3" imgW="5305425" imgH="3352800" progId="Excel.Chart.8">
              <p:embed/>
            </p:oleObj>
          </a:graphicData>
        </a:graphic>
      </p:graphicFrame>
      <p:sp>
        <p:nvSpPr>
          <p:cNvPr id="1027" name="Rectangle 2"/>
          <p:cNvSpPr>
            <a:spLocks noGrp="1" noChangeArrowheads="1"/>
          </p:cNvSpPr>
          <p:nvPr>
            <p:ph type="body" sz="half" idx="1"/>
          </p:nvPr>
        </p:nvSpPr>
        <p:spPr>
          <a:xfrm>
            <a:off x="228600" y="914400"/>
            <a:ext cx="8610600" cy="4525963"/>
          </a:xfrm>
        </p:spPr>
        <p:txBody>
          <a:bodyPr/>
          <a:lstStyle/>
          <a:p>
            <a:pPr marL="914400" lvl="1" indent="-457200" eaLnBrk="1" hangingPunct="1">
              <a:buFontTx/>
              <a:buAutoNum type="arabicPeriod"/>
            </a:pPr>
            <a:r>
              <a:rPr lang="en-US" sz="2400" b="1" u="sng" smtClean="0">
                <a:latin typeface="Georgia" pitchFamily="18" charset="0"/>
              </a:rPr>
              <a:t>Price Supports and Gov’t Grain Stocks History:</a:t>
            </a:r>
          </a:p>
          <a:p>
            <a:pPr marL="914400" lvl="1" indent="-457200" eaLnBrk="1" hangingPunct="1">
              <a:buFontTx/>
              <a:buAutoNum type="arabicPeriod"/>
            </a:pPr>
            <a:endParaRPr lang="en-US" sz="2400" b="1" u="sng" smtClean="0">
              <a:latin typeface="Georgia" pitchFamily="18" charset="0"/>
            </a:endParaRPr>
          </a:p>
          <a:p>
            <a:pPr marL="914400" lvl="1" indent="-457200" eaLnBrk="1" hangingPunct="1">
              <a:buFontTx/>
              <a:buAutoNum type="arabicPeriod"/>
            </a:pPr>
            <a:endParaRPr lang="en-US" sz="2000" b="1" u="sng" smtClean="0">
              <a:latin typeface="Georgia" pitchFamily="18" charset="0"/>
            </a:endParaRPr>
          </a:p>
          <a:p>
            <a:pPr marL="914400" lvl="1" indent="-457200" eaLnBrk="1" hangingPunct="1">
              <a:buFontTx/>
              <a:buAutoNum type="arabicPeriod"/>
            </a:pPr>
            <a:endParaRPr lang="en-US" sz="2000" b="1" u="sng" smtClean="0">
              <a:latin typeface="Georgia" pitchFamily="18" charset="0"/>
            </a:endParaRPr>
          </a:p>
          <a:p>
            <a:pPr marL="914400" lvl="1" indent="-457200" eaLnBrk="1" hangingPunct="1">
              <a:buFontTx/>
              <a:buAutoNum type="arabicPeriod"/>
            </a:pPr>
            <a:endParaRPr lang="en-US" sz="2000" b="1" u="sng" smtClean="0">
              <a:latin typeface="Georgia" pitchFamily="18" charset="0"/>
            </a:endParaRPr>
          </a:p>
          <a:p>
            <a:pPr marL="1714500" lvl="3" indent="-342900" eaLnBrk="1" hangingPunct="1">
              <a:buFontTx/>
              <a:buNone/>
            </a:pPr>
            <a:r>
              <a:rPr lang="en-US" smtClean="0">
                <a:latin typeface="Georgia" pitchFamily="18" charset="0"/>
                <a:cs typeface="Times New Roman" pitchFamily="18" charset="0"/>
              </a:rPr>
              <a:t> 		     </a:t>
            </a:r>
            <a:r>
              <a:rPr lang="en-US" b="1" smtClean="0">
                <a:latin typeface="Georgia" pitchFamily="18" charset="0"/>
                <a:cs typeface="Times New Roman" pitchFamily="18" charset="0"/>
              </a:rPr>
              <a:t>- Gov’t stocks (CCC/FOR) down 95% 1987-2005</a:t>
            </a:r>
          </a:p>
          <a:p>
            <a:pPr marL="1714500" lvl="3" indent="-342900" eaLnBrk="1" hangingPunct="1">
              <a:buFontTx/>
              <a:buNone/>
            </a:pPr>
            <a:r>
              <a:rPr lang="en-US" b="1" smtClean="0">
                <a:latin typeface="Georgia" pitchFamily="18" charset="0"/>
                <a:cs typeface="Times New Roman" pitchFamily="18" charset="0"/>
              </a:rPr>
              <a:t>		     - Now procure based on IFBs, at a premium</a:t>
            </a:r>
          </a:p>
          <a:p>
            <a:pPr marL="1714500" lvl="3" indent="-342900" eaLnBrk="1" hangingPunct="1">
              <a:buFontTx/>
              <a:buNone/>
            </a:pPr>
            <a:r>
              <a:rPr lang="en-US" b="1" smtClean="0">
                <a:latin typeface="Georgia" pitchFamily="18" charset="0"/>
                <a:cs typeface="Times New Roman" pitchFamily="18" charset="0"/>
              </a:rPr>
              <a:t>		     - No price impact, yet myth persists b/c people 		  conflate correlation with causality </a:t>
            </a:r>
          </a:p>
          <a:p>
            <a:pPr marL="914400" lvl="1" indent="-457200" eaLnBrk="1" hangingPunct="1">
              <a:buFontTx/>
              <a:buChar char="-"/>
            </a:pPr>
            <a:endParaRPr lang="en-US" sz="2000" b="1" smtClean="0">
              <a:latin typeface="Georgia" pitchFamily="18" charset="0"/>
              <a:cs typeface="Times New Roman" pitchFamily="18" charset="0"/>
            </a:endParaRPr>
          </a:p>
        </p:txBody>
      </p:sp>
      <p:sp>
        <p:nvSpPr>
          <p:cNvPr id="1028" name="Rectangle 3"/>
          <p:cNvSpPr>
            <a:spLocks noChangeArrowheads="1"/>
          </p:cNvSpPr>
          <p:nvPr/>
        </p:nvSpPr>
        <p:spPr bwMode="auto">
          <a:xfrm>
            <a:off x="381000" y="0"/>
            <a:ext cx="8458200" cy="1143000"/>
          </a:xfrm>
          <a:prstGeom prst="rect">
            <a:avLst/>
          </a:prstGeom>
          <a:noFill/>
          <a:ln w="9525">
            <a:noFill/>
            <a:miter lim="800000"/>
            <a:headEnd/>
            <a:tailEnd/>
          </a:ln>
        </p:spPr>
        <p:txBody>
          <a:bodyPr anchor="ctr"/>
          <a:lstStyle/>
          <a:p>
            <a:pPr algn="ctr"/>
            <a:r>
              <a:rPr lang="en-US" sz="4000" b="1">
                <a:solidFill>
                  <a:srgbClr val="0000FF"/>
                </a:solidFill>
                <a:latin typeface="Georgia" pitchFamily="18" charset="0"/>
              </a:rPr>
              <a:t>What Has Changed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sz="half" idx="1"/>
          </p:nvPr>
        </p:nvSpPr>
        <p:spPr>
          <a:xfrm>
            <a:off x="0" y="1143000"/>
            <a:ext cx="9144000" cy="4525963"/>
          </a:xfrm>
        </p:spPr>
        <p:txBody>
          <a:bodyPr/>
          <a:lstStyle/>
          <a:p>
            <a:pPr marL="533400" indent="-533400" eaLnBrk="1" hangingPunct="1">
              <a:buFontTx/>
              <a:buNone/>
            </a:pPr>
            <a:r>
              <a:rPr lang="en-US" sz="2400" b="1" u="sng" dirty="0" smtClean="0">
                <a:latin typeface="Georgia" pitchFamily="18" charset="0"/>
              </a:rPr>
              <a:t>2. Ineffective Tool for Trade </a:t>
            </a:r>
            <a:r>
              <a:rPr lang="en-US" sz="2400" b="1" u="sng" dirty="0" smtClean="0">
                <a:latin typeface="Georgia" pitchFamily="18" charset="0"/>
              </a:rPr>
              <a:t>Promotion:</a:t>
            </a:r>
            <a:endParaRPr lang="en-US" sz="2400" b="1" u="sng" dirty="0" smtClean="0">
              <a:latin typeface="Georgia" pitchFamily="18" charset="0"/>
            </a:endParaRPr>
          </a:p>
          <a:p>
            <a:pPr marL="914400" lvl="1" indent="-457200" eaLnBrk="1" hangingPunct="1">
              <a:buFontTx/>
              <a:buNone/>
            </a:pPr>
            <a:r>
              <a:rPr lang="en-US" sz="2000" b="1" dirty="0" smtClean="0">
                <a:latin typeface="Georgia" pitchFamily="18" charset="0"/>
                <a:cs typeface="Times New Roman" pitchFamily="18" charset="0"/>
              </a:rPr>
              <a:t>- Trade promotion hypothesis in 1950s that food aid today stimulates commercial agricultural exports in the future.  Proved  incorrect. </a:t>
            </a:r>
          </a:p>
          <a:p>
            <a:pPr marL="914400" lvl="1" indent="-457200" eaLnBrk="1" hangingPunct="1">
              <a:buFontTx/>
              <a:buNone/>
            </a:pPr>
            <a:endParaRPr lang="en-US" sz="2000" b="1" dirty="0" smtClean="0">
              <a:latin typeface="Georgia" pitchFamily="18" charset="0"/>
              <a:cs typeface="Times New Roman" pitchFamily="18" charset="0"/>
            </a:endParaRPr>
          </a:p>
          <a:p>
            <a:pPr marL="914400" lvl="1" indent="-457200" eaLnBrk="1" hangingPunct="1">
              <a:buFontTx/>
              <a:buNone/>
            </a:pPr>
            <a:r>
              <a:rPr lang="en-US" sz="2000" b="1" dirty="0" smtClean="0">
                <a:latin typeface="Georgia" pitchFamily="18" charset="0"/>
                <a:cs typeface="Times New Roman" pitchFamily="18" charset="0"/>
              </a:rPr>
              <a:t>- </a:t>
            </a:r>
            <a:r>
              <a:rPr lang="en-US" sz="2000" b="1" dirty="0" smtClean="0">
                <a:latin typeface="Georgia" pitchFamily="18" charset="0"/>
                <a:cs typeface="Times New Roman" pitchFamily="18" charset="0"/>
              </a:rPr>
              <a:t>Not only fails to   grow donor exports, disrupts markets at </a:t>
            </a:r>
          </a:p>
          <a:p>
            <a:pPr marL="914400" lvl="1" indent="-457200" eaLnBrk="1" hangingPunct="1">
              <a:buFontTx/>
              <a:buNone/>
            </a:pPr>
            <a:r>
              <a:rPr lang="en-US" sz="2000" b="1" dirty="0" smtClean="0">
                <a:latin typeface="Georgia" pitchFamily="18" charset="0"/>
                <a:cs typeface="Times New Roman" pitchFamily="18" charset="0"/>
              </a:rPr>
              <a:t>  margin, esp. 3</a:t>
            </a:r>
            <a:r>
              <a:rPr lang="en-US" sz="2000" b="1" baseline="30000" dirty="0" smtClean="0">
                <a:latin typeface="Georgia" pitchFamily="18" charset="0"/>
                <a:cs typeface="Times New Roman" pitchFamily="18" charset="0"/>
              </a:rPr>
              <a:t>rd</a:t>
            </a:r>
            <a:r>
              <a:rPr lang="en-US" sz="2000" b="1" dirty="0" smtClean="0">
                <a:latin typeface="Georgia" pitchFamily="18" charset="0"/>
                <a:cs typeface="Times New Roman" pitchFamily="18" charset="0"/>
              </a:rPr>
              <a:t> party commercial agricultural </a:t>
            </a:r>
            <a:r>
              <a:rPr lang="en-US" sz="2000" b="1" dirty="0" smtClean="0">
                <a:latin typeface="Georgia" pitchFamily="18" charset="0"/>
                <a:cs typeface="Times New Roman" pitchFamily="18" charset="0"/>
              </a:rPr>
              <a:t>exports. Hence food aid becoming a big issue in the WTO Doha Round.</a:t>
            </a:r>
            <a:endParaRPr lang="en-US" sz="2000" b="1" dirty="0" smtClean="0">
              <a:latin typeface="Georgia" pitchFamily="18" charset="0"/>
              <a:cs typeface="Times New Roman" pitchFamily="18" charset="0"/>
            </a:endParaRPr>
          </a:p>
          <a:p>
            <a:pPr marL="914400" lvl="1" indent="-457200" eaLnBrk="1" hangingPunct="1">
              <a:buFontTx/>
              <a:buNone/>
            </a:pPr>
            <a:endParaRPr lang="en-US" sz="2000" b="1" dirty="0" smtClean="0">
              <a:latin typeface="Georgia" pitchFamily="18" charset="0"/>
              <a:cs typeface="Times New Roman" pitchFamily="18" charset="0"/>
            </a:endParaRPr>
          </a:p>
          <a:p>
            <a:pPr marL="914400" lvl="1" indent="-457200" eaLnBrk="1" hangingPunct="1">
              <a:buFontTx/>
              <a:buNone/>
            </a:pPr>
            <a:r>
              <a:rPr lang="en-US" sz="2000" b="1" dirty="0" smtClean="0">
                <a:latin typeface="Georgia" pitchFamily="18" charset="0"/>
                <a:cs typeface="Times New Roman" pitchFamily="18" charset="0"/>
              </a:rPr>
              <a:t>- Trade disrupting effect is most serious for the least well targeted food aid (program and monetized project).</a:t>
            </a:r>
          </a:p>
          <a:p>
            <a:pPr marL="914400" lvl="1" indent="-457200" eaLnBrk="1" hangingPunct="1">
              <a:buFontTx/>
              <a:buNone/>
            </a:pPr>
            <a:endParaRPr lang="en-US" sz="2000" b="1" dirty="0" smtClean="0">
              <a:latin typeface="Georgia" pitchFamily="18" charset="0"/>
              <a:cs typeface="Times New Roman" pitchFamily="18" charset="0"/>
            </a:endParaRPr>
          </a:p>
          <a:p>
            <a:pPr marL="914400" lvl="1" indent="-457200" eaLnBrk="1" hangingPunct="1">
              <a:buFontTx/>
              <a:buNone/>
            </a:pPr>
            <a:r>
              <a:rPr lang="en-US" sz="2000" b="1" dirty="0" smtClean="0">
                <a:latin typeface="Georgia" pitchFamily="18" charset="0"/>
                <a:cs typeface="Times New Roman" pitchFamily="18" charset="0"/>
              </a:rPr>
              <a:t>- Because the poor depend heavily on markets for food, policies that disrupt markets undermine food security, not just trade.</a:t>
            </a:r>
          </a:p>
        </p:txBody>
      </p:sp>
      <p:sp>
        <p:nvSpPr>
          <p:cNvPr id="11267" name="Rectangle 4"/>
          <p:cNvSpPr>
            <a:spLocks noChangeArrowheads="1"/>
          </p:cNvSpPr>
          <p:nvPr/>
        </p:nvSpPr>
        <p:spPr bwMode="auto">
          <a:xfrm>
            <a:off x="381000" y="0"/>
            <a:ext cx="8458200" cy="1143000"/>
          </a:xfrm>
          <a:prstGeom prst="rect">
            <a:avLst/>
          </a:prstGeom>
          <a:noFill/>
          <a:ln w="9525">
            <a:noFill/>
            <a:miter lim="800000"/>
            <a:headEnd/>
            <a:tailEnd/>
          </a:ln>
        </p:spPr>
        <p:txBody>
          <a:bodyPr anchor="ctr"/>
          <a:lstStyle/>
          <a:p>
            <a:pPr algn="ctr"/>
            <a:r>
              <a:rPr lang="en-US" sz="4000" b="1">
                <a:solidFill>
                  <a:srgbClr val="0000FF"/>
                </a:solidFill>
                <a:latin typeface="Georgia" pitchFamily="18" charset="0"/>
              </a:rPr>
              <a:t>What Has Changed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sz="half" idx="1"/>
          </p:nvPr>
        </p:nvSpPr>
        <p:spPr>
          <a:xfrm>
            <a:off x="0" y="1143000"/>
            <a:ext cx="9144000" cy="4525963"/>
          </a:xfrm>
        </p:spPr>
        <p:txBody>
          <a:bodyPr/>
          <a:lstStyle/>
          <a:p>
            <a:pPr marL="533400" indent="-533400" eaLnBrk="1" hangingPunct="1">
              <a:buFontTx/>
              <a:buNone/>
            </a:pPr>
            <a:r>
              <a:rPr lang="en-US" sz="2400" b="1" u="sng" dirty="0" smtClean="0">
                <a:latin typeface="Georgia" pitchFamily="18" charset="0"/>
              </a:rPr>
              <a:t>3. The Cold War Is Over :</a:t>
            </a:r>
          </a:p>
          <a:p>
            <a:pPr marL="914400" lvl="1" indent="-457200" eaLnBrk="1" hangingPunct="1">
              <a:buFontTx/>
              <a:buNone/>
            </a:pPr>
            <a:endParaRPr lang="en-US" sz="2000" b="1" dirty="0" smtClean="0">
              <a:latin typeface="Georgia" pitchFamily="18" charset="0"/>
              <a:cs typeface="Times New Roman" pitchFamily="18" charset="0"/>
            </a:endParaRPr>
          </a:p>
          <a:p>
            <a:pPr marL="914400" lvl="1" indent="-457200" eaLnBrk="1" hangingPunct="1">
              <a:buFontTx/>
              <a:buChar char="-"/>
            </a:pPr>
            <a:r>
              <a:rPr lang="en-US" sz="2000" b="1" dirty="0" smtClean="0">
                <a:latin typeface="Georgia" pitchFamily="18" charset="0"/>
                <a:cs typeface="Times New Roman" pitchFamily="18" charset="0"/>
              </a:rPr>
              <a:t>Diplomatic challenges now quite different.  </a:t>
            </a:r>
          </a:p>
          <a:p>
            <a:pPr marL="914400" lvl="1" indent="-457200" eaLnBrk="1" hangingPunct="1">
              <a:buFontTx/>
              <a:buChar char="-"/>
            </a:pPr>
            <a:r>
              <a:rPr lang="en-US" sz="2000" b="1" dirty="0" smtClean="0">
                <a:latin typeface="Georgia" pitchFamily="18" charset="0"/>
                <a:cs typeface="Times New Roman" pitchFamily="18" charset="0"/>
              </a:rPr>
              <a:t>Beyond fulfilling human rights (1948 Universal Declaration of Human Rights and 1966 International Covenant on Economic, Social and Cultural Rights), no evidence it works.</a:t>
            </a:r>
          </a:p>
          <a:p>
            <a:pPr marL="914400" lvl="1" indent="-457200" eaLnBrk="1" hangingPunct="1">
              <a:buFontTx/>
              <a:buChar char="-"/>
            </a:pPr>
            <a:r>
              <a:rPr lang="en-US" sz="2000" b="1" dirty="0" smtClean="0">
                <a:latin typeface="Georgia" pitchFamily="18" charset="0"/>
                <a:cs typeface="Times New Roman" pitchFamily="18" charset="0"/>
              </a:rPr>
              <a:t>Top 5 1960 </a:t>
            </a:r>
            <a:r>
              <a:rPr lang="en-US" sz="2000" b="1" dirty="0" smtClean="0">
                <a:latin typeface="Georgia" pitchFamily="18" charset="0"/>
                <a:cs typeface="Times New Roman" pitchFamily="18" charset="0"/>
              </a:rPr>
              <a:t>recipients: India, Poland, Egypt, Pakistan, Brazil</a:t>
            </a:r>
          </a:p>
          <a:p>
            <a:pPr marL="914400" lvl="1" indent="-457200" eaLnBrk="1" hangingPunct="1">
              <a:buFontTx/>
              <a:buNone/>
            </a:pPr>
            <a:r>
              <a:rPr lang="en-US" sz="2000" b="1" dirty="0" smtClean="0">
                <a:latin typeface="Georgia" pitchFamily="18" charset="0"/>
                <a:cs typeface="Times New Roman" pitchFamily="18" charset="0"/>
              </a:rPr>
              <a:t>	Top </a:t>
            </a:r>
            <a:r>
              <a:rPr lang="en-US" sz="2000" b="1" dirty="0" smtClean="0">
                <a:latin typeface="Georgia" pitchFamily="18" charset="0"/>
                <a:cs typeface="Times New Roman" pitchFamily="18" charset="0"/>
              </a:rPr>
              <a:t>5 2009 </a:t>
            </a:r>
            <a:r>
              <a:rPr lang="en-US" sz="2000" b="1" dirty="0" smtClean="0">
                <a:latin typeface="Georgia" pitchFamily="18" charset="0"/>
                <a:cs typeface="Times New Roman" pitchFamily="18" charset="0"/>
              </a:rPr>
              <a:t>recipients: </a:t>
            </a:r>
            <a:r>
              <a:rPr lang="en-US" sz="2000" b="1" dirty="0" smtClean="0">
                <a:latin typeface="Georgia" pitchFamily="18" charset="0"/>
                <a:cs typeface="Times New Roman" pitchFamily="18" charset="0"/>
              </a:rPr>
              <a:t>Ethiopia</a:t>
            </a:r>
            <a:r>
              <a:rPr lang="en-US" sz="2000" b="1" dirty="0" smtClean="0">
                <a:latin typeface="Georgia" pitchFamily="18" charset="0"/>
                <a:cs typeface="Times New Roman" pitchFamily="18" charset="0"/>
              </a:rPr>
              <a:t>, </a:t>
            </a:r>
            <a:r>
              <a:rPr lang="en-US" sz="2000" b="1" dirty="0" smtClean="0">
                <a:latin typeface="Georgia" pitchFamily="18" charset="0"/>
                <a:cs typeface="Times New Roman" pitchFamily="18" charset="0"/>
              </a:rPr>
              <a:t>Sudan, Somalia, </a:t>
            </a:r>
            <a:r>
              <a:rPr lang="en-US" sz="2000" b="1" dirty="0" smtClean="0">
                <a:latin typeface="Georgia" pitchFamily="18" charset="0"/>
                <a:cs typeface="Times New Roman" pitchFamily="18" charset="0"/>
              </a:rPr>
              <a:t>North Korea, </a:t>
            </a:r>
            <a:r>
              <a:rPr lang="en-US" sz="2000" b="1" dirty="0" smtClean="0">
                <a:latin typeface="Georgia" pitchFamily="18" charset="0"/>
                <a:cs typeface="Times New Roman" pitchFamily="18" charset="0"/>
              </a:rPr>
              <a:t>Kenya</a:t>
            </a:r>
            <a:endParaRPr lang="en-US" sz="2000" b="1" dirty="0" smtClean="0">
              <a:latin typeface="Georgia" pitchFamily="18" charset="0"/>
              <a:cs typeface="Times New Roman" pitchFamily="18" charset="0"/>
            </a:endParaRPr>
          </a:p>
          <a:p>
            <a:pPr marL="914400" lvl="1" indent="-457200" eaLnBrk="1" hangingPunct="1">
              <a:buFontTx/>
              <a:buNone/>
            </a:pPr>
            <a:r>
              <a:rPr lang="en-US" sz="2000" b="1" dirty="0" smtClean="0">
                <a:latin typeface="Georgia" pitchFamily="18" charset="0"/>
                <a:cs typeface="Times New Roman" pitchFamily="18" charset="0"/>
              </a:rPr>
              <a:t>- 	Primary criteria now are humanitarian:  most food aid flows in response to emergencies </a:t>
            </a:r>
            <a:r>
              <a:rPr lang="en-US" sz="2000" b="1" dirty="0" smtClean="0">
                <a:latin typeface="Georgia" pitchFamily="18" charset="0"/>
                <a:cs typeface="Times New Roman" pitchFamily="18" charset="0"/>
              </a:rPr>
              <a:t>(75% in 2009) and &gt;2/3 </a:t>
            </a:r>
            <a:r>
              <a:rPr lang="en-US" sz="2000" b="1" dirty="0" smtClean="0">
                <a:latin typeface="Georgia" pitchFamily="18" charset="0"/>
                <a:cs typeface="Times New Roman" pitchFamily="18" charset="0"/>
              </a:rPr>
              <a:t>now goes to </a:t>
            </a:r>
            <a:r>
              <a:rPr lang="en-US" sz="2000" b="1" dirty="0" smtClean="0">
                <a:latin typeface="Georgia" pitchFamily="18" charset="0"/>
                <a:cs typeface="Times New Roman" pitchFamily="18" charset="0"/>
              </a:rPr>
              <a:t>Africa</a:t>
            </a:r>
            <a:endParaRPr lang="en-US" sz="2000" b="1" dirty="0" smtClean="0">
              <a:latin typeface="Georgia" pitchFamily="18" charset="0"/>
              <a:cs typeface="Times New Roman" pitchFamily="18" charset="0"/>
            </a:endParaRPr>
          </a:p>
        </p:txBody>
      </p:sp>
      <p:sp>
        <p:nvSpPr>
          <p:cNvPr id="12291" name="Rectangle 3"/>
          <p:cNvSpPr>
            <a:spLocks noChangeArrowheads="1"/>
          </p:cNvSpPr>
          <p:nvPr/>
        </p:nvSpPr>
        <p:spPr bwMode="auto">
          <a:xfrm>
            <a:off x="381000" y="0"/>
            <a:ext cx="8458200" cy="1143000"/>
          </a:xfrm>
          <a:prstGeom prst="rect">
            <a:avLst/>
          </a:prstGeom>
          <a:noFill/>
          <a:ln w="9525">
            <a:noFill/>
            <a:miter lim="800000"/>
            <a:headEnd/>
            <a:tailEnd/>
          </a:ln>
        </p:spPr>
        <p:txBody>
          <a:bodyPr anchor="ctr"/>
          <a:lstStyle/>
          <a:p>
            <a:pPr algn="ctr"/>
            <a:r>
              <a:rPr lang="en-US" sz="4000" b="1">
                <a:solidFill>
                  <a:srgbClr val="0000FF"/>
                </a:solidFill>
                <a:latin typeface="Georgia" pitchFamily="18" charset="0"/>
              </a:rPr>
              <a:t>What Has Changed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sz="half" idx="1"/>
          </p:nvPr>
        </p:nvSpPr>
        <p:spPr>
          <a:xfrm>
            <a:off x="0" y="990600"/>
            <a:ext cx="9144000" cy="5715000"/>
          </a:xfrm>
        </p:spPr>
        <p:txBody>
          <a:bodyPr/>
          <a:lstStyle/>
          <a:p>
            <a:pPr marL="533400" indent="-533400" eaLnBrk="1" hangingPunct="1">
              <a:buFontTx/>
              <a:buNone/>
            </a:pPr>
            <a:r>
              <a:rPr lang="en-US" sz="2400" b="1" u="sng" dirty="0" smtClean="0">
                <a:latin typeface="Georgia" pitchFamily="18" charset="0"/>
              </a:rPr>
              <a:t>4. </a:t>
            </a:r>
            <a:r>
              <a:rPr lang="en-US" sz="2400" b="1" u="sng" dirty="0" smtClean="0">
                <a:latin typeface="Georgia" pitchFamily="18" charset="0"/>
              </a:rPr>
              <a:t>Shift From Program to Emergency Food Aid:</a:t>
            </a:r>
          </a:p>
          <a:p>
            <a:pPr marL="914400" lvl="1" indent="-457200" eaLnBrk="1" hangingPunct="1">
              <a:buFontTx/>
              <a:buNone/>
            </a:pPr>
            <a:r>
              <a:rPr lang="en-US" sz="2000" b="1" dirty="0" smtClean="0">
                <a:latin typeface="Georgia" pitchFamily="18" charset="0"/>
                <a:cs typeface="Times New Roman" pitchFamily="18" charset="0"/>
              </a:rPr>
              <a:t>-  	Until </a:t>
            </a:r>
            <a:r>
              <a:rPr lang="en-US" sz="2000" b="1" dirty="0" smtClean="0">
                <a:latin typeface="Georgia" pitchFamily="18" charset="0"/>
                <a:cs typeface="Times New Roman" pitchFamily="18" charset="0"/>
              </a:rPr>
              <a:t>mid-1990s, </a:t>
            </a:r>
            <a:r>
              <a:rPr lang="en-US" sz="2000" b="1" dirty="0" smtClean="0">
                <a:latin typeface="Georgia" pitchFamily="18" charset="0"/>
                <a:cs typeface="Times New Roman" pitchFamily="18" charset="0"/>
              </a:rPr>
              <a:t>most </a:t>
            </a:r>
            <a:r>
              <a:rPr lang="en-US" sz="2000" b="1" dirty="0" smtClean="0">
                <a:latin typeface="Georgia" pitchFamily="18" charset="0"/>
                <a:cs typeface="Times New Roman" pitchFamily="18" charset="0"/>
              </a:rPr>
              <a:t>food </a:t>
            </a:r>
            <a:r>
              <a:rPr lang="en-US" sz="2000" b="1" dirty="0" smtClean="0">
                <a:latin typeface="Georgia" pitchFamily="18" charset="0"/>
                <a:cs typeface="Times New Roman" pitchFamily="18" charset="0"/>
              </a:rPr>
              <a:t>aid was “program” – </a:t>
            </a:r>
            <a:r>
              <a:rPr lang="en-US" sz="2000" b="1" dirty="0" err="1" smtClean="0">
                <a:latin typeface="Georgia" pitchFamily="18" charset="0"/>
                <a:cs typeface="Times New Roman" pitchFamily="18" charset="0"/>
              </a:rPr>
              <a:t>govt</a:t>
            </a:r>
            <a:r>
              <a:rPr lang="en-US" sz="2000" b="1" dirty="0" smtClean="0">
                <a:latin typeface="Georgia" pitchFamily="18" charset="0"/>
                <a:cs typeface="Times New Roman" pitchFamily="18" charset="0"/>
              </a:rPr>
              <a:t>-to-</a:t>
            </a:r>
            <a:r>
              <a:rPr lang="en-US" sz="2000" b="1" dirty="0" err="1" smtClean="0">
                <a:latin typeface="Georgia" pitchFamily="18" charset="0"/>
                <a:cs typeface="Times New Roman" pitchFamily="18" charset="0"/>
              </a:rPr>
              <a:t>govt</a:t>
            </a:r>
            <a:r>
              <a:rPr lang="en-US" sz="2000" b="1" dirty="0" smtClean="0">
                <a:latin typeface="Georgia" pitchFamily="18" charset="0"/>
                <a:cs typeface="Times New Roman" pitchFamily="18" charset="0"/>
              </a:rPr>
              <a:t> concessional sales on </a:t>
            </a:r>
            <a:r>
              <a:rPr lang="en-US" sz="2000" b="1" dirty="0" smtClean="0">
                <a:latin typeface="Georgia" pitchFamily="18" charset="0"/>
                <a:cs typeface="Times New Roman" pitchFamily="18" charset="0"/>
              </a:rPr>
              <a:t>credit</a:t>
            </a:r>
            <a:endParaRPr lang="en-US" sz="2000" b="1" dirty="0" smtClean="0">
              <a:latin typeface="Georgia" pitchFamily="18" charset="0"/>
              <a:cs typeface="Times New Roman" pitchFamily="18" charset="0"/>
            </a:endParaRPr>
          </a:p>
          <a:p>
            <a:pPr marL="914400" lvl="1" indent="-457200" eaLnBrk="1" hangingPunct="1">
              <a:buFontTx/>
              <a:buChar char="-"/>
            </a:pPr>
            <a:r>
              <a:rPr lang="en-US" sz="2000" b="1" dirty="0" smtClean="0">
                <a:latin typeface="Georgia" pitchFamily="18" charset="0"/>
                <a:cs typeface="Times New Roman" pitchFamily="18" charset="0"/>
              </a:rPr>
              <a:t>Now mainly to NGOs </a:t>
            </a:r>
            <a:r>
              <a:rPr lang="en-US" sz="2000" b="1" dirty="0" smtClean="0">
                <a:latin typeface="Georgia" pitchFamily="18" charset="0"/>
                <a:cs typeface="Times New Roman" pitchFamily="18" charset="0"/>
              </a:rPr>
              <a:t>and WFP for </a:t>
            </a:r>
            <a:r>
              <a:rPr lang="en-US" sz="2000" b="1" dirty="0" smtClean="0">
                <a:latin typeface="Georgia" pitchFamily="18" charset="0"/>
                <a:cs typeface="Times New Roman" pitchFamily="18" charset="0"/>
              </a:rPr>
              <a:t>emergency response </a:t>
            </a:r>
            <a:r>
              <a:rPr lang="en-US" sz="2000" b="1" dirty="0" smtClean="0">
                <a:latin typeface="Georgia" pitchFamily="18" charset="0"/>
                <a:cs typeface="Times New Roman" pitchFamily="18" charset="0"/>
              </a:rPr>
              <a:t>(75% now emergency, 21% project, &lt;5% program)</a:t>
            </a:r>
          </a:p>
          <a:p>
            <a:pPr marL="914400" lvl="1" indent="-457200" eaLnBrk="1" hangingPunct="1">
              <a:buFontTx/>
              <a:buChar char="-"/>
            </a:pPr>
            <a:r>
              <a:rPr lang="en-US" sz="2000" b="1" dirty="0" smtClean="0">
                <a:latin typeface="Georgia" pitchFamily="18" charset="0"/>
                <a:cs typeface="Times New Roman" pitchFamily="18" charset="0"/>
              </a:rPr>
              <a:t>Goes hand-in-hand with geographic shift to Africa</a:t>
            </a:r>
            <a:endParaRPr lang="en-US" sz="2000" b="1" dirty="0" smtClean="0">
              <a:latin typeface="Georgia" pitchFamily="18" charset="0"/>
              <a:cs typeface="Times New Roman" pitchFamily="18" charset="0"/>
            </a:endParaRPr>
          </a:p>
          <a:p>
            <a:pPr marL="914400" lvl="1" indent="-457200" eaLnBrk="1" hangingPunct="1">
              <a:buFontTx/>
              <a:buNone/>
            </a:pPr>
            <a:r>
              <a:rPr lang="en-US" sz="2000" b="1" dirty="0" smtClean="0">
                <a:latin typeface="Georgia" pitchFamily="18" charset="0"/>
                <a:cs typeface="Times New Roman" pitchFamily="18" charset="0"/>
              </a:rPr>
              <a:t>	</a:t>
            </a:r>
          </a:p>
          <a:p>
            <a:pPr marL="914400" lvl="1" indent="-457200" eaLnBrk="1" hangingPunct="1">
              <a:buFontTx/>
              <a:buChar char="-"/>
            </a:pPr>
            <a:endParaRPr lang="en-US" sz="2000" b="1" dirty="0" smtClean="0">
              <a:latin typeface="Georgia" pitchFamily="18" charset="0"/>
              <a:cs typeface="Times New Roman" pitchFamily="18" charset="0"/>
            </a:endParaRPr>
          </a:p>
        </p:txBody>
      </p:sp>
      <p:sp>
        <p:nvSpPr>
          <p:cNvPr id="14339" name="Rectangle 11"/>
          <p:cNvSpPr>
            <a:spLocks noChangeArrowheads="1"/>
          </p:cNvSpPr>
          <p:nvPr/>
        </p:nvSpPr>
        <p:spPr bwMode="auto">
          <a:xfrm>
            <a:off x="381000" y="0"/>
            <a:ext cx="8458200" cy="1143000"/>
          </a:xfrm>
          <a:prstGeom prst="rect">
            <a:avLst/>
          </a:prstGeom>
          <a:noFill/>
          <a:ln w="9525">
            <a:noFill/>
            <a:miter lim="800000"/>
            <a:headEnd/>
            <a:tailEnd/>
          </a:ln>
        </p:spPr>
        <p:txBody>
          <a:bodyPr anchor="ctr"/>
          <a:lstStyle/>
          <a:p>
            <a:pPr algn="ctr"/>
            <a:r>
              <a:rPr lang="en-US" sz="4000" b="1">
                <a:solidFill>
                  <a:srgbClr val="0000FF"/>
                </a:solidFill>
                <a:latin typeface="Georgia" pitchFamily="18" charset="0"/>
              </a:rPr>
              <a:t>What Has Changed</a:t>
            </a:r>
          </a:p>
        </p:txBody>
      </p:sp>
      <p:pic>
        <p:nvPicPr>
          <p:cNvPr id="14340" name="Picture 4"/>
          <p:cNvPicPr>
            <a:picLocks noChangeAspect="1" noChangeArrowheads="1"/>
          </p:cNvPicPr>
          <p:nvPr/>
        </p:nvPicPr>
        <p:blipFill>
          <a:blip r:embed="rId2" cstate="print"/>
          <a:srcRect/>
          <a:stretch>
            <a:fillRect/>
          </a:stretch>
        </p:blipFill>
        <p:spPr bwMode="auto">
          <a:xfrm>
            <a:off x="1447800" y="3171825"/>
            <a:ext cx="6543675" cy="3686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8"/>
          <p:cNvGraphicFramePr>
            <a:graphicFrameLocks noChangeAspect="1"/>
          </p:cNvGraphicFramePr>
          <p:nvPr>
            <p:ph sz="half" idx="2"/>
          </p:nvPr>
        </p:nvGraphicFramePr>
        <p:xfrm>
          <a:off x="1447800" y="2925763"/>
          <a:ext cx="6248400" cy="3932237"/>
        </p:xfrm>
        <a:graphic>
          <a:graphicData uri="http://schemas.openxmlformats.org/presentationml/2006/ole">
            <p:oleObj spid="_x0000_s3074" name="Chart" r:id="rId3" imgW="4676775" imgH="2943225" progId="Excel.Chart.8">
              <p:embed/>
            </p:oleObj>
          </a:graphicData>
        </a:graphic>
      </p:graphicFrame>
      <p:sp>
        <p:nvSpPr>
          <p:cNvPr id="3075" name="Rectangle 2"/>
          <p:cNvSpPr>
            <a:spLocks noGrp="1" noChangeArrowheads="1"/>
          </p:cNvSpPr>
          <p:nvPr>
            <p:ph type="body" sz="half" idx="1"/>
          </p:nvPr>
        </p:nvSpPr>
        <p:spPr>
          <a:xfrm>
            <a:off x="0" y="914400"/>
            <a:ext cx="9144000" cy="5715000"/>
          </a:xfrm>
        </p:spPr>
        <p:txBody>
          <a:bodyPr/>
          <a:lstStyle/>
          <a:p>
            <a:pPr marL="533400" indent="-533400" eaLnBrk="1" hangingPunct="1">
              <a:buFontTx/>
              <a:buNone/>
            </a:pPr>
            <a:r>
              <a:rPr lang="en-US" sz="2400" b="1" u="sng" dirty="0" smtClean="0">
                <a:latin typeface="Georgia" pitchFamily="18" charset="0"/>
              </a:rPr>
              <a:t>5. </a:t>
            </a:r>
            <a:r>
              <a:rPr lang="en-US" sz="2400" b="1" u="sng" dirty="0" smtClean="0">
                <a:latin typeface="Georgia" pitchFamily="18" charset="0"/>
              </a:rPr>
              <a:t>Relief Traps and Reduced Cash Resources for </a:t>
            </a:r>
            <a:r>
              <a:rPr lang="en-US" sz="2400" b="1" u="sng" dirty="0" err="1" smtClean="0">
                <a:latin typeface="Georgia" pitchFamily="18" charset="0"/>
              </a:rPr>
              <a:t>Devt</a:t>
            </a:r>
            <a:r>
              <a:rPr lang="en-US" sz="2400" b="1" u="sng" dirty="0" smtClean="0">
                <a:latin typeface="Georgia" pitchFamily="18" charset="0"/>
              </a:rPr>
              <a:t>:</a:t>
            </a:r>
          </a:p>
          <a:p>
            <a:pPr marL="914400" lvl="1" indent="-457200" eaLnBrk="1" hangingPunct="1">
              <a:buFontTx/>
              <a:buChar char="-"/>
            </a:pPr>
            <a:r>
              <a:rPr lang="en-US" sz="2000" b="1" dirty="0" smtClean="0">
                <a:latin typeface="Georgia" pitchFamily="18" charset="0"/>
                <a:cs typeface="Times New Roman" pitchFamily="18" charset="0"/>
              </a:rPr>
              <a:t>Insufficient resources for non-emergency development programming makes it difficult to prevent new emergencies and to limit their adverse impact when they do occur.</a:t>
            </a:r>
          </a:p>
          <a:p>
            <a:pPr marL="914400" lvl="1" indent="-457200" eaLnBrk="1" hangingPunct="1">
              <a:buFontTx/>
              <a:buChar char="-"/>
            </a:pPr>
            <a:r>
              <a:rPr lang="en-US" sz="2000" b="1" dirty="0" smtClean="0">
                <a:latin typeface="Georgia" pitchFamily="18" charset="0"/>
                <a:cs typeface="Times New Roman" pitchFamily="18" charset="0"/>
              </a:rPr>
              <a:t>Insufficient cash resources to meet needs: distorts NGO behavior … </a:t>
            </a:r>
            <a:r>
              <a:rPr lang="en-US" sz="2000" b="1" dirty="0" smtClean="0">
                <a:latin typeface="Georgia" pitchFamily="18" charset="0"/>
                <a:cs typeface="Times New Roman" pitchFamily="18" charset="0"/>
              </a:rPr>
              <a:t>nonemergency food aid monetization </a:t>
            </a:r>
            <a:r>
              <a:rPr lang="en-US" sz="2000" b="1" dirty="0" smtClean="0">
                <a:latin typeface="Georgia" pitchFamily="18" charset="0"/>
                <a:cs typeface="Times New Roman" pitchFamily="18" charset="0"/>
              </a:rPr>
              <a:t>is the result</a:t>
            </a:r>
          </a:p>
          <a:p>
            <a:pPr marL="914400" lvl="1" indent="-457200" eaLnBrk="1" hangingPunct="1">
              <a:buFontTx/>
              <a:buChar char="-"/>
            </a:pPr>
            <a:endParaRPr lang="en-US" sz="2000" b="1" dirty="0" smtClean="0">
              <a:latin typeface="Georgia" pitchFamily="18" charset="0"/>
              <a:cs typeface="Times New Roman" pitchFamily="18" charset="0"/>
            </a:endParaRPr>
          </a:p>
          <a:p>
            <a:pPr marL="1295400" lvl="2" indent="-381000" eaLnBrk="1" hangingPunct="1">
              <a:buFontTx/>
              <a:buNone/>
            </a:pPr>
            <a:r>
              <a:rPr lang="en-US" sz="1800" b="1" dirty="0" smtClean="0">
                <a:latin typeface="Georgia" pitchFamily="18" charset="0"/>
                <a:cs typeface="Times New Roman" pitchFamily="18" charset="0"/>
              </a:rPr>
              <a:t>			</a:t>
            </a:r>
          </a:p>
          <a:p>
            <a:pPr marL="1295400" lvl="2" indent="-381000" eaLnBrk="1" hangingPunct="1">
              <a:buFontTx/>
              <a:buNone/>
            </a:pPr>
            <a:r>
              <a:rPr lang="en-US" sz="1800" b="1" dirty="0" smtClean="0">
                <a:latin typeface="Georgia" pitchFamily="18" charset="0"/>
                <a:cs typeface="Times New Roman" pitchFamily="18" charset="0"/>
              </a:rPr>
              <a:t>			1990-91 </a:t>
            </a:r>
            <a:r>
              <a:rPr lang="en-US" sz="1800" b="1" dirty="0" err="1" smtClean="0">
                <a:latin typeface="Georgia" pitchFamily="18" charset="0"/>
                <a:cs typeface="Times New Roman" pitchFamily="18" charset="0"/>
              </a:rPr>
              <a:t>avg</a:t>
            </a:r>
            <a:r>
              <a:rPr lang="en-US" sz="1800" b="1" dirty="0" smtClean="0">
                <a:latin typeface="Georgia" pitchFamily="18" charset="0"/>
                <a:cs typeface="Times New Roman" pitchFamily="18" charset="0"/>
              </a:rPr>
              <a:t>=10.4%</a:t>
            </a:r>
          </a:p>
          <a:p>
            <a:pPr marL="1295400" lvl="2" indent="-381000" eaLnBrk="1" hangingPunct="1">
              <a:buFontTx/>
              <a:buNone/>
            </a:pPr>
            <a:r>
              <a:rPr lang="en-US" sz="1800" b="1" dirty="0" smtClean="0">
                <a:latin typeface="Georgia" pitchFamily="18" charset="0"/>
                <a:cs typeface="Times New Roman" pitchFamily="18" charset="0"/>
              </a:rPr>
              <a:t>			2001-4 </a:t>
            </a:r>
            <a:r>
              <a:rPr lang="en-US" sz="1800" b="1" dirty="0" err="1" smtClean="0">
                <a:latin typeface="Georgia" pitchFamily="18" charset="0"/>
                <a:cs typeface="Times New Roman" pitchFamily="18" charset="0"/>
              </a:rPr>
              <a:t>avg</a:t>
            </a:r>
            <a:r>
              <a:rPr lang="en-US" sz="1800" b="1" dirty="0" smtClean="0">
                <a:latin typeface="Georgia" pitchFamily="18" charset="0"/>
                <a:cs typeface="Times New Roman" pitchFamily="18" charset="0"/>
              </a:rPr>
              <a:t>= 60.1%</a:t>
            </a:r>
          </a:p>
          <a:p>
            <a:pPr marL="914400" lvl="1" indent="-457200" eaLnBrk="1" hangingPunct="1">
              <a:buFontTx/>
              <a:buNone/>
            </a:pPr>
            <a:endParaRPr lang="en-US" sz="2000" b="1" dirty="0" smtClean="0">
              <a:latin typeface="Georgia" pitchFamily="18" charset="0"/>
              <a:cs typeface="Times New Roman" pitchFamily="18" charset="0"/>
            </a:endParaRPr>
          </a:p>
        </p:txBody>
      </p:sp>
      <p:sp>
        <p:nvSpPr>
          <p:cNvPr id="3076" name="Rectangle 3"/>
          <p:cNvSpPr>
            <a:spLocks noChangeArrowheads="1"/>
          </p:cNvSpPr>
          <p:nvPr/>
        </p:nvSpPr>
        <p:spPr bwMode="auto">
          <a:xfrm>
            <a:off x="381000" y="0"/>
            <a:ext cx="8458200" cy="1143000"/>
          </a:xfrm>
          <a:prstGeom prst="rect">
            <a:avLst/>
          </a:prstGeom>
          <a:noFill/>
          <a:ln w="9525">
            <a:noFill/>
            <a:miter lim="800000"/>
            <a:headEnd/>
            <a:tailEnd/>
          </a:ln>
        </p:spPr>
        <p:txBody>
          <a:bodyPr anchor="ctr"/>
          <a:lstStyle/>
          <a:p>
            <a:pPr algn="ctr"/>
            <a:r>
              <a:rPr lang="en-US" sz="4000" b="1">
                <a:solidFill>
                  <a:srgbClr val="0000FF"/>
                </a:solidFill>
                <a:latin typeface="Georgia" pitchFamily="18" charset="0"/>
              </a:rPr>
              <a:t>What Has Changed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sz="half" idx="1"/>
          </p:nvPr>
        </p:nvSpPr>
        <p:spPr>
          <a:xfrm>
            <a:off x="0" y="914400"/>
            <a:ext cx="9144000" cy="3505200"/>
          </a:xfrm>
        </p:spPr>
        <p:txBody>
          <a:bodyPr/>
          <a:lstStyle/>
          <a:p>
            <a:pPr marL="533400" indent="-533400" eaLnBrk="1" hangingPunct="1">
              <a:buFontTx/>
              <a:buNone/>
            </a:pPr>
            <a:r>
              <a:rPr lang="en-US" sz="2400" b="1" u="sng" dirty="0" smtClean="0">
                <a:latin typeface="Georgia" pitchFamily="18" charset="0"/>
              </a:rPr>
              <a:t>6. Rise of “Untied” Food Aid:</a:t>
            </a:r>
            <a:endParaRPr lang="en-US" sz="2400" b="1" u="sng" dirty="0" smtClean="0">
              <a:latin typeface="Georgia" pitchFamily="18" charset="0"/>
            </a:endParaRPr>
          </a:p>
          <a:p>
            <a:pPr marL="914400" lvl="1" indent="-457200" eaLnBrk="1" hangingPunct="1">
              <a:buFontTx/>
              <a:buChar char="-"/>
            </a:pPr>
            <a:r>
              <a:rPr lang="en-US" sz="2000" b="1" dirty="0" smtClean="0">
                <a:latin typeface="Georgia" pitchFamily="18" charset="0"/>
                <a:cs typeface="Times New Roman" pitchFamily="18" charset="0"/>
              </a:rPr>
              <a:t>Cash now common instead </a:t>
            </a:r>
            <a:r>
              <a:rPr lang="en-US" sz="2000" b="1" dirty="0" smtClean="0">
                <a:latin typeface="Georgia" pitchFamily="18" charset="0"/>
                <a:cs typeface="Times New Roman" pitchFamily="18" charset="0"/>
              </a:rPr>
              <a:t>of commodities and recipients can source from </a:t>
            </a:r>
            <a:r>
              <a:rPr lang="en-US" sz="2000" b="1" dirty="0" smtClean="0">
                <a:latin typeface="Georgia" pitchFamily="18" charset="0"/>
                <a:cs typeface="Times New Roman" pitchFamily="18" charset="0"/>
              </a:rPr>
              <a:t>anywhere, “local and regional procurement”   </a:t>
            </a:r>
          </a:p>
          <a:p>
            <a:pPr marL="914400" lvl="1" indent="-457200" eaLnBrk="1" hangingPunct="1">
              <a:buFontTx/>
              <a:buChar char="-"/>
            </a:pPr>
            <a:r>
              <a:rPr lang="en-US" sz="2000" b="1" dirty="0" smtClean="0">
                <a:latin typeface="Georgia" pitchFamily="18" charset="0"/>
                <a:cs typeface="Times New Roman" pitchFamily="18" charset="0"/>
              </a:rPr>
              <a:t>Now down to half of food aid shipped from donor country (almost entirely US).  1/3 now bought in developing countries.  60% of  LRP done in Africa in 2009. </a:t>
            </a:r>
            <a:endParaRPr lang="en-US" sz="2000" b="1" dirty="0" smtClean="0">
              <a:latin typeface="Georgia" pitchFamily="18" charset="0"/>
              <a:cs typeface="Times New Roman" pitchFamily="18" charset="0"/>
            </a:endParaRPr>
          </a:p>
        </p:txBody>
      </p:sp>
      <p:sp>
        <p:nvSpPr>
          <p:cNvPr id="15363" name="Rectangle 3"/>
          <p:cNvSpPr>
            <a:spLocks noChangeArrowheads="1"/>
          </p:cNvSpPr>
          <p:nvPr/>
        </p:nvSpPr>
        <p:spPr bwMode="auto">
          <a:xfrm>
            <a:off x="381000" y="0"/>
            <a:ext cx="8458200" cy="1143000"/>
          </a:xfrm>
          <a:prstGeom prst="rect">
            <a:avLst/>
          </a:prstGeom>
          <a:noFill/>
          <a:ln w="9525">
            <a:noFill/>
            <a:miter lim="800000"/>
            <a:headEnd/>
            <a:tailEnd/>
          </a:ln>
        </p:spPr>
        <p:txBody>
          <a:bodyPr anchor="ctr"/>
          <a:lstStyle/>
          <a:p>
            <a:pPr algn="ctr"/>
            <a:r>
              <a:rPr lang="en-US" sz="4000" b="1" dirty="0">
                <a:solidFill>
                  <a:srgbClr val="0000FF"/>
                </a:solidFill>
                <a:latin typeface="Georgia" pitchFamily="18" charset="0"/>
              </a:rPr>
              <a:t>What Has Changed</a:t>
            </a:r>
          </a:p>
        </p:txBody>
      </p:sp>
      <p:pic>
        <p:nvPicPr>
          <p:cNvPr id="15364" name="Picture 4"/>
          <p:cNvPicPr>
            <a:picLocks noChangeAspect="1" noChangeArrowheads="1"/>
          </p:cNvPicPr>
          <p:nvPr/>
        </p:nvPicPr>
        <p:blipFill>
          <a:blip r:embed="rId2" cstate="print"/>
          <a:srcRect/>
          <a:stretch>
            <a:fillRect/>
          </a:stretch>
        </p:blipFill>
        <p:spPr bwMode="auto">
          <a:xfrm>
            <a:off x="1524000" y="3124200"/>
            <a:ext cx="6581775"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CALSAADCStaffBriefingFeb2009</Template>
  <TotalTime>3988</TotalTime>
  <Words>996</Words>
  <Application>Microsoft Office PowerPoint</Application>
  <PresentationFormat>On-screen Show (4:3)</PresentationFormat>
  <Paragraphs>125</Paragraphs>
  <Slides>17</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Times New Roman</vt:lpstr>
      <vt:lpstr>Georgia</vt:lpstr>
      <vt:lpstr>Default Design</vt:lpstr>
      <vt:lpstr>Microsoft Office Excel 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Aid Lecture</dc:title>
  <dc:creator>CBB</dc:creator>
  <cp:lastModifiedBy>Chris Barrett</cp:lastModifiedBy>
  <cp:revision>156</cp:revision>
  <dcterms:created xsi:type="dcterms:W3CDTF">2001-03-15T21:53:34Z</dcterms:created>
  <dcterms:modified xsi:type="dcterms:W3CDTF">2010-10-25T09:26:08Z</dcterms:modified>
</cp:coreProperties>
</file>