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7"/>
  </p:notesMasterIdLst>
  <p:handoutMasterIdLst>
    <p:handoutMasterId r:id="rId18"/>
  </p:handoutMasterIdLst>
  <p:sldIdLst>
    <p:sldId id="256" r:id="rId4"/>
    <p:sldId id="441" r:id="rId5"/>
    <p:sldId id="442" r:id="rId6"/>
    <p:sldId id="453" r:id="rId7"/>
    <p:sldId id="443" r:id="rId8"/>
    <p:sldId id="446" r:id="rId9"/>
    <p:sldId id="447" r:id="rId10"/>
    <p:sldId id="445" r:id="rId11"/>
    <p:sldId id="448" r:id="rId12"/>
    <p:sldId id="444" r:id="rId13"/>
    <p:sldId id="449" r:id="rId14"/>
    <p:sldId id="455" r:id="rId15"/>
    <p:sldId id="454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>
                <a:latin typeface="Georgia" pitchFamily="18" charset="0"/>
              </a:rPr>
            </a:br>
            <a:r>
              <a:rPr lang="en-US" sz="2800">
                <a:latin typeface="Georgia" pitchFamily="18" charset="0"/>
              </a:rPr>
              <a:t>October 24</a:t>
            </a:r>
            <a:r>
              <a:rPr lang="en-US" sz="2700">
                <a:latin typeface="Georgia" pitchFamily="18" charset="0"/>
              </a:rPr>
              <a:t>, </a:t>
            </a:r>
            <a:r>
              <a:rPr lang="en-US" sz="2700" dirty="0">
                <a:latin typeface="Georgia" pitchFamily="18" charset="0"/>
              </a:rPr>
              <a:t>2023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Some Insights on Successful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(and Not So Successful)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Research </a:t>
            </a:r>
            <a:r>
              <a:rPr lang="en-US" sz="3200" b="1" dirty="0" err="1">
                <a:latin typeface="Georgia" pitchFamily="18" charset="0"/>
              </a:rPr>
              <a:t>Grantsmanship</a:t>
            </a:r>
            <a:endParaRPr lang="en-US" sz="32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Abstract and 1</a:t>
            </a:r>
            <a:r>
              <a:rPr lang="en-US" sz="2400" b="1" baseline="30000" dirty="0">
                <a:latin typeface="Georgia" pitchFamily="18" charset="0"/>
              </a:rPr>
              <a:t>st</a:t>
            </a:r>
            <a:r>
              <a:rPr lang="en-US" sz="2400" b="1" dirty="0">
                <a:latin typeface="Georgia" pitchFamily="18" charset="0"/>
              </a:rPr>
              <a:t> page are make-or-break: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Only thing all reviewers/POs read. POs use to assign reviewers.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Describe the conceptual forest before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colleagues/</a:t>
            </a:r>
            <a:r>
              <a:rPr lang="en-US" sz="2400" dirty="0" err="1">
                <a:latin typeface="Georgia" pitchFamily="18" charset="0"/>
              </a:rPr>
              <a:t>nonspecialist</a:t>
            </a:r>
            <a:r>
              <a:rPr lang="en-US" sz="2400" dirty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>
                <a:latin typeface="Georgia" pitchFamily="18" charset="0"/>
              </a:rPr>
              <a:t>st</a:t>
            </a:r>
            <a:r>
              <a:rPr lang="en-US" sz="2400" dirty="0">
                <a:latin typeface="Georgia" pitchFamily="18" charset="0"/>
              </a:rPr>
              <a:t> page/abstract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Be clear and concise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You need to market the research. Persuasive writing differs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accordingly.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Delicate balance b/n under-budgeting and padding. When permitted, build in a small buffer for FX/fare fluctuations,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the matching expectations (formal and informal)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Indirect costs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Empirical Study Design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you plan to collect data, explain precisely the design: sample size (power calculations), etc.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won a research award … congratulations! </a:t>
            </a:r>
            <a:r>
              <a:rPr lang="en-US" sz="2400" b="1" dirty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Contracting Details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Check/know 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amendment/NCE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</a:t>
            </a:r>
            <a:r>
              <a:rPr lang="en-US" sz="2400" dirty="0" err="1">
                <a:latin typeface="Georgia" pitchFamily="18" charset="0"/>
              </a:rPr>
              <a:t>subawards</a:t>
            </a:r>
            <a:r>
              <a:rPr lang="en-US" sz="2400" dirty="0">
                <a:latin typeface="Georgia" pitchFamily="18" charset="0"/>
              </a:rPr>
              <a:t> established promptly (they take time </a:t>
            </a:r>
            <a:r>
              <a:rPr lang="en-US" sz="2400" dirty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>
                <a:latin typeface="Georgia" pitchFamily="18" charset="0"/>
              </a:rPr>
              <a:t>– Do it promptly/accurately! Allow adequate time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Why is </a:t>
            </a:r>
            <a:r>
              <a:rPr lang="en-US" sz="2400" b="1" dirty="0" err="1">
                <a:latin typeface="Georgia" pitchFamily="18" charset="0"/>
              </a:rPr>
              <a:t>grantsmanship</a:t>
            </a:r>
            <a:r>
              <a:rPr lang="en-US" sz="2400" b="1" dirty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>
                <a:latin typeface="Georgia" pitchFamily="18" charset="0"/>
              </a:rPr>
              <a:t>Grantsmaking</a:t>
            </a:r>
            <a:r>
              <a:rPr lang="en-US" sz="2400" dirty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It takes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… both to prepare winning proposals and to do the work. Apply early and often. (Note: worst case = no successful proposals; 2</a:t>
            </a:r>
            <a:r>
              <a:rPr lang="en-US" sz="2400" baseline="30000" dirty="0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worst case = all proposals successful)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idea/ prelim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Search for grant 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base proposal/budget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POs/ submit LOI/EOI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Redraft proposal/ Submit </a:t>
            </a:r>
            <a:r>
              <a:rPr lang="en-US" u="sng" dirty="0"/>
              <a:t>on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 award/ reviews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Negotiate contract details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Complete </a:t>
            </a:r>
            <a:r>
              <a:rPr lang="en-US" u="sng" dirty="0"/>
              <a:t>all</a:t>
            </a:r>
            <a:r>
              <a:rPr lang="en-US" dirty="0"/>
              <a:t> project steps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reports  </a:t>
            </a:r>
          </a:p>
          <a:p>
            <a:r>
              <a:rPr lang="en-US" u="sng" dirty="0"/>
              <a:t>on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proposal/ get feedback</a:t>
            </a:r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The ‘7 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Results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Arithmetic 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7 </a:t>
            </a:r>
            <a:r>
              <a:rPr lang="en-US" sz="3000" b="1" kern="0" dirty="0" err="1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Agencies want interesting new ideas that improve a scientific field or the world… Especially for research and career development grants from scientific agencies (e.g., NSF), but even true for training grants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Key issues: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Who reviews? Establish the sort of originality reviewers/panel seek … basic/applied? theory/methods/evidence?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clear: is contribution theory, methods,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empirics, clearly specify hypotheses, explain theoretical basis of these hypotheses, identify prospective competing hypotheses, how to falsify/test, and make the identification strategy clear.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Different </a:t>
            </a:r>
            <a:r>
              <a:rPr lang="en-US" sz="2400" dirty="0" err="1">
                <a:latin typeface="Georgia" pitchFamily="18" charset="0"/>
              </a:rPr>
              <a:t>grantsmakers</a:t>
            </a:r>
            <a:r>
              <a:rPr lang="en-US" sz="2400" dirty="0">
                <a:latin typeface="Georgia" pitchFamily="18" charset="0"/>
              </a:rPr>
              <a:t> want different things: basic vs. applied, disciplinary vs. problem-focused, sector-specific or not, etc. Know your audience and tailor accordingly!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Adapt, don’t recycle, a proposal from one agency to the next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government-funded research, the agency has political masters … give them the ‘broader impacts’ summary they need to justify your grant: how will your work help solve societal problems?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whether your ideas are of interest to their program.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Look @/ask for sample successful proposals as models.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Are PIs qualified to do the work? Pay attention to </a:t>
            </a:r>
            <a:r>
              <a:rPr lang="en-US" sz="2400" dirty="0" err="1">
                <a:latin typeface="Georgia" pitchFamily="18" charset="0"/>
              </a:rPr>
              <a:t>cvs</a:t>
            </a:r>
            <a:r>
              <a:rPr lang="en-US" sz="2400" dirty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interdisciplinary projects, viability of the whole is crucial … sell the team! Do you have the right people?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>
                <a:latin typeface="Georgia" pitchFamily="18" charset="0"/>
              </a:rPr>
              <a:t>-   Try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where the current research frontier lies. Keep lit review brief but cite seminal/current work you build on.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12857</TotalTime>
  <Words>1129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October 24,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705</cp:revision>
  <cp:lastPrinted>2012-10-16T03:05:11Z</cp:lastPrinted>
  <dcterms:created xsi:type="dcterms:W3CDTF">2010-06-02T17:17:22Z</dcterms:created>
  <dcterms:modified xsi:type="dcterms:W3CDTF">2023-10-17T17:48:11Z</dcterms:modified>
</cp:coreProperties>
</file>