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92" r:id="rId3"/>
    <p:sldId id="257" r:id="rId4"/>
    <p:sldId id="293" r:id="rId5"/>
    <p:sldId id="294" r:id="rId6"/>
    <p:sldId id="318" r:id="rId7"/>
    <p:sldId id="319" r:id="rId8"/>
    <p:sldId id="320" r:id="rId9"/>
    <p:sldId id="321" r:id="rId10"/>
    <p:sldId id="322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4" r:id="rId21"/>
    <p:sldId id="335" r:id="rId22"/>
    <p:sldId id="336" r:id="rId23"/>
    <p:sldId id="33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9EB"/>
    <a:srgbClr val="B31B1B"/>
  </p:clrMru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 varScale="1">
        <p:scale>
          <a:sx n="69" d="100"/>
          <a:sy n="69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E210E5-7A1F-46C3-90FF-A2E456D4BDCA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D0897D-6636-469C-9B93-24E05811E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84D17646-FAD6-4C0B-BE5E-D48E2223F603}" type="slidenum">
              <a:rPr lang="es-ES" sz="1300">
                <a:latin typeface="Times New Roman" pitchFamily="18" charset="0"/>
              </a:rPr>
              <a:pPr algn="r" defTabSz="865188"/>
              <a:t>23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8F7F-40E2-4F9D-BC22-642FE95EA54F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CBBD-5ED5-42EF-82E2-BBAE72C16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E471-17E8-4033-BD63-6662443528DB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CFCF-1A59-4213-8888-9A3DA20C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FFC2-DBEF-48C5-9DBC-9008C0626DD1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BF87-007A-4EF3-94F9-5FF386F77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D393-4E9F-4031-8BAA-295A0958A4DF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0F42-1105-4023-8C9A-C28100DE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5D5F-72D8-4B04-8EED-7BFC2965A7D2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7F52-56B6-48CE-BE1F-D0167FCAC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473B-F780-446C-BF7C-0C71D1694EA5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0F20-CEF0-4867-AF9D-B274DD186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5D1D-7473-430C-8367-B773548F20E3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665E-C282-4C56-8ABD-72883AE21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9FCC-E2D5-49A3-B02E-67116920B39B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CE38-6CDC-4144-B0F6-7F4E91B1A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110C-9FFB-4D0E-A21A-2129E6632C72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B51F-B0F0-493F-9820-E275A3A16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9743-FEC7-413D-A97E-1B09B2CDD2EA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F38D-F824-4B1D-B5FB-B42B6E851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681-2583-485E-8852-32096B287CAD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03B0-49D2-4D23-9CF8-57CC5B323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0FDBE9-F3D0-4A17-8A36-05879619E7A2}" type="datetimeFigureOut">
              <a:rPr lang="en-US"/>
              <a:pPr>
                <a:defRPr/>
              </a:pPr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2F4B4-79D0-4190-9F72-96D19ACD4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w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13" y="161925"/>
            <a:ext cx="8839200" cy="4410075"/>
          </a:xfrm>
          <a:prstGeom prst="rect">
            <a:avLst/>
          </a:prstGeom>
          <a:solidFill>
            <a:srgbClr val="B31B1B"/>
          </a:solidFill>
          <a:ln>
            <a:solidFill>
              <a:srgbClr val="B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1458" r="62500" b="79536"/>
          <a:stretch>
            <a:fillRect/>
          </a:stretch>
        </p:blipFill>
        <p:spPr bwMode="auto">
          <a:xfrm>
            <a:off x="204788" y="230188"/>
            <a:ext cx="33766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8900" y="1447800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 pitchFamily="34" charset="0"/>
              </a:rPr>
              <a:t>The Performance of Index Based Livestock Insurance (IBLI):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  <a:latin typeface="Calibri" pitchFamily="34" charset="0"/>
              </a:rPr>
              <a:t>Ex Ante Assessment in the Presence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  <a:latin typeface="Calibri" pitchFamily="34" charset="0"/>
              </a:rPr>
              <a:t>of a Poverty Trap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28600" y="4860925"/>
            <a:ext cx="868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latin typeface="Calibri" pitchFamily="34" charset="0"/>
              </a:rPr>
              <a:t>Chris Barrett</a:t>
            </a:r>
          </a:p>
          <a:p>
            <a:pPr algn="ctr"/>
            <a:r>
              <a:rPr lang="en-US" sz="3000" dirty="0">
                <a:latin typeface="Calibri" pitchFamily="34" charset="0"/>
              </a:rPr>
              <a:t>ISS Seminar, Cornell University</a:t>
            </a:r>
          </a:p>
          <a:p>
            <a:pPr algn="ctr"/>
            <a:r>
              <a:rPr lang="en-US" sz="3000" dirty="0">
                <a:latin typeface="Calibri" pitchFamily="34" charset="0"/>
              </a:rPr>
              <a:t>October 27, 2009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6982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Analytical Framework: IBLI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26983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(5)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	IBLI makes 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indemnity payments 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at the end of each season:</a:t>
            </a:r>
            <a:endParaRPr lang="en-US" sz="2300" baseline="300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(6)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	Premium to be paid at the beginning of the season (loading </a:t>
            </a:r>
            <a:r>
              <a:rPr lang="en-US" sz="2300" i="1" dirty="0">
                <a:solidFill>
                  <a:srgbClr val="B31B1B"/>
                </a:solidFill>
                <a:latin typeface="Calibri" pitchFamily="34" charset="0"/>
              </a:rPr>
              <a:t>a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&gt;0)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1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(7)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	Fully insured herd with IBLI (with g as non-mortality growth rates)</a:t>
            </a: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1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(8)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	Basis risk 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is estimated from PARIMA data as:</a:t>
            </a: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(9) IBLI 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performance in improving welfare dynamics:</a:t>
            </a:r>
          </a:p>
        </p:txBody>
      </p:sp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04938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7086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3886200"/>
            <a:ext cx="644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105400"/>
            <a:ext cx="4800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6248400"/>
            <a:ext cx="38862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1078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31079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Estimate seasonal non-mortality growth function: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3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3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1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 err="1">
                <a:latin typeface="Calibri" pitchFamily="34" charset="0"/>
              </a:rPr>
              <a:t>H</a:t>
            </a:r>
            <a:r>
              <a:rPr lang="en-US" sz="2000" baseline="30000" dirty="0" err="1">
                <a:latin typeface="Calibri" pitchFamily="34" charset="0"/>
              </a:rPr>
              <a:t>c</a:t>
            </a:r>
            <a:r>
              <a:rPr lang="en-US" sz="2000" baseline="30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</a:rPr>
              <a:t>0.5 TLU </a:t>
            </a:r>
            <a:r>
              <a:rPr lang="en-US" sz="2000" dirty="0">
                <a:latin typeface="Calibri" pitchFamily="34" charset="0"/>
              </a:rPr>
              <a:t>/household /season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Pool 4 seasons of PARIMA (00-02), 2 seasons </a:t>
            </a:r>
            <a:r>
              <a:rPr lang="en-US" sz="2000" dirty="0" smtClean="0">
                <a:latin typeface="Calibri" pitchFamily="34" charset="0"/>
              </a:rPr>
              <a:t>of </a:t>
            </a:r>
            <a:r>
              <a:rPr lang="en-US" sz="2000" dirty="0">
                <a:latin typeface="Calibri" pitchFamily="34" charset="0"/>
              </a:rPr>
              <a:t>(07-08) </a:t>
            </a:r>
            <a:r>
              <a:rPr lang="en-US" sz="2000" dirty="0" smtClean="0">
                <a:latin typeface="Calibri" pitchFamily="34" charset="0"/>
              </a:rPr>
              <a:t>survey data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Two </a:t>
            </a:r>
            <a:r>
              <a:rPr lang="en-US" sz="2000" dirty="0" smtClean="0">
                <a:latin typeface="Calibri" pitchFamily="34" charset="0"/>
              </a:rPr>
              <a:t>functions, 1 each </a:t>
            </a:r>
            <a:r>
              <a:rPr lang="en-US" sz="2000" dirty="0">
                <a:latin typeface="Calibri" pitchFamily="34" charset="0"/>
              </a:rPr>
              <a:t>conditional on good- or bad- vegetation </a:t>
            </a:r>
            <a:r>
              <a:rPr lang="en-US" sz="2000" dirty="0" smtClean="0">
                <a:latin typeface="Calibri" pitchFamily="34" charset="0"/>
              </a:rPr>
              <a:t>conditions </a:t>
            </a:r>
            <a:endParaRPr lang="en-US" sz="2000" dirty="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endParaRPr lang="en-US" sz="2100" dirty="0">
              <a:latin typeface="Calibri" pitchFamily="34" charset="0"/>
            </a:endParaRPr>
          </a:p>
        </p:txBody>
      </p:sp>
      <p:pic>
        <p:nvPicPr>
          <p:cNvPr id="131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4625"/>
            <a:ext cx="8534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8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70338"/>
            <a:ext cx="7848600" cy="2917825"/>
          </a:xfrm>
          <a:prstGeom prst="rect">
            <a:avLst/>
          </a:prstGeom>
          <a:noFill/>
        </p:spPr>
      </p:pic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95250" y="1295400"/>
            <a:ext cx="8915400" cy="14478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26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33127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Estimate seasonal non-mortality growth function: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If combined with mortality    &gt;&gt;   bifurcated herd dynamics at 15 TLU</a:t>
            </a:r>
          </a:p>
        </p:txBody>
      </p:sp>
      <p:pic>
        <p:nvPicPr>
          <p:cNvPr id="133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2003425"/>
            <a:ext cx="628332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5174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35175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2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Estimate household-specific basis risk factors:</a:t>
            </a:r>
          </a:p>
          <a:p>
            <a:pPr marL="609600" indent="-609600">
              <a:lnSpc>
                <a:spcPct val="1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       Individual loss: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      Unpredicted loss: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		with</a:t>
            </a:r>
          </a:p>
          <a:p>
            <a:pPr marL="609600" indent="-609600">
              <a:lnSpc>
                <a:spcPct val="1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Random coefficient models with random effect on the slope</a:t>
            </a:r>
          </a:p>
          <a:p>
            <a:pPr marL="609600" indent="-609600"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Use 4 seasons panel of PARIMA (2000-02)</a:t>
            </a:r>
          </a:p>
          <a:p>
            <a:pPr marL="609600" indent="-609600"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Estimated household beta (mean=0.8,sd=0.5)  Vs. </a:t>
            </a:r>
            <a:r>
              <a:rPr lang="en-US" sz="2000" dirty="0" smtClean="0">
                <a:latin typeface="Calibri" pitchFamily="34" charset="0"/>
              </a:rPr>
              <a:t>unpredicted </a:t>
            </a:r>
            <a:r>
              <a:rPr lang="en-US" sz="2000" dirty="0">
                <a:latin typeface="Calibri" pitchFamily="34" charset="0"/>
              </a:rPr>
              <a:t>loss (0,0.12)</a:t>
            </a:r>
          </a:p>
        </p:txBody>
      </p:sp>
      <p:grpSp>
        <p:nvGrpSpPr>
          <p:cNvPr id="135179" name="Group 11"/>
          <p:cNvGrpSpPr>
            <a:grpSpLocks/>
          </p:cNvGrpSpPr>
          <p:nvPr/>
        </p:nvGrpSpPr>
        <p:grpSpPr bwMode="auto">
          <a:xfrm>
            <a:off x="609600" y="4191000"/>
            <a:ext cx="7924800" cy="2667000"/>
            <a:chOff x="384" y="2316"/>
            <a:chExt cx="5094" cy="1866"/>
          </a:xfrm>
        </p:grpSpPr>
        <p:pic>
          <p:nvPicPr>
            <p:cNvPr id="13518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316"/>
              <a:ext cx="255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81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2316"/>
              <a:ext cx="255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518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406525"/>
            <a:ext cx="4419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8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3713" y="1905000"/>
            <a:ext cx="160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8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7650" y="2457450"/>
            <a:ext cx="83883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95250" y="1295400"/>
            <a:ext cx="8915400" cy="16764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5191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809625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7222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37223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(3)		Estimate best fit joint distributions of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l-GR" sz="1900" dirty="0" smtClean="0">
                <a:latin typeface="Calibri" pitchFamily="34" charset="0"/>
              </a:rPr>
              <a:t>χ</a:t>
            </a:r>
            <a:r>
              <a:rPr lang="en-US" sz="1900" baseline="30000" dirty="0" smtClean="0">
                <a:latin typeface="Calibri" pitchFamily="34" charset="0"/>
              </a:rPr>
              <a:t>2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goodness of fit criterion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4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Simulate herd dynamics of 500 </a:t>
            </a:r>
            <a:r>
              <a:rPr lang="en-US" sz="2400" dirty="0" err="1">
                <a:solidFill>
                  <a:srgbClr val="B31B1B"/>
                </a:solidFill>
                <a:latin typeface="Calibri" pitchFamily="34" charset="0"/>
              </a:rPr>
              <a:t>hhs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/area, 54 historical seasons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Based on the estimated growth functions </a:t>
            </a:r>
            <a:r>
              <a:rPr lang="en-US" sz="2000" dirty="0" smtClean="0">
                <a:latin typeface="Calibri" pitchFamily="34" charset="0"/>
              </a:rPr>
              <a:t>and parameters</a:t>
            </a:r>
            <a:endParaRPr lang="en-US" sz="2000" dirty="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Use 54 seasons of historical NDVI since </a:t>
            </a:r>
            <a:r>
              <a:rPr lang="en-US" sz="2000" dirty="0" smtClean="0">
                <a:latin typeface="Calibri" pitchFamily="34" charset="0"/>
              </a:rPr>
              <a:t>1981, retaining sequencing</a:t>
            </a:r>
            <a:endParaRPr lang="en-US" sz="2000" dirty="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723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513" y="795338"/>
            <a:ext cx="25669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7240" name="Group 24"/>
          <p:cNvGrpSpPr>
            <a:grpSpLocks/>
          </p:cNvGrpSpPr>
          <p:nvPr/>
        </p:nvGrpSpPr>
        <p:grpSpPr bwMode="auto">
          <a:xfrm>
            <a:off x="4459288" y="2819400"/>
            <a:ext cx="4760912" cy="4114800"/>
            <a:chOff x="2809" y="1776"/>
            <a:chExt cx="2999" cy="2592"/>
          </a:xfrm>
        </p:grpSpPr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2814" y="1776"/>
              <a:ext cx="2946" cy="2544"/>
            </a:xfrm>
            <a:prstGeom prst="rect">
              <a:avLst/>
            </a:prstGeom>
            <a:solidFill>
              <a:srgbClr val="CBD9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242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" y="2109"/>
              <a:ext cx="2999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3117" y="1851"/>
              <a:ext cx="2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Bifurcated herd threshold at 15 TLU</a:t>
              </a:r>
            </a:p>
          </p:txBody>
        </p:sp>
      </p:grpSp>
      <p:grpSp>
        <p:nvGrpSpPr>
          <p:cNvPr id="137252" name="Group 36"/>
          <p:cNvGrpSpPr>
            <a:grpSpLocks/>
          </p:cNvGrpSpPr>
          <p:nvPr/>
        </p:nvGrpSpPr>
        <p:grpSpPr bwMode="auto">
          <a:xfrm>
            <a:off x="14288" y="2819400"/>
            <a:ext cx="4481512" cy="4071938"/>
            <a:chOff x="9" y="1776"/>
            <a:chExt cx="2823" cy="2565"/>
          </a:xfrm>
        </p:grpSpPr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18" y="1776"/>
              <a:ext cx="2805" cy="2544"/>
            </a:xfrm>
            <a:prstGeom prst="rect">
              <a:avLst/>
            </a:prstGeom>
            <a:solidFill>
              <a:srgbClr val="CBD9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4" name="Text Box 38"/>
            <p:cNvSpPr txBox="1">
              <a:spLocks noChangeArrowheads="1"/>
            </p:cNvSpPr>
            <p:nvPr/>
          </p:nvSpPr>
          <p:spPr bwMode="auto">
            <a:xfrm>
              <a:off x="96" y="184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Cumulative distribution of simulated herd</a:t>
              </a:r>
            </a:p>
          </p:txBody>
        </p:sp>
        <p:pic>
          <p:nvPicPr>
            <p:cNvPr id="137255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" y="2102"/>
              <a:ext cx="2823" cy="22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9270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39271" name="Rectangle 3"/>
          <p:cNvSpPr>
            <a:spLocks noChangeArrowheads="1"/>
          </p:cNvSpPr>
          <p:nvPr/>
        </p:nvSpPr>
        <p:spPr bwMode="auto">
          <a:xfrm>
            <a:off x="1524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Simulate household’s CRRA based on wealth specific distributions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(6)		Consider 5 fair IBLI with </a:t>
            </a: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strikes of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10%, 15%, 20%, 25%, 30%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70000"/>
              </a:spcBef>
              <a:buFont typeface="Wingdings" pitchFamily="2" charset="2"/>
              <a:buAutoNum type="arabicParenBoth" startAt="7"/>
              <a:tabLst>
                <a:tab pos="395288" algn="l"/>
              </a:tabLst>
            </a:pP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Simulate 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average performance</a:t>
            </a:r>
          </a:p>
          <a:p>
            <a:pPr marL="609600" indent="-609600">
              <a:spcBef>
                <a:spcPct val="20000"/>
              </a:spcBef>
              <a:tabLst>
                <a:tab pos="395288" algn="l"/>
              </a:tabLst>
            </a:pP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                               </a:t>
            </a: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over 54 pseudo sets of 54-season herd dynamics  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67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00"/>
            <a:ext cx="3886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95250" y="1400175"/>
            <a:ext cx="8915400" cy="2028825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66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43367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Varying patterns of IBLI performance emerge for different herd sizes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                                                                                             Bifurcated herd   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									H*=15 TLU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 smtClean="0">
                <a:latin typeface="Calibri" pitchFamily="34" charset="0"/>
              </a:rPr>
              <a:t>Negligible benefits for the </a:t>
            </a:r>
            <a:r>
              <a:rPr lang="en-US" sz="2000" dirty="0">
                <a:latin typeface="Calibri" pitchFamily="34" charset="0"/>
              </a:rPr>
              <a:t>poorest (</a:t>
            </a:r>
            <a:r>
              <a:rPr lang="en-US" sz="2000" dirty="0" smtClean="0">
                <a:latin typeface="Calibri" pitchFamily="34" charset="0"/>
              </a:rPr>
              <a:t>herd&lt;&lt;</a:t>
            </a:r>
            <a:r>
              <a:rPr lang="en-US" sz="2000" dirty="0">
                <a:latin typeface="Calibri" pitchFamily="34" charset="0"/>
              </a:rPr>
              <a:t>H*)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Varying performance for vulnerable herd around H*: </a:t>
            </a:r>
            <a:r>
              <a:rPr lang="en-US" sz="2000" dirty="0" smtClean="0">
                <a:latin typeface="Calibri" pitchFamily="34" charset="0"/>
              </a:rPr>
              <a:t>Highest gains if </a:t>
            </a:r>
            <a:r>
              <a:rPr lang="en-US" sz="2000" dirty="0">
                <a:latin typeface="Calibri" pitchFamily="34" charset="0"/>
              </a:rPr>
              <a:t>IBLI </a:t>
            </a:r>
            <a:r>
              <a:rPr lang="en-US" sz="2000" dirty="0" smtClean="0">
                <a:latin typeface="Calibri" pitchFamily="34" charset="0"/>
              </a:rPr>
              <a:t>preserves </a:t>
            </a:r>
            <a:r>
              <a:rPr lang="en-US" sz="2000" dirty="0">
                <a:latin typeface="Calibri" pitchFamily="34" charset="0"/>
              </a:rPr>
              <a:t>herd dynamics from </a:t>
            </a:r>
            <a:r>
              <a:rPr lang="en-US" sz="2000" dirty="0" smtClean="0">
                <a:latin typeface="Calibri" pitchFamily="34" charset="0"/>
              </a:rPr>
              <a:t>shock soon after initial purchase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3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6149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3048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5414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45415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IBLI performance conditional on contract specifications and household’s basis risk factors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 dirty="0">
                <a:latin typeface="Calibri" pitchFamily="34" charset="0"/>
              </a:rPr>
              <a:t>Non-linear impact </a:t>
            </a:r>
            <a:r>
              <a:rPr lang="en-US" sz="2100" dirty="0" smtClean="0">
                <a:latin typeface="Calibri" pitchFamily="34" charset="0"/>
              </a:rPr>
              <a:t>based on </a:t>
            </a:r>
            <a:r>
              <a:rPr lang="en-US" sz="2100" dirty="0">
                <a:latin typeface="Calibri" pitchFamily="34" charset="0"/>
              </a:rPr>
              <a:t>initial herd size relative to the threshold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1900" dirty="0">
                <a:latin typeface="Calibri" pitchFamily="34" charset="0"/>
              </a:rPr>
              <a:t>Minimal role for H&lt;15 TLU, greatest performance </a:t>
            </a:r>
            <a:r>
              <a:rPr lang="en-US" sz="1900" dirty="0" smtClean="0">
                <a:latin typeface="Calibri" pitchFamily="34" charset="0"/>
              </a:rPr>
              <a:t>for H=15-20 </a:t>
            </a:r>
            <a:r>
              <a:rPr lang="en-US" sz="1900" dirty="0">
                <a:latin typeface="Calibri" pitchFamily="34" charset="0"/>
              </a:rPr>
              <a:t>TLU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 dirty="0">
                <a:latin typeface="Calibri" pitchFamily="34" charset="0"/>
              </a:rPr>
              <a:t>IBLI performance increases with beta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 dirty="0">
                <a:latin typeface="Calibri" pitchFamily="34" charset="0"/>
              </a:rPr>
              <a:t>10% contract provides best result, though the most expensive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9004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95250" y="1828800"/>
            <a:ext cx="8915400" cy="31242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9510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3" cstate="print"/>
          <a:srcRect t="19347"/>
          <a:stretch>
            <a:fillRect/>
          </a:stretch>
        </p:blipFill>
        <p:spPr bwMode="auto">
          <a:xfrm>
            <a:off x="0" y="12192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95250" y="1524000"/>
            <a:ext cx="8915400" cy="1905000"/>
          </a:xfrm>
          <a:prstGeom prst="rect">
            <a:avLst/>
          </a:prstGeom>
          <a:noFill/>
          <a:ln w="5715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16" name="Group 12"/>
          <p:cNvGrpSpPr>
            <a:grpSpLocks/>
          </p:cNvGrpSpPr>
          <p:nvPr/>
        </p:nvGrpSpPr>
        <p:grpSpPr bwMode="auto">
          <a:xfrm>
            <a:off x="4267200" y="3505200"/>
            <a:ext cx="4876800" cy="3276600"/>
            <a:chOff x="951" y="432"/>
            <a:chExt cx="3222" cy="2016"/>
          </a:xfrm>
        </p:grpSpPr>
        <p:pic>
          <p:nvPicPr>
            <p:cNvPr id="14951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72" b="11832"/>
            <a:stretch>
              <a:fillRect/>
            </a:stretch>
          </p:blipFill>
          <p:spPr bwMode="auto">
            <a:xfrm>
              <a:off x="951" y="432"/>
              <a:ext cx="322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51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t="88303" b="4678"/>
            <a:stretch>
              <a:fillRect/>
            </a:stretch>
          </p:blipFill>
          <p:spPr bwMode="auto">
            <a:xfrm>
              <a:off x="1776" y="432"/>
              <a:ext cx="17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9511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IBLI performance, 2000 simulated households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 dirty="0">
              <a:latin typeface="Calibri" pitchFamily="34" charset="0"/>
            </a:endParaRPr>
          </a:p>
          <a:p>
            <a:pPr marL="609600" indent="-609600">
              <a:lnSpc>
                <a:spcPct val="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100" dirty="0">
                <a:latin typeface="Calibri" pitchFamily="34" charset="0"/>
              </a:rPr>
              <a:t>-- </a:t>
            </a:r>
            <a:r>
              <a:rPr lang="en-US" sz="2000" dirty="0">
                <a:latin typeface="Calibri" pitchFamily="34" charset="0"/>
              </a:rPr>
              <a:t>Effective demand exists for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fair IBLI at 10%,20</a:t>
            </a:r>
            <a:r>
              <a:rPr lang="en-US" sz="2000" dirty="0" smtClean="0">
                <a:latin typeface="Calibri" pitchFamily="34" charset="0"/>
              </a:rPr>
              <a:t>% strike levels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-- Minimal change in performance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</a:t>
            </a:r>
            <a:r>
              <a:rPr lang="en-US" sz="2000" dirty="0" err="1" smtClean="0">
                <a:latin typeface="Calibri" pitchFamily="34" charset="0"/>
              </a:rPr>
              <a:t>wrt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risk preference</a:t>
            </a: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-- 10% contract provides best result</a:t>
            </a: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-- </a:t>
            </a:r>
            <a:r>
              <a:rPr lang="en-US" sz="2000" dirty="0" smtClean="0">
                <a:latin typeface="Calibri" pitchFamily="34" charset="0"/>
              </a:rPr>
              <a:t>Variation in </a:t>
            </a:r>
            <a:r>
              <a:rPr lang="en-US" sz="2000" dirty="0">
                <a:latin typeface="Calibri" pitchFamily="34" charset="0"/>
              </a:rPr>
              <a:t>performance across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households with different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   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1155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06" name="TextBox 10"/>
          <p:cNvSpPr txBox="1">
            <a:spLocks noChangeArrowheads="1"/>
          </p:cNvSpPr>
          <p:nvPr/>
        </p:nvSpPr>
        <p:spPr bwMode="auto">
          <a:xfrm>
            <a:off x="381000" y="228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Willingness to </a:t>
            </a:r>
            <a:r>
              <a:rPr lang="en-US" sz="2800" b="1" dirty="0" smtClean="0">
                <a:solidFill>
                  <a:schemeClr val="bg1"/>
                </a:solidFill>
              </a:rPr>
              <a:t>pay </a:t>
            </a:r>
            <a:r>
              <a:rPr lang="en-US" sz="2800" b="1" dirty="0">
                <a:solidFill>
                  <a:schemeClr val="bg1"/>
                </a:solidFill>
              </a:rPr>
              <a:t>for </a:t>
            </a:r>
            <a:r>
              <a:rPr lang="en-US" sz="2800" b="1" dirty="0" smtClean="0">
                <a:solidFill>
                  <a:schemeClr val="bg1"/>
                </a:solidFill>
              </a:rPr>
              <a:t>IBLI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By herd size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614" name="Picture 14"/>
          <p:cNvPicPr>
            <a:picLocks noChangeAspect="1" noChangeArrowheads="1"/>
          </p:cNvPicPr>
          <p:nvPr/>
        </p:nvPicPr>
        <p:blipFill>
          <a:blip r:embed="rId3" cstate="print"/>
          <a:srcRect t="5511" b="5815"/>
          <a:stretch>
            <a:fillRect/>
          </a:stretch>
        </p:blipFill>
        <p:spPr bwMode="auto">
          <a:xfrm>
            <a:off x="1066800" y="12954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Rectangle 3"/>
          <p:cNvSpPr>
            <a:spLocks noChangeArrowheads="1"/>
          </p:cNvSpPr>
          <p:nvPr/>
        </p:nvSpPr>
        <p:spPr bwMode="auto">
          <a:xfrm>
            <a:off x="152400" y="60198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WTP beyond fair rate is only attained at herd size beyond H*=15 TLU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 smtClean="0">
                <a:latin typeface="Calibri" pitchFamily="34" charset="0"/>
              </a:rPr>
              <a:t>Most </a:t>
            </a:r>
            <a:r>
              <a:rPr lang="en-US" sz="2000" dirty="0">
                <a:latin typeface="Calibri" pitchFamily="34" charset="0"/>
              </a:rPr>
              <a:t>of the population </a:t>
            </a:r>
            <a:r>
              <a:rPr lang="en-US" sz="2000" dirty="0" smtClean="0">
                <a:latin typeface="Calibri" pitchFamily="34" charset="0"/>
              </a:rPr>
              <a:t>has </a:t>
            </a:r>
            <a:r>
              <a:rPr lang="en-US" sz="2000" dirty="0">
                <a:latin typeface="Calibri" pitchFamily="34" charset="0"/>
              </a:rPr>
              <a:t>no effective </a:t>
            </a:r>
            <a:r>
              <a:rPr lang="en-US" sz="2000" dirty="0" smtClean="0">
                <a:latin typeface="Calibri" pitchFamily="34" charset="0"/>
              </a:rPr>
              <a:t>demand for IBLI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4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Motivation: Poverty Traps and Shocks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6" name="Rectangle 3"/>
          <p:cNvSpPr>
            <a:spLocks noChangeArrowheads="1"/>
          </p:cNvSpPr>
          <p:nvPr/>
        </p:nvSpPr>
        <p:spPr bwMode="auto">
          <a:xfrm>
            <a:off x="228600" y="1066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pitchFamily="34" charset="0"/>
              <a:buNone/>
            </a:pPr>
            <a:r>
              <a:rPr lang="en-US" sz="2400" dirty="0" smtClean="0">
                <a:latin typeface="Calibri" pitchFamily="34" charset="0"/>
              </a:rPr>
              <a:t>Strong prior evidence of poverty </a:t>
            </a:r>
            <a:r>
              <a:rPr lang="en-US" sz="2400" dirty="0">
                <a:latin typeface="Calibri" pitchFamily="34" charset="0"/>
              </a:rPr>
              <a:t>traps in the </a:t>
            </a:r>
            <a:r>
              <a:rPr lang="en-US" sz="2400" dirty="0" smtClean="0">
                <a:latin typeface="Calibri" pitchFamily="34" charset="0"/>
              </a:rPr>
              <a:t>arid and semi-arid lands (ASAL) of east Africa</a:t>
            </a:r>
            <a:endParaRPr lang="en-US" sz="2400" dirty="0"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400" dirty="0">
                <a:latin typeface="Calibri" pitchFamily="34" charset="0"/>
              </a:rPr>
              <a:t>Standard humanitarian response to shocks/destitution: food aid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4724400" y="4795838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Pay attention to the risk and dynamics that cause destitution …  else beware </a:t>
            </a:r>
            <a:r>
              <a:rPr lang="en-US" sz="2400" dirty="0" smtClean="0">
                <a:latin typeface="Calibri" pitchFamily="34" charset="0"/>
              </a:rPr>
              <a:t>a relief </a:t>
            </a:r>
            <a:r>
              <a:rPr lang="en-US" sz="2400" dirty="0">
                <a:latin typeface="Calibri" pitchFamily="34" charset="0"/>
              </a:rPr>
              <a:t>trap!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634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513" y="987425"/>
            <a:ext cx="46482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8" descr="MalnourishedMarigat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3362325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5654" name="TextBox 10"/>
          <p:cNvSpPr txBox="1">
            <a:spLocks noChangeArrowheads="1"/>
          </p:cNvSpPr>
          <p:nvPr/>
        </p:nvSpPr>
        <p:spPr bwMode="auto">
          <a:xfrm>
            <a:off x="381000" y="228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District level-Aggregate Demand for IBLI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5658" name="Picture 10"/>
          <p:cNvPicPr>
            <a:picLocks noChangeAspect="1" noChangeArrowheads="1"/>
          </p:cNvPicPr>
          <p:nvPr/>
        </p:nvPicPr>
        <p:blipFill>
          <a:blip r:embed="rId3" cstate="print"/>
          <a:srcRect t="2248" b="4564"/>
          <a:stretch>
            <a:fillRect/>
          </a:stretch>
        </p:blipFill>
        <p:spPr bwMode="auto">
          <a:xfrm>
            <a:off x="1066800" y="990600"/>
            <a:ext cx="7010400" cy="4343400"/>
          </a:xfrm>
          <a:prstGeom prst="rect">
            <a:avLst/>
          </a:prstGeom>
          <a:noFill/>
        </p:spPr>
      </p:pic>
      <p:sp>
        <p:nvSpPr>
          <p:cNvPr id="155659" name="Rectangle 3"/>
          <p:cNvSpPr>
            <a:spLocks noChangeArrowheads="1"/>
          </p:cNvSpPr>
          <p:nvPr/>
        </p:nvSpPr>
        <p:spPr bwMode="auto">
          <a:xfrm>
            <a:off x="152400" y="54102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Larger herd owners </a:t>
            </a:r>
            <a:r>
              <a:rPr lang="en-US" sz="2000" dirty="0" smtClean="0">
                <a:latin typeface="Calibri" pitchFamily="34" charset="0"/>
              </a:rPr>
              <a:t>are clientele for </a:t>
            </a:r>
            <a:r>
              <a:rPr lang="en-US" sz="2000" dirty="0">
                <a:latin typeface="Calibri" pitchFamily="34" charset="0"/>
              </a:rPr>
              <a:t>commercially loaded IBLI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Highly price elastic demand </a:t>
            </a:r>
            <a:r>
              <a:rPr lang="en-US" sz="2000" dirty="0" smtClean="0">
                <a:latin typeface="Calibri" pitchFamily="34" charset="0"/>
              </a:rPr>
              <a:t>&gt;&gt; significant pricing implications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Very </a:t>
            </a:r>
            <a:r>
              <a:rPr lang="en-US" sz="2000" dirty="0" smtClean="0">
                <a:latin typeface="Calibri" pitchFamily="34" charset="0"/>
              </a:rPr>
              <a:t>price </a:t>
            </a:r>
            <a:r>
              <a:rPr lang="en-US" sz="2000" dirty="0">
                <a:latin typeface="Calibri" pitchFamily="34" charset="0"/>
              </a:rPr>
              <a:t>elastic demand and lower than commercial rates among the vulnerable group (10-30 TLU)  &gt;&gt;&gt; </a:t>
            </a:r>
            <a:r>
              <a:rPr lang="en-US" sz="2000" dirty="0" smtClean="0">
                <a:latin typeface="Calibri" pitchFamily="34" charset="0"/>
              </a:rPr>
              <a:t>premium subsidies desirable???</a:t>
            </a:r>
            <a:endParaRPr lang="en-US" sz="20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10033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7702" name="TextBox 10"/>
          <p:cNvSpPr txBox="1">
            <a:spLocks noChangeArrowheads="1"/>
          </p:cNvSpPr>
          <p:nvPr/>
        </p:nvSpPr>
        <p:spPr bwMode="auto">
          <a:xfrm>
            <a:off x="381000" y="19685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Dynamic Outcome of Targeted </a:t>
            </a:r>
            <a:r>
              <a:rPr lang="en-US" sz="2800" b="1" dirty="0" smtClean="0">
                <a:solidFill>
                  <a:schemeClr val="bg1"/>
                </a:solidFill>
              </a:rPr>
              <a:t>IBLI Subsidies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4495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1219200"/>
            <a:ext cx="44958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7" name="Rectangle 3"/>
          <p:cNvSpPr>
            <a:spLocks noChangeArrowheads="1"/>
          </p:cNvSpPr>
          <p:nvPr/>
        </p:nvSpPr>
        <p:spPr bwMode="auto">
          <a:xfrm>
            <a:off x="152400" y="45720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 smtClean="0">
                <a:solidFill>
                  <a:srgbClr val="B31B1B"/>
                </a:solidFill>
                <a:latin typeface="Calibri" pitchFamily="34" charset="0"/>
              </a:rPr>
              <a:t>Optimally </a:t>
            </a:r>
            <a:r>
              <a:rPr lang="en-US" sz="2000" dirty="0">
                <a:solidFill>
                  <a:srgbClr val="B31B1B"/>
                </a:solidFill>
                <a:latin typeface="Calibri" pitchFamily="34" charset="0"/>
              </a:rPr>
              <a:t>targeted </a:t>
            </a:r>
            <a:r>
              <a:rPr lang="en-US" sz="2000" dirty="0" smtClean="0">
                <a:solidFill>
                  <a:srgbClr val="B31B1B"/>
                </a:solidFill>
                <a:latin typeface="Calibri" pitchFamily="34" charset="0"/>
              </a:rPr>
              <a:t>subsidized IBLI </a:t>
            </a:r>
            <a:r>
              <a:rPr lang="en-US" sz="2000" dirty="0">
                <a:solidFill>
                  <a:srgbClr val="B31B1B"/>
                </a:solidFill>
                <a:latin typeface="Calibri" pitchFamily="34" charset="0"/>
              </a:rPr>
              <a:t>maximizes poverty reduction </a:t>
            </a:r>
            <a:r>
              <a:rPr lang="en-US" sz="2000" dirty="0" smtClean="0">
                <a:solidFill>
                  <a:srgbClr val="B31B1B"/>
                </a:solidFill>
                <a:latin typeface="Calibri" pitchFamily="34" charset="0"/>
              </a:rPr>
              <a:t>outcomes:</a:t>
            </a:r>
            <a:endParaRPr lang="en-US" sz="2000" dirty="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		</a:t>
            </a:r>
            <a:r>
              <a:rPr lang="en-US" sz="2000" dirty="0" smtClean="0">
                <a:latin typeface="Calibri" pitchFamily="34" charset="0"/>
              </a:rPr>
              <a:t>Free </a:t>
            </a:r>
            <a:r>
              <a:rPr lang="en-US" sz="2000" dirty="0">
                <a:latin typeface="Calibri" pitchFamily="34" charset="0"/>
              </a:rPr>
              <a:t>provision to 10-20 TLU &amp; subsidized </a:t>
            </a:r>
            <a:r>
              <a:rPr lang="en-US" sz="2000" dirty="0" smtClean="0">
                <a:latin typeface="Calibri" pitchFamily="34" charset="0"/>
              </a:rPr>
              <a:t>at </a:t>
            </a:r>
            <a:r>
              <a:rPr lang="en-US" sz="2000" dirty="0" err="1" smtClean="0">
                <a:latin typeface="Calibri" pitchFamily="34" charset="0"/>
              </a:rPr>
              <a:t>actuarily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fair rate </a:t>
            </a:r>
            <a:r>
              <a:rPr lang="en-US" sz="2000" dirty="0" smtClean="0">
                <a:latin typeface="Calibri" pitchFamily="34" charset="0"/>
              </a:rPr>
              <a:t>for </a:t>
            </a:r>
            <a:r>
              <a:rPr lang="en-US" sz="2000" dirty="0">
                <a:latin typeface="Calibri" pitchFamily="34" charset="0"/>
              </a:rPr>
              <a:t>20-50 TLU</a:t>
            </a:r>
          </a:p>
          <a:p>
            <a:pPr marL="1257300" lvl="1" indent="-533400">
              <a:spcBef>
                <a:spcPct val="3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dirty="0">
                <a:latin typeface="Calibri" pitchFamily="34" charset="0"/>
              </a:rPr>
              <a:t>Lower and stabilize asset poverty </a:t>
            </a:r>
            <a:r>
              <a:rPr lang="en-US" dirty="0" smtClean="0">
                <a:latin typeface="Calibri" pitchFamily="34" charset="0"/>
              </a:rPr>
              <a:t>about </a:t>
            </a:r>
            <a:r>
              <a:rPr lang="en-US" dirty="0">
                <a:latin typeface="Calibri" pitchFamily="34" charset="0"/>
              </a:rPr>
              <a:t>10% lower than </a:t>
            </a:r>
            <a:r>
              <a:rPr lang="en-US" dirty="0" smtClean="0">
                <a:latin typeface="Calibri" pitchFamily="34" charset="0"/>
              </a:rPr>
              <a:t>w/o IBLI</a:t>
            </a:r>
            <a:endParaRPr lang="en-US" dirty="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dirty="0">
                <a:latin typeface="Calibri" pitchFamily="34" charset="0"/>
              </a:rPr>
              <a:t>Most cost effective: at $20 per capita cost per 1% reduction in poverty HC 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dirty="0">
                <a:latin typeface="Calibri" pitchFamily="34" charset="0"/>
              </a:rPr>
              <a:t>          ( in contrast to the $38 per capita  for the need-based </a:t>
            </a:r>
            <a:r>
              <a:rPr lang="en-US" dirty="0" smtClean="0">
                <a:latin typeface="Calibri" pitchFamily="34" charset="0"/>
              </a:rPr>
              <a:t>transfers scheme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>
                <a:solidFill>
                  <a:srgbClr val="B31B1B"/>
                </a:solidFill>
                <a:latin typeface="Calibri" pitchFamily="34" charset="0"/>
              </a:rPr>
              <a:t>Potential for </a:t>
            </a:r>
            <a:r>
              <a:rPr lang="en-US" sz="2000" dirty="0" smtClean="0">
                <a:solidFill>
                  <a:srgbClr val="B31B1B"/>
                </a:solidFill>
                <a:latin typeface="Calibri" pitchFamily="34" charset="0"/>
              </a:rPr>
              <a:t>IBLI </a:t>
            </a:r>
            <a:r>
              <a:rPr lang="en-US" sz="2000" dirty="0">
                <a:solidFill>
                  <a:srgbClr val="B31B1B"/>
                </a:solidFill>
                <a:latin typeface="Calibri" pitchFamily="34" charset="0"/>
              </a:rPr>
              <a:t>as productive safety net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dirty="0">
              <a:solidFill>
                <a:srgbClr val="B31B1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9750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Conclusions</a:t>
            </a:r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9755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Initial herd size is the key determinant of IBLI performance in the presence of threshold-based poverty trap</a:t>
            </a:r>
          </a:p>
          <a:p>
            <a:pPr marL="1092200" lvl="1" indent="-368300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 smtClean="0">
                <a:latin typeface="Calibri" pitchFamily="34" charset="0"/>
              </a:rPr>
              <a:t>Greater effect than </a:t>
            </a:r>
            <a:r>
              <a:rPr lang="en-US" sz="2200" dirty="0">
                <a:latin typeface="Calibri" pitchFamily="34" charset="0"/>
              </a:rPr>
              <a:t>basis risk </a:t>
            </a:r>
            <a:r>
              <a:rPr lang="en-US" sz="2200" dirty="0" smtClean="0">
                <a:latin typeface="Calibri" pitchFamily="34" charset="0"/>
              </a:rPr>
              <a:t>or </a:t>
            </a:r>
            <a:r>
              <a:rPr lang="en-US" sz="2200" dirty="0">
                <a:latin typeface="Calibri" pitchFamily="34" charset="0"/>
              </a:rPr>
              <a:t>risk preference</a:t>
            </a:r>
          </a:p>
          <a:p>
            <a:pPr marL="1092200" lvl="1" indent="-368300">
              <a:spcBef>
                <a:spcPct val="4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IBLI works least well with the poorest</a:t>
            </a:r>
          </a:p>
          <a:p>
            <a:pPr marL="1092200" lvl="1" indent="-368300">
              <a:spcBef>
                <a:spcPct val="4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IBLI is most valuable for the vulnerable non-poor</a:t>
            </a: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10% strike contract </a:t>
            </a:r>
            <a:r>
              <a:rPr lang="en-US" sz="2400" b="1" dirty="0" smtClean="0">
                <a:solidFill>
                  <a:srgbClr val="B31B1B"/>
                </a:solidFill>
                <a:latin typeface="Calibri" pitchFamily="34" charset="0"/>
              </a:rPr>
              <a:t>outperforms others</a:t>
            </a:r>
            <a:endParaRPr lang="en-US" sz="2400" b="1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Highly price elastic aggregate demand and limited demand at the commercially viable </a:t>
            </a:r>
            <a:r>
              <a:rPr lang="en-US" sz="2400" b="1" dirty="0" smtClean="0">
                <a:solidFill>
                  <a:srgbClr val="B31B1B"/>
                </a:solidFill>
                <a:latin typeface="Calibri" pitchFamily="34" charset="0"/>
              </a:rPr>
              <a:t>rates</a:t>
            </a:r>
            <a:endParaRPr lang="en-US" sz="2400" b="1" dirty="0">
              <a:solidFill>
                <a:srgbClr val="B31B1B"/>
              </a:solidFill>
              <a:latin typeface="Calibri" pitchFamily="34" charset="0"/>
            </a:endParaRPr>
          </a:p>
          <a:p>
            <a:pPr marL="852488" lvl="1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 smtClean="0">
                <a:latin typeface="Calibri" pitchFamily="34" charset="0"/>
              </a:rPr>
              <a:t>Especially significant among the vulnerable group</a:t>
            </a: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95288" lvl="1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Targeted IBLI subsidies may work as a productive safety 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61795" name="Picture 7" descr="BoyHerdingGo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TextBox 6"/>
          <p:cNvSpPr txBox="1">
            <a:spLocks noChangeArrowheads="1"/>
          </p:cNvSpPr>
          <p:nvPr/>
        </p:nvSpPr>
        <p:spPr bwMode="auto">
          <a:xfrm>
            <a:off x="1219200" y="533400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IBLI </a:t>
            </a:r>
            <a:r>
              <a:rPr lang="en-US" sz="3200" b="1" dirty="0" smtClean="0">
                <a:latin typeface="Calibri" pitchFamily="34" charset="0"/>
              </a:rPr>
              <a:t>appears </a:t>
            </a:r>
            <a:r>
              <a:rPr lang="en-US" sz="3200" b="1" dirty="0">
                <a:latin typeface="Calibri" pitchFamily="34" charset="0"/>
              </a:rPr>
              <a:t>a promising option for </a:t>
            </a:r>
            <a:r>
              <a:rPr lang="en-US" sz="3200" b="1" dirty="0" smtClean="0">
                <a:latin typeface="Calibri" pitchFamily="34" charset="0"/>
              </a:rPr>
              <a:t>addressing </a:t>
            </a:r>
            <a:r>
              <a:rPr lang="en-US" sz="3200" b="1" dirty="0">
                <a:latin typeface="Calibri" pitchFamily="34" charset="0"/>
              </a:rPr>
              <a:t>risk-based poverty </a:t>
            </a:r>
            <a:r>
              <a:rPr lang="en-US" sz="3200" b="1" dirty="0" smtClean="0">
                <a:latin typeface="Calibri" pitchFamily="34" charset="0"/>
              </a:rPr>
              <a:t>traps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61797" name="TextBox 7"/>
          <p:cNvSpPr txBox="1">
            <a:spLocks noChangeArrowheads="1"/>
          </p:cNvSpPr>
          <p:nvPr/>
        </p:nvSpPr>
        <p:spPr bwMode="auto">
          <a:xfrm>
            <a:off x="0" y="5257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 for your time, interest and comments!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For more information visit 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www.ilri.org/livestockinsurance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Insurance and Development</a:t>
            </a:r>
          </a:p>
          <a:p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Economic costs of uninsured risk, esp. w/poverty traps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u="sng">
                <a:solidFill>
                  <a:srgbClr val="B31B1B"/>
                </a:solidFill>
                <a:latin typeface="Calibri" pitchFamily="34" charset="0"/>
              </a:rPr>
              <a:t>Sustainable</a:t>
            </a: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 insurance can: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Prevent downward slide of vulnerable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Stabilize expectations &amp; crowd-in investment and accumulation by poor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Induce  financial deepening  by crowding-in credit supply and demand 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But can insurance be sustainably offered in the ASAL?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Conventional (individual) insurance unlikely to work, especially in small scale agro-pastoral sector: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Transactions costs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Moral hazard/adverse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2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Index-based Livestock Insurance (IBLI)</a:t>
            </a:r>
          </a:p>
          <a:p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Compensates area-averaged drought-related livestock losses</a:t>
            </a:r>
          </a:p>
          <a:p>
            <a:pPr marL="395288" indent="-395288">
              <a:spcBef>
                <a:spcPct val="20000"/>
              </a:spcBef>
              <a:buFont typeface="Arial" pitchFamily="34" charset="0"/>
              <a:buNone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Indemnity </a:t>
            </a:r>
            <a:r>
              <a:rPr lang="en-US" sz="2200" dirty="0">
                <a:latin typeface="Calibri" pitchFamily="34" charset="0"/>
              </a:rPr>
              <a:t>paid based on predicted </a:t>
            </a:r>
            <a:r>
              <a:rPr lang="en-US" sz="2200" dirty="0" smtClean="0">
                <a:latin typeface="Calibri" pitchFamily="34" charset="0"/>
              </a:rPr>
              <a:t>mortality index estimated </a:t>
            </a:r>
            <a:r>
              <a:rPr lang="en-US" sz="2200" dirty="0">
                <a:latin typeface="Calibri" pitchFamily="34" charset="0"/>
              </a:rPr>
              <a:t>based on satellite-based vegetation index (NDVI)</a:t>
            </a:r>
          </a:p>
          <a:p>
            <a:pPr marL="395288" indent="-395288">
              <a:spcBef>
                <a:spcPct val="6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Advantages</a:t>
            </a: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Arial" pitchFamily="34" charset="0"/>
              <a:buNone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     - Low transaction costs</a:t>
            </a:r>
          </a:p>
          <a:p>
            <a:pPr marL="395288" indent="-395288">
              <a:spcBef>
                <a:spcPct val="20000"/>
              </a:spcBef>
              <a:buFont typeface="Arial" pitchFamily="34" charset="0"/>
              <a:buNone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     - Low incentive </a:t>
            </a:r>
            <a:r>
              <a:rPr lang="en-US" sz="2200" dirty="0" smtClean="0">
                <a:latin typeface="Calibri" pitchFamily="34" charset="0"/>
              </a:rPr>
              <a:t>problems (e.g., moral hazard)</a:t>
            </a:r>
            <a:endParaRPr lang="en-US" sz="2200" dirty="0"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     - </a:t>
            </a:r>
            <a:r>
              <a:rPr lang="en-US" sz="2200" dirty="0" smtClean="0">
                <a:latin typeface="Calibri" pitchFamily="34" charset="0"/>
              </a:rPr>
              <a:t>Reduce </a:t>
            </a:r>
            <a:r>
              <a:rPr lang="en-US" sz="2200" dirty="0">
                <a:latin typeface="Calibri" pitchFamily="34" charset="0"/>
              </a:rPr>
              <a:t>covariate </a:t>
            </a:r>
            <a:r>
              <a:rPr lang="en-US" sz="2200" dirty="0" smtClean="0">
                <a:latin typeface="Calibri" pitchFamily="34" charset="0"/>
              </a:rPr>
              <a:t>risk exposure</a:t>
            </a:r>
            <a:endParaRPr lang="en-US" sz="2200" dirty="0">
              <a:latin typeface="Calibri" pitchFamily="34" charset="0"/>
            </a:endParaRPr>
          </a:p>
          <a:p>
            <a:pPr marL="395288" indent="-395288">
              <a:spcBef>
                <a:spcPct val="6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Disadvantages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: Basis </a:t>
            </a: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risk</a:t>
            </a: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Arial" pitchFamily="34" charset="0"/>
              <a:buNone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     </a:t>
            </a:r>
            <a:r>
              <a:rPr lang="en-US" sz="2200" dirty="0" smtClean="0">
                <a:latin typeface="Calibri" pitchFamily="34" charset="0"/>
              </a:rPr>
              <a:t>  Imperfect match </a:t>
            </a:r>
            <a:r>
              <a:rPr lang="en-US" sz="2200" dirty="0">
                <a:latin typeface="Calibri" pitchFamily="34" charset="0"/>
              </a:rPr>
              <a:t>of individual mortality 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marL="395288" indent="-395288">
              <a:spcBef>
                <a:spcPct val="20000"/>
              </a:spcBef>
              <a:buFont typeface="Arial" pitchFamily="34" charset="0"/>
              <a:buNone/>
              <a:tabLst>
                <a:tab pos="395288" algn="l"/>
              </a:tabLst>
            </a:pPr>
            <a:r>
              <a:rPr lang="en-US" sz="2200" dirty="0">
                <a:latin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</a:rPr>
              <a:t>losses and </a:t>
            </a:r>
            <a:r>
              <a:rPr lang="en-US" sz="2200" dirty="0">
                <a:latin typeface="Calibri" pitchFamily="34" charset="0"/>
              </a:rPr>
              <a:t>the predicted mortality index</a:t>
            </a:r>
          </a:p>
          <a:p>
            <a:pPr marL="395288" indent="-395288">
              <a:spcBef>
                <a:spcPct val="800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Given this tradeoff, the impact of index insurance becomes an empirical question … but no real evidence to date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5791200" y="1981200"/>
            <a:ext cx="3048000" cy="3429000"/>
            <a:chOff x="1392" y="432"/>
            <a:chExt cx="2160" cy="2592"/>
          </a:xfrm>
        </p:grpSpPr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1392" y="432"/>
              <a:ext cx="216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65554" name="Group 18"/>
            <p:cNvGrpSpPr>
              <a:grpSpLocks/>
            </p:cNvGrpSpPr>
            <p:nvPr/>
          </p:nvGrpSpPr>
          <p:grpSpPr bwMode="auto">
            <a:xfrm>
              <a:off x="1392" y="520"/>
              <a:ext cx="2160" cy="2504"/>
              <a:chOff x="288" y="864"/>
              <a:chExt cx="2118" cy="2504"/>
            </a:xfrm>
          </p:grpSpPr>
          <p:sp>
            <p:nvSpPr>
              <p:cNvPr id="65555" name="Text Box 9"/>
              <p:cNvSpPr txBox="1">
                <a:spLocks noChangeArrowheads="1"/>
              </p:cNvSpPr>
              <p:nvPr/>
            </p:nvSpPr>
            <p:spPr bwMode="auto">
              <a:xfrm>
                <a:off x="384" y="864"/>
                <a:ext cx="182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latin typeface="Times New Roman" pitchFamily="18" charset="0"/>
                  </a:rPr>
                  <a:t>NDVI  February 2009, Dekad 3</a:t>
                </a:r>
              </a:p>
            </p:txBody>
          </p:sp>
          <p:pic>
            <p:nvPicPr>
              <p:cNvPr id="65556" name="Picture 12" descr="billy_igskmncnwb01550606052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75" t="13492" r="23222"/>
              <a:stretch>
                <a:fillRect/>
              </a:stretch>
            </p:blipFill>
            <p:spPr bwMode="auto">
              <a:xfrm>
                <a:off x="288" y="1104"/>
                <a:ext cx="2118" cy="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55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2544"/>
                <a:ext cx="65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590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This </a:t>
            </a:r>
            <a:r>
              <a:rPr lang="en-US" sz="2800" b="1" dirty="0" smtClean="0">
                <a:solidFill>
                  <a:schemeClr val="bg1"/>
                </a:solidFill>
              </a:rPr>
              <a:t>Paper’s Contribution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228600" y="838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Simulation analysis of IBLI </a:t>
            </a: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performance given a poverty 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trap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IBLI </a:t>
            </a:r>
            <a:r>
              <a:rPr lang="en-US" sz="2400" dirty="0">
                <a:latin typeface="Calibri" pitchFamily="34" charset="0"/>
              </a:rPr>
              <a:t>as asset </a:t>
            </a:r>
            <a:r>
              <a:rPr lang="en-US" sz="2400" dirty="0" smtClean="0">
                <a:latin typeface="Calibri" pitchFamily="34" charset="0"/>
              </a:rPr>
              <a:t>insurance</a:t>
            </a:r>
            <a:endParaRPr lang="en-US" sz="2400" dirty="0">
              <a:latin typeface="Calibri" pitchFamily="34" charset="0"/>
            </a:endParaRPr>
          </a:p>
          <a:p>
            <a:pPr marL="1635125" lvl="2" indent="-2286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 err="1">
                <a:latin typeface="Calibri" pitchFamily="34" charset="0"/>
              </a:rPr>
              <a:t>Intertemporal</a:t>
            </a:r>
            <a:r>
              <a:rPr lang="en-US" sz="2000" dirty="0">
                <a:latin typeface="Calibri" pitchFamily="34" charset="0"/>
              </a:rPr>
              <a:t> impact assessment </a:t>
            </a:r>
            <a:r>
              <a:rPr lang="en-US" sz="2000" dirty="0" smtClean="0">
                <a:latin typeface="Calibri" pitchFamily="34" charset="0"/>
              </a:rPr>
              <a:t>given underlying asset dynamics</a:t>
            </a:r>
            <a:endParaRPr lang="en-US" sz="2000" dirty="0">
              <a:latin typeface="Calibri" pitchFamily="34" charset="0"/>
            </a:endParaRP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Household-level analysis</a:t>
            </a:r>
          </a:p>
          <a:p>
            <a:pPr marL="1635125" lvl="2" indent="-2286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 smtClean="0">
                <a:latin typeface="Calibri" pitchFamily="34" charset="0"/>
              </a:rPr>
              <a:t>Estimate </a:t>
            </a:r>
            <a:r>
              <a:rPr lang="en-US" sz="2000" dirty="0">
                <a:latin typeface="Calibri" pitchFamily="34" charset="0"/>
              </a:rPr>
              <a:t>household-level basis risk </a:t>
            </a:r>
            <a:r>
              <a:rPr lang="en-US" sz="2000" dirty="0" smtClean="0">
                <a:latin typeface="Calibri" pitchFamily="34" charset="0"/>
              </a:rPr>
              <a:t>factors and risk preferences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Explore WTP and aggregate demand for IBLI </a:t>
            </a: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dirty="0" smtClean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Non-linear 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IBLI performance conditional on initial herd size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 smtClean="0">
                <a:latin typeface="Calibri" pitchFamily="34" charset="0"/>
              </a:rPr>
              <a:t>IBLI valuation highest </a:t>
            </a:r>
            <a:r>
              <a:rPr lang="en-US" sz="2000" dirty="0">
                <a:latin typeface="Calibri" pitchFamily="34" charset="0"/>
              </a:rPr>
              <a:t>among the vulnerable non-poor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Herd size impact dominates those of basis </a:t>
            </a:r>
            <a:r>
              <a:rPr lang="en-US" sz="2000" dirty="0" smtClean="0">
                <a:latin typeface="Calibri" pitchFamily="34" charset="0"/>
              </a:rPr>
              <a:t>risk or </a:t>
            </a:r>
            <a:r>
              <a:rPr lang="en-US" sz="2000" dirty="0">
                <a:latin typeface="Calibri" pitchFamily="34" charset="0"/>
              </a:rPr>
              <a:t>risk </a:t>
            </a:r>
            <a:r>
              <a:rPr lang="en-US" sz="2000" dirty="0" smtClean="0">
                <a:latin typeface="Calibri" pitchFamily="34" charset="0"/>
              </a:rPr>
              <a:t>preferences  </a:t>
            </a:r>
            <a:endParaRPr lang="en-US" sz="2000" dirty="0">
              <a:latin typeface="Calibri" pitchFamily="34" charset="0"/>
            </a:endParaRP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Highly price elastic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demand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Potential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for targeted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subsidies of IBLI as a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productive safety net</a:t>
            </a:r>
          </a:p>
          <a:p>
            <a:pPr marL="1092200" lvl="1" indent="-368300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 flipV="1">
            <a:off x="0" y="3581400"/>
            <a:ext cx="9144000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593" name="TextBox 10"/>
          <p:cNvSpPr txBox="1">
            <a:spLocks noChangeArrowheads="1"/>
          </p:cNvSpPr>
          <p:nvPr/>
        </p:nvSpPr>
        <p:spPr bwMode="auto">
          <a:xfrm>
            <a:off x="99173" y="3581400"/>
            <a:ext cx="896862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Key </a:t>
            </a:r>
            <a:r>
              <a:rPr lang="en-US" sz="2800" b="1" dirty="0" smtClean="0">
                <a:solidFill>
                  <a:schemeClr val="bg1"/>
                </a:solidFill>
              </a:rPr>
              <a:t>Findings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8790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The Study Area in Northern Kenya &amp; Data</a:t>
            </a:r>
            <a:endParaRPr lang="en-US" sz="2800" b="1" i="1">
              <a:solidFill>
                <a:schemeClr val="bg1"/>
              </a:solidFill>
            </a:endParaRPr>
          </a:p>
        </p:txBody>
      </p:sp>
      <p:grpSp>
        <p:nvGrpSpPr>
          <p:cNvPr id="118796" name="Group 12"/>
          <p:cNvGrpSpPr>
            <a:grpSpLocks/>
          </p:cNvGrpSpPr>
          <p:nvPr/>
        </p:nvGrpSpPr>
        <p:grpSpPr bwMode="auto">
          <a:xfrm>
            <a:off x="4419600" y="1981200"/>
            <a:ext cx="4379913" cy="4876800"/>
            <a:chOff x="1008" y="384"/>
            <a:chExt cx="3072" cy="3600"/>
          </a:xfrm>
        </p:grpSpPr>
        <p:pic>
          <p:nvPicPr>
            <p:cNvPr id="118797" name="Picture 13" descr="Map of sites"/>
            <p:cNvPicPr>
              <a:picLocks noChangeAspect="1" noChangeArrowheads="1"/>
            </p:cNvPicPr>
            <p:nvPr/>
          </p:nvPicPr>
          <p:blipFill>
            <a:blip r:embed="rId3" cstate="print"/>
            <a:srcRect l="5542" t="13907" r="5774" b="2237"/>
            <a:stretch>
              <a:fillRect/>
            </a:stretch>
          </p:blipFill>
          <p:spPr bwMode="auto">
            <a:xfrm>
              <a:off x="1008" y="384"/>
              <a:ext cx="3072" cy="3600"/>
            </a:xfrm>
            <a:prstGeom prst="rect">
              <a:avLst/>
            </a:prstGeom>
            <a:noFill/>
          </p:spPr>
        </p:pic>
        <p:grpSp>
          <p:nvGrpSpPr>
            <p:cNvPr id="118798" name="Group 14"/>
            <p:cNvGrpSpPr>
              <a:grpSpLocks/>
            </p:cNvGrpSpPr>
            <p:nvPr/>
          </p:nvGrpSpPr>
          <p:grpSpPr bwMode="auto">
            <a:xfrm>
              <a:off x="1344" y="480"/>
              <a:ext cx="2304" cy="2928"/>
              <a:chOff x="1344" y="480"/>
              <a:chExt cx="2304" cy="2928"/>
            </a:xfrm>
          </p:grpSpPr>
          <p:sp>
            <p:nvSpPr>
              <p:cNvPr id="118799" name="Rectangle 15"/>
              <p:cNvSpPr>
                <a:spLocks noChangeArrowheads="1"/>
              </p:cNvSpPr>
              <p:nvPr/>
            </p:nvSpPr>
            <p:spPr bwMode="auto">
              <a:xfrm>
                <a:off x="1872" y="1149"/>
                <a:ext cx="981" cy="1248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0" name="Rectangle 16"/>
              <p:cNvSpPr>
                <a:spLocks noChangeArrowheads="1"/>
              </p:cNvSpPr>
              <p:nvPr/>
            </p:nvSpPr>
            <p:spPr bwMode="auto">
              <a:xfrm>
                <a:off x="2256" y="2478"/>
                <a:ext cx="1008" cy="930"/>
              </a:xfrm>
              <a:prstGeom prst="rect">
                <a:avLst/>
              </a:prstGeom>
              <a:noFill/>
              <a:ln w="19050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1" name="Text Box 17"/>
              <p:cNvSpPr txBox="1">
                <a:spLocks noChangeArrowheads="1"/>
              </p:cNvSpPr>
              <p:nvPr/>
            </p:nvSpPr>
            <p:spPr bwMode="auto">
              <a:xfrm>
                <a:off x="2208" y="1150"/>
                <a:ext cx="457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0066"/>
                    </a:solidFill>
                  </a:rPr>
                  <a:t>Chalbi</a:t>
                </a:r>
              </a:p>
            </p:txBody>
          </p:sp>
          <p:sp>
            <p:nvSpPr>
              <p:cNvPr id="118802" name="Text Box 18"/>
              <p:cNvSpPr txBox="1">
                <a:spLocks noChangeArrowheads="1"/>
              </p:cNvSpPr>
              <p:nvPr/>
            </p:nvSpPr>
            <p:spPr bwMode="auto">
              <a:xfrm>
                <a:off x="2407" y="3048"/>
                <a:ext cx="58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66FF"/>
                    </a:solidFill>
                  </a:rPr>
                  <a:t>Laisamis</a:t>
                </a:r>
              </a:p>
            </p:txBody>
          </p:sp>
          <p:sp>
            <p:nvSpPr>
              <p:cNvPr id="118803" name="Rectangle 19"/>
              <p:cNvSpPr>
                <a:spLocks noChangeArrowheads="1"/>
              </p:cNvSpPr>
              <p:nvPr/>
            </p:nvSpPr>
            <p:spPr bwMode="auto">
              <a:xfrm>
                <a:off x="1344" y="480"/>
                <a:ext cx="23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4" name="Rectangle 20"/>
              <p:cNvSpPr>
                <a:spLocks noChangeArrowheads="1"/>
              </p:cNvSpPr>
              <p:nvPr/>
            </p:nvSpPr>
            <p:spPr bwMode="auto">
              <a:xfrm>
                <a:off x="2610" y="2280"/>
                <a:ext cx="48" cy="4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5" name="Rectangle 21"/>
              <p:cNvSpPr>
                <a:spLocks noChangeArrowheads="1"/>
              </p:cNvSpPr>
              <p:nvPr/>
            </p:nvSpPr>
            <p:spPr bwMode="auto">
              <a:xfrm>
                <a:off x="2076" y="1416"/>
                <a:ext cx="48" cy="4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6" name="Rectangle 22"/>
              <p:cNvSpPr>
                <a:spLocks noChangeArrowheads="1"/>
              </p:cNvSpPr>
              <p:nvPr/>
            </p:nvSpPr>
            <p:spPr bwMode="auto">
              <a:xfrm>
                <a:off x="3132" y="2535"/>
                <a:ext cx="48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7" name="Rectangle 23"/>
              <p:cNvSpPr>
                <a:spLocks noChangeArrowheads="1"/>
              </p:cNvSpPr>
              <p:nvPr/>
            </p:nvSpPr>
            <p:spPr bwMode="auto">
              <a:xfrm>
                <a:off x="2961" y="2868"/>
                <a:ext cx="48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8791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  <a:latin typeface="Calibri" pitchFamily="34" charset="0"/>
              </a:rPr>
              <a:t>Four pastoral locations in </a:t>
            </a:r>
            <a:r>
              <a:rPr lang="en-US" sz="2200" dirty="0" err="1">
                <a:solidFill>
                  <a:srgbClr val="B31B1B"/>
                </a:solidFill>
                <a:latin typeface="Calibri" pitchFamily="34" charset="0"/>
              </a:rPr>
              <a:t>Marsabit</a:t>
            </a:r>
            <a:r>
              <a:rPr lang="en-US" sz="2200" dirty="0">
                <a:solidFill>
                  <a:srgbClr val="B31B1B"/>
                </a:solidFill>
                <a:latin typeface="Calibri" pitchFamily="34" charset="0"/>
              </a:rPr>
              <a:t>, where </a:t>
            </a:r>
            <a:r>
              <a:rPr lang="en-US" sz="2200" dirty="0" smtClean="0">
                <a:solidFill>
                  <a:srgbClr val="B31B1B"/>
                </a:solidFill>
                <a:latin typeface="Calibri" pitchFamily="34" charset="0"/>
              </a:rPr>
              <a:t>IBLI pilot launches </a:t>
            </a:r>
            <a:r>
              <a:rPr lang="en-US" sz="2200" dirty="0">
                <a:solidFill>
                  <a:srgbClr val="B31B1B"/>
                </a:solidFill>
                <a:latin typeface="Calibri" pitchFamily="34" charset="0"/>
              </a:rPr>
              <a:t>in 2010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  <a:latin typeface="Calibri" pitchFamily="34" charset="0"/>
              </a:rPr>
              <a:t>Two panel data sets available: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(1) </a:t>
            </a:r>
            <a:r>
              <a:rPr lang="en-US" sz="2000" dirty="0" smtClean="0">
                <a:latin typeface="Calibri" pitchFamily="34" charset="0"/>
              </a:rPr>
              <a:t>USAID PARIMA project </a:t>
            </a:r>
            <a:r>
              <a:rPr lang="en-US" sz="2000" dirty="0">
                <a:latin typeface="Calibri" pitchFamily="34" charset="0"/>
              </a:rPr>
              <a:t>(~30 </a:t>
            </a:r>
            <a:r>
              <a:rPr lang="en-US" sz="2000" dirty="0" err="1">
                <a:latin typeface="Calibri" pitchFamily="34" charset="0"/>
              </a:rPr>
              <a:t>hh</a:t>
            </a:r>
            <a:r>
              <a:rPr lang="en-US" sz="2000" dirty="0">
                <a:latin typeface="Calibri" pitchFamily="34" charset="0"/>
              </a:rPr>
              <a:t>/location, quarterly 2000-2002)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latin typeface="Calibri" pitchFamily="34" charset="0"/>
              </a:rPr>
              <a:t>(2) Household survey and experiment (42hh/location, pseudo quarterly 2007-2008)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187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8" y="2452688"/>
            <a:ext cx="399891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533400" y="2438400"/>
            <a:ext cx="8153400" cy="4310063"/>
          </a:xfrm>
          <a:prstGeom prst="rect">
            <a:avLst/>
          </a:prstGeom>
          <a:noFill/>
          <a:ln w="762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0859" name="Picture 27"/>
          <p:cNvPicPr>
            <a:picLocks noChangeAspect="1" noChangeArrowheads="1"/>
          </p:cNvPicPr>
          <p:nvPr/>
        </p:nvPicPr>
        <p:blipFill>
          <a:blip r:embed="rId3" cstate="print"/>
          <a:srcRect l="2470"/>
          <a:stretch>
            <a:fillRect/>
          </a:stretch>
        </p:blipFill>
        <p:spPr bwMode="auto">
          <a:xfrm>
            <a:off x="0" y="1154113"/>
            <a:ext cx="91440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2286000" y="1662113"/>
            <a:ext cx="1447800" cy="50292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"/>
          <p:cNvSpPr>
            <a:spLocks noChangeArrowheads="1"/>
          </p:cNvSpPr>
          <p:nvPr/>
        </p:nvSpPr>
        <p:spPr bwMode="auto">
          <a:xfrm>
            <a:off x="228600" y="7620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Pastoral communities, livestock as main source of livelihood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Vulnerable to covariate livestock loss (e.g., drought in 2000)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  <a:latin typeface="Calibri" pitchFamily="34" charset="0"/>
            </a:endParaRPr>
          </a:p>
        </p:txBody>
      </p:sp>
      <p:sp>
        <p:nvSpPr>
          <p:cNvPr id="120862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The Study Area in Northern Kenya &amp; Data</a:t>
            </a:r>
            <a:endParaRPr lang="en-US" sz="2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887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Indemnity is made at the end of each season if </a:t>
            </a:r>
            <a:r>
              <a:rPr lang="en-US" sz="2400" dirty="0" smtClean="0">
                <a:solidFill>
                  <a:srgbClr val="B31B1B"/>
                </a:solidFill>
                <a:latin typeface="Calibri" pitchFamily="34" charset="0"/>
              </a:rPr>
              <a:t>NDVI-based </a:t>
            </a:r>
            <a:r>
              <a:rPr lang="en-US" sz="2400" dirty="0">
                <a:solidFill>
                  <a:srgbClr val="B31B1B"/>
                </a:solidFill>
                <a:latin typeface="Calibri" pitchFamily="34" charset="0"/>
              </a:rPr>
              <a:t>predicted mortality rate is beyond strike M*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 dirty="0">
              <a:solidFill>
                <a:srgbClr val="B31B1B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886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Index-based Livestock </a:t>
            </a:r>
            <a:r>
              <a:rPr lang="en-US" sz="2800" b="1" dirty="0" smtClean="0">
                <a:solidFill>
                  <a:schemeClr val="bg1"/>
                </a:solidFill>
              </a:rPr>
              <a:t>Insurance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3" cstate="print"/>
          <a:srcRect b="13873"/>
          <a:stretch>
            <a:fillRect/>
          </a:stretch>
        </p:blipFill>
        <p:spPr bwMode="auto">
          <a:xfrm>
            <a:off x="65088" y="4019550"/>
            <a:ext cx="9078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876800" y="4905375"/>
            <a:ext cx="3810000" cy="1752600"/>
          </a:xfrm>
          <a:prstGeom prst="rect">
            <a:avLst/>
          </a:prstGeom>
          <a:noFill/>
          <a:ln w="5715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336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90488" y="3829050"/>
            <a:ext cx="8915400" cy="28194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4934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Analytical Framework: Bifurcated </a:t>
            </a:r>
            <a:r>
              <a:rPr lang="en-US" sz="2800" b="1" dirty="0" smtClean="0">
                <a:solidFill>
                  <a:schemeClr val="bg1"/>
                </a:solidFill>
              </a:rPr>
              <a:t>Herd Dynamics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24935" name="Rectangle 3"/>
          <p:cNvSpPr>
            <a:spLocks noChangeArrowheads="1"/>
          </p:cNvSpPr>
          <p:nvPr/>
        </p:nvSpPr>
        <p:spPr bwMode="auto">
          <a:xfrm>
            <a:off x="2286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(1)	Nonlinear herd accumulation with subsistence consumption </a:t>
            </a: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H</a:t>
            </a:r>
            <a:r>
              <a:rPr lang="en-US" sz="2300" baseline="30000" dirty="0" err="1">
                <a:solidFill>
                  <a:srgbClr val="B31B1B"/>
                </a:solidFill>
                <a:latin typeface="Calibri" pitchFamily="34" charset="0"/>
              </a:rPr>
              <a:t>c</a:t>
            </a:r>
            <a:endParaRPr lang="en-US" sz="2300" baseline="300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baseline="300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6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(2)	This leads to bifurcation in herd accumulation with threshold H*(</a:t>
            </a: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H</a:t>
            </a:r>
            <a:r>
              <a:rPr lang="en-US" sz="2300" baseline="30000" dirty="0" err="1">
                <a:solidFill>
                  <a:srgbClr val="B31B1B"/>
                </a:solidFill>
                <a:latin typeface="Calibri" pitchFamily="34" charset="0"/>
              </a:rPr>
              <a:t>c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Both" startAt="3"/>
              <a:tabLst>
                <a:tab pos="395288" algn="l"/>
              </a:tabLst>
            </a:pPr>
            <a:r>
              <a:rPr lang="en-US" sz="2300" dirty="0" err="1" smtClean="0">
                <a:solidFill>
                  <a:srgbClr val="B31B1B"/>
                </a:solidFill>
                <a:latin typeface="Calibri" pitchFamily="34" charset="0"/>
              </a:rPr>
              <a:t>Intertemporal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 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utility defined over livestock wealth with 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CRRA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Both" startAt="3"/>
              <a:tabLst>
                <a:tab pos="395288" algn="l"/>
              </a:tabLst>
            </a:pPr>
            <a:endParaRPr lang="en-US" sz="2300" dirty="0" smtClean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(4)	Certainty equivalent herd growth </a:t>
            </a:r>
            <a:r>
              <a:rPr lang="en-US" sz="2300" dirty="0" err="1" smtClean="0">
                <a:solidFill>
                  <a:srgbClr val="B31B1B"/>
                </a:solidFill>
                <a:latin typeface="Calibri" pitchFamily="34" charset="0"/>
              </a:rPr>
              <a:t>wrt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. herd dynamics {H</a:t>
            </a:r>
            <a:r>
              <a:rPr lang="en-US" sz="2300" baseline="-25000" dirty="0" smtClean="0">
                <a:solidFill>
                  <a:srgbClr val="B31B1B"/>
                </a:solidFill>
                <a:latin typeface="Calibri" pitchFamily="34" charset="0"/>
              </a:rPr>
              <a:t>ilt</a:t>
            </a:r>
            <a:r>
              <a:rPr lang="en-US" sz="2300" dirty="0" smtClean="0">
                <a:solidFill>
                  <a:srgbClr val="B31B1B"/>
                </a:solidFill>
                <a:latin typeface="Calibri" pitchFamily="34" charset="0"/>
              </a:rPr>
              <a:t>}</a:t>
            </a:r>
            <a:r>
              <a:rPr lang="en-US" sz="2300" baseline="-25000" dirty="0" smtClean="0">
                <a:solidFill>
                  <a:srgbClr val="B31B1B"/>
                </a:solidFill>
                <a:latin typeface="Calibri" pitchFamily="34" charset="0"/>
              </a:rPr>
              <a:t>t=1,…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</p:txBody>
      </p:sp>
      <p:pic>
        <p:nvPicPr>
          <p:cNvPr id="12494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03563"/>
            <a:ext cx="8153400" cy="935037"/>
          </a:xfrm>
          <a:prstGeom prst="rect">
            <a:avLst/>
          </a:prstGeom>
          <a:noFill/>
        </p:spPr>
      </p:pic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488" y="5186363"/>
            <a:ext cx="5548312" cy="376237"/>
          </a:xfrm>
          <a:prstGeom prst="rect">
            <a:avLst/>
          </a:prstGeom>
          <a:noFill/>
        </p:spPr>
      </p:pic>
      <p:pic>
        <p:nvPicPr>
          <p:cNvPr id="12494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425575"/>
            <a:ext cx="8534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876</Words>
  <Application>Microsoft Office PowerPoint</Application>
  <PresentationFormat>On-screen Show (4:3)</PresentationFormat>
  <Paragraphs>203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Wingdings</vt:lpstr>
      <vt:lpstr>Angsana New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79</cp:revision>
  <dcterms:created xsi:type="dcterms:W3CDTF">2009-03-02T19:09:48Z</dcterms:created>
  <dcterms:modified xsi:type="dcterms:W3CDTF">2009-10-26T23:24:29Z</dcterms:modified>
</cp:coreProperties>
</file>