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3" r:id="rId2"/>
    <p:sldId id="389" r:id="rId3"/>
    <p:sldId id="431" r:id="rId4"/>
    <p:sldId id="391" r:id="rId5"/>
    <p:sldId id="430" r:id="rId6"/>
    <p:sldId id="410" r:id="rId7"/>
    <p:sldId id="432" r:id="rId8"/>
    <p:sldId id="409" r:id="rId9"/>
    <p:sldId id="411" r:id="rId10"/>
    <p:sldId id="433" r:id="rId11"/>
    <p:sldId id="434" r:id="rId12"/>
    <p:sldId id="427" r:id="rId13"/>
    <p:sldId id="435" r:id="rId14"/>
    <p:sldId id="394" r:id="rId15"/>
    <p:sldId id="418" r:id="rId16"/>
    <p:sldId id="403" r:id="rId17"/>
    <p:sldId id="421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>
          <p15:clr>
            <a:srgbClr val="A4A3A4"/>
          </p15:clr>
        </p15:guide>
        <p15:guide id="2" pos="-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231E"/>
    <a:srgbClr val="2B2421"/>
    <a:srgbClr val="DEDEDE"/>
    <a:srgbClr val="BCC7C3"/>
    <a:srgbClr val="DBC6B4"/>
    <a:srgbClr val="DDDCD1"/>
    <a:srgbClr val="B3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1577"/>
        <p:guide pos="-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.%20Resilience%20Estimation%20-%20Cisse%20and%20Barrett%202015\Feb%202016%20Tables%20and%20Charts\Aggrg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Subgroup TLU Resilience </a:t>
            </a:r>
            <a:r>
              <a:rPr lang="en-US" sz="1400" b="1" i="0" u="none" strike="noStrike" baseline="0">
                <a:effectLst/>
              </a:rPr>
              <a:t>Headcount </a:t>
            </a:r>
            <a:br>
              <a:rPr lang="en-US" sz="1400" b="1" i="0" u="none" strike="noStrike" baseline="0">
                <a:effectLst/>
              </a:rPr>
            </a:br>
            <a:r>
              <a:rPr lang="en-US" sz="1200" b="0"/>
              <a:t>(</a:t>
            </a:r>
            <a:r>
              <a:rPr lang="en-US" sz="1200" b="0" u="sng"/>
              <a:t>W</a:t>
            </a:r>
            <a:r>
              <a:rPr lang="en-US" sz="1200" b="0" u="none"/>
              <a:t>=6, </a:t>
            </a:r>
            <a:r>
              <a:rPr lang="en-US" sz="1200" b="0" u="sng"/>
              <a:t>P</a:t>
            </a:r>
            <a:r>
              <a:rPr lang="en-US" sz="1200" b="0" u="none"/>
              <a:t>=.8, </a:t>
            </a:r>
            <a:r>
              <a:rPr lang="el-GR" sz="1200" b="0" i="0" u="none" strike="noStrike" baseline="0">
                <a:effectLst/>
              </a:rPr>
              <a:t>α</a:t>
            </a:r>
            <a:r>
              <a:rPr lang="en-US" sz="1200" b="0" i="0" u="none" strike="noStrike" baseline="0">
                <a:effectLst/>
              </a:rPr>
              <a:t>=0</a:t>
            </a:r>
            <a:r>
              <a:rPr lang="en-US" sz="1200" b="0" u="none"/>
              <a:t>)</a:t>
            </a:r>
            <a:endParaRPr lang="en-US" sz="1200" b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Female Headed</c:v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Sheet1!$H$2:$H$7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Sheet1!$I$2:$I$7</c:f>
              <c:numCache>
                <c:formatCode>General</c:formatCode>
                <c:ptCount val="6"/>
                <c:pt idx="0">
                  <c:v>0.43119266000000001</c:v>
                </c:pt>
                <c:pt idx="1">
                  <c:v>0.40588235</c:v>
                </c:pt>
                <c:pt idx="2">
                  <c:v>0.35588235000000001</c:v>
                </c:pt>
                <c:pt idx="3">
                  <c:v>0.32844574999999998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81-416F-BA0F-1AF4FF60699E}"/>
            </c:ext>
          </c:extLst>
        </c:ser>
        <c:ser>
          <c:idx val="1"/>
          <c:order val="1"/>
          <c:tx>
            <c:v>   projection</c:v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Sheet1!$H$2:$H$7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Sheet1!$J$2:$J$7</c:f>
              <c:numCache>
                <c:formatCode>General</c:formatCode>
                <c:ptCount val="6"/>
                <c:pt idx="3">
                  <c:v>0.32844574999999998</c:v>
                </c:pt>
                <c:pt idx="4">
                  <c:v>0.32463767999999998</c:v>
                </c:pt>
                <c:pt idx="5">
                  <c:v>0.28115941999999999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81-416F-BA0F-1AF4FF60699E}"/>
            </c:ext>
          </c:extLst>
        </c:ser>
        <c:ser>
          <c:idx val="2"/>
          <c:order val="2"/>
          <c:tx>
            <c:v>Male Headed</c:v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Sheet1!$H$2:$H$7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Sheet1!$K$2:$K$7</c:f>
              <c:numCache>
                <c:formatCode>General</c:formatCode>
                <c:ptCount val="6"/>
                <c:pt idx="0">
                  <c:v>0.46739130000000001</c:v>
                </c:pt>
                <c:pt idx="1">
                  <c:v>0.33032491000000003</c:v>
                </c:pt>
                <c:pt idx="2">
                  <c:v>0.35906642999999999</c:v>
                </c:pt>
                <c:pt idx="3">
                  <c:v>0.45087718999999998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81-416F-BA0F-1AF4FF60699E}"/>
            </c:ext>
          </c:extLst>
        </c:ser>
        <c:ser>
          <c:idx val="3"/>
          <c:order val="3"/>
          <c:tx>
            <c:v>   projection</c:v>
          </c:tx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Sheet1!$H$2:$H$7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Sheet1!$L$2:$L$7</c:f>
              <c:numCache>
                <c:formatCode>General</c:formatCode>
                <c:ptCount val="6"/>
                <c:pt idx="3">
                  <c:v>0.45087718999999998</c:v>
                </c:pt>
                <c:pt idx="4">
                  <c:v>0.48788926999999999</c:v>
                </c:pt>
                <c:pt idx="5">
                  <c:v>0.46193772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81-416F-BA0F-1AF4FF60699E}"/>
            </c:ext>
          </c:extLst>
        </c:ser>
        <c:ser>
          <c:idx val="4"/>
          <c:order val="4"/>
          <c:tx>
            <c:v>Nomadic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triangle"/>
            <c:size val="8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numRef>
              <c:f>Sheet1!$H$2:$H$7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Sheet1!$M$2:$M$7</c:f>
              <c:numCache>
                <c:formatCode>General</c:formatCode>
                <c:ptCount val="6"/>
                <c:pt idx="0">
                  <c:v>0.54990214999999998</c:v>
                </c:pt>
                <c:pt idx="1">
                  <c:v>0.56264236999999995</c:v>
                </c:pt>
                <c:pt idx="2">
                  <c:v>0.57581967000000001</c:v>
                </c:pt>
                <c:pt idx="3">
                  <c:v>0.53443114000000003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81-416F-BA0F-1AF4FF60699E}"/>
            </c:ext>
          </c:extLst>
        </c:ser>
        <c:ser>
          <c:idx val="5"/>
          <c:order val="5"/>
          <c:tx>
            <c:v>   projection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triangle"/>
            <c:size val="8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numRef>
              <c:f>Sheet1!$H$2:$H$7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Sheet1!$N$2:$N$7</c:f>
              <c:numCache>
                <c:formatCode>General</c:formatCode>
                <c:ptCount val="6"/>
                <c:pt idx="3">
                  <c:v>0.53443114000000003</c:v>
                </c:pt>
                <c:pt idx="4">
                  <c:v>0.56213018000000003</c:v>
                </c:pt>
                <c:pt idx="5">
                  <c:v>0.52662721999999995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81-416F-BA0F-1AF4FF60699E}"/>
            </c:ext>
          </c:extLst>
        </c:ser>
        <c:ser>
          <c:idx val="6"/>
          <c:order val="6"/>
          <c:tx>
            <c:v>Settled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square"/>
            <c:size val="8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numRef>
              <c:f>Sheet1!$H$2:$H$7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Sheet1!$O$2:$O$7</c:f>
              <c:numCache>
                <c:formatCode>General</c:formatCode>
                <c:ptCount val="6"/>
                <c:pt idx="0">
                  <c:v>0.32065217000000001</c:v>
                </c:pt>
                <c:pt idx="1">
                  <c:v>0.16263736000000001</c:v>
                </c:pt>
                <c:pt idx="2">
                  <c:v>9.7799510000000006E-2</c:v>
                </c:pt>
                <c:pt idx="3">
                  <c:v>4.9382719999999998E-2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81-416F-BA0F-1AF4FF60699E}"/>
            </c:ext>
          </c:extLst>
        </c:ser>
        <c:ser>
          <c:idx val="7"/>
          <c:order val="7"/>
          <c:tx>
            <c:v>   projection</c:v>
          </c:tx>
          <c:spPr>
            <a:ln>
              <a:prstDash val="sysDash"/>
            </a:ln>
          </c:spPr>
          <c:marker>
            <c:symbol val="square"/>
            <c:size val="8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numRef>
              <c:f>Sheet1!$H$2:$H$7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Sheet1!$P$2:$P$7</c:f>
              <c:numCache>
                <c:formatCode>General</c:formatCode>
                <c:ptCount val="6"/>
                <c:pt idx="3">
                  <c:v>4.9382719999999998E-2</c:v>
                </c:pt>
                <c:pt idx="4">
                  <c:v>5.668016E-2</c:v>
                </c:pt>
                <c:pt idx="5">
                  <c:v>3.238866E-2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81-416F-BA0F-1AF4FF606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75648"/>
        <c:axId val="36477952"/>
      </c:lineChart>
      <c:catAx>
        <c:axId val="3647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/>
                  <a:t>Round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77952"/>
        <c:crosses val="autoZero"/>
        <c:auto val="1"/>
        <c:lblAlgn val="ctr"/>
        <c:lblOffset val="100"/>
        <c:noMultiLvlLbl val="0"/>
      </c:catAx>
      <c:valAx>
        <c:axId val="3647795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Resilience Headcount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75648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2B3636-2FD7-4616-9810-556BAA5F2AC3}" type="datetime1">
              <a:rPr lang="en-US" altLang="en-US"/>
              <a:pPr>
                <a:defRPr/>
              </a:pPr>
              <a:t>6/29/2021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88776-C913-4E21-9A7F-6FD4FD4B2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C0451-DACC-4BA4-A998-BD643C22A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7934-D906-4A3C-976A-C379BD7145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4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5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0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7934-D906-4A3C-976A-C379BD7145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7934-D906-4A3C-976A-C379BD7145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64DD-9844-41B0-A119-48FCDFE01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5" descr="cu_logo_sml_150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7C3F-E553-40D7-B80C-ABC5426F6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983B-E5E0-4A77-A6C0-45A3D738F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316-45BB-4EE7-9145-D5BC43F82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5" descr="cu_logo_sml_150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46A2-2F46-4ADA-93C0-474101994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0E6D-50B2-43C4-921C-6524BFC4A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7A9-35C7-4A04-89BC-66747869B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23C-F8AA-410F-BC65-99093183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9E85-460A-4762-ADE7-802C8EFBC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94A91-58CC-4BB7-B6B4-C3A5117D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BCFA-35A2-4BEB-BA1F-0A8BF3039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65EEDC-BCE1-4B8D-ACDF-FFC92B5E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CHDSAEM_3line_pptslide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81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  <a:cs typeface="Arial" panose="020B0604020202020204" pitchFamily="34" charset="0"/>
              </a:rPr>
              <a:t>Innovations to Build Resilience in Low-Income Rural Communities: Some Research Reflections and Frontiers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95882" y="4429559"/>
            <a:ext cx="8686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Christopher B. Barrett, Cornell University</a:t>
            </a:r>
          </a:p>
          <a:p>
            <a:pPr algn="ctr"/>
            <a:r>
              <a:rPr lang="en-US" sz="2400" dirty="0">
                <a:latin typeface="+mn-lt"/>
              </a:rPr>
              <a:t>Keynote address at annual conference of the</a:t>
            </a:r>
          </a:p>
          <a:p>
            <a:pPr algn="ctr"/>
            <a:r>
              <a:rPr lang="en-US" dirty="0">
                <a:latin typeface="+mn-lt"/>
              </a:rPr>
              <a:t>International Consortium on Applied Bioeconomy Research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June </a:t>
            </a:r>
            <a:r>
              <a:rPr lang="en-US" dirty="0">
                <a:latin typeface="+mn-lt"/>
              </a:rPr>
              <a:t>30</a:t>
            </a:r>
            <a:r>
              <a:rPr lang="en-US" sz="2400" dirty="0">
                <a:latin typeface="+mn-lt"/>
              </a:rPr>
              <a:t>, 2021</a:t>
            </a:r>
          </a:p>
          <a:p>
            <a:pPr algn="ctr"/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2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1084729"/>
            <a:ext cx="8915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Georgia" pitchFamily="18" charset="0"/>
              </a:rPr>
              <a:t>Concept 2: Resilience as a normative condition</a:t>
            </a:r>
          </a:p>
          <a:p>
            <a:r>
              <a:rPr lang="en-US" dirty="0">
                <a:latin typeface="Georgia" pitchFamily="18" charset="0"/>
              </a:rPr>
              <a:t>Resilience = probability of attaining at least some minimum standard of wellbeing.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Commonly operationalized as conditional probability (</a:t>
            </a:r>
            <a:r>
              <a:rPr lang="en-US" sz="2400" dirty="0" err="1">
                <a:latin typeface="Georgia" pitchFamily="18" charset="0"/>
              </a:rPr>
              <a:t>Cissé</a:t>
            </a:r>
            <a:r>
              <a:rPr lang="en-US" sz="2400" dirty="0">
                <a:latin typeface="Georgia" pitchFamily="18" charset="0"/>
              </a:rPr>
              <a:t> &amp; Barrett </a:t>
            </a:r>
            <a:r>
              <a:rPr lang="en-US" sz="2400" i="1" dirty="0">
                <a:latin typeface="Georgia" pitchFamily="18" charset="0"/>
              </a:rPr>
              <a:t>JDE</a:t>
            </a:r>
            <a:r>
              <a:rPr lang="en-US" sz="2400" dirty="0">
                <a:latin typeface="Georgia" pitchFamily="18" charset="0"/>
              </a:rPr>
              <a:t> 2018), </a:t>
            </a:r>
            <a:r>
              <a:rPr lang="en-US" dirty="0">
                <a:latin typeface="Georgia" pitchFamily="18" charset="0"/>
              </a:rPr>
              <a:t>an outcome measure. Applied to food security (Upton et al. </a:t>
            </a:r>
            <a:r>
              <a:rPr lang="en-US" i="1" dirty="0">
                <a:latin typeface="Georgia" pitchFamily="18" charset="0"/>
              </a:rPr>
              <a:t>Ag Econ </a:t>
            </a:r>
            <a:r>
              <a:rPr lang="en-US" dirty="0">
                <a:latin typeface="Georgia" pitchFamily="18" charset="0"/>
              </a:rPr>
              <a:t>2016) </a:t>
            </a:r>
          </a:p>
          <a:p>
            <a:endParaRPr lang="en-US" sz="24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2AE180B3-78E6-47B5-9AEF-F87100EB6679}"/>
              </a:ext>
            </a:extLst>
          </p:cNvPr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Conceptualizations</a:t>
            </a:r>
          </a:p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measures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466FD-FCF1-420F-84BB-25E08E9A5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485" y="5090577"/>
            <a:ext cx="5143499" cy="1594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91CB1-96D0-4503-8BD2-295E62919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248177"/>
            <a:ext cx="5029200" cy="15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00" y="1219200"/>
            <a:ext cx="88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  <a:cs typeface="Arial" panose="020B0604020202020204" pitchFamily="34" charset="0"/>
              </a:rPr>
              <a:t>Example from northern Kenya pastoralists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0" y="6367046"/>
            <a:ext cx="886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Source: </a:t>
            </a:r>
            <a:r>
              <a:rPr lang="en-US" sz="1800" dirty="0" err="1">
                <a:latin typeface="Georgia" panose="02040502050405020303" pitchFamily="18" charset="0"/>
                <a:cs typeface="Arial" panose="020B0604020202020204" pitchFamily="34" charset="0"/>
              </a:rPr>
              <a:t>Cissé</a:t>
            </a: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 &amp; Barrett </a:t>
            </a:r>
            <a:r>
              <a:rPr lang="en-US" sz="1800" i="1" dirty="0">
                <a:latin typeface="Georgia" panose="02040502050405020303" pitchFamily="18" charset="0"/>
                <a:cs typeface="Arial" panose="020B0604020202020204" pitchFamily="34" charset="0"/>
              </a:rPr>
              <a:t>JDE</a:t>
            </a: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 2018</a:t>
            </a:r>
            <a:endParaRPr lang="en-US" sz="1800" dirty="0"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84120"/>
            <a:ext cx="5116830" cy="3840480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04484535"/>
              </p:ext>
            </p:extLst>
          </p:nvPr>
        </p:nvGraphicFramePr>
        <p:xfrm>
          <a:off x="4682858" y="2743200"/>
          <a:ext cx="4419600" cy="313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5">
            <a:extLst>
              <a:ext uri="{FF2B5EF4-FFF2-40B4-BE49-F238E27FC236}">
                <a16:creationId xmlns:a16="http://schemas.microsoft.com/office/drawing/2014/main" id="{3D4D740A-2047-44B3-AB0E-64ED219740A6}"/>
              </a:ext>
            </a:extLst>
          </p:cNvPr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Conceptualizations</a:t>
            </a:r>
          </a:p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measures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50" y="1769326"/>
            <a:ext cx="9144000" cy="4343400"/>
          </a:xfrm>
        </p:spPr>
        <p:txBody>
          <a:bodyPr anchor="t"/>
          <a:lstStyle/>
          <a:p>
            <a:pPr algn="l">
              <a:tabLst>
                <a:tab pos="465138" algn="l"/>
              </a:tabLst>
            </a:pP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HH-period-specific CPDs:	 FGT-style </a:t>
            </a:r>
            <a:b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			 population-level measures:</a:t>
            </a:r>
          </a:p>
        </p:txBody>
      </p:sp>
    </p:spTree>
    <p:extLst>
      <p:ext uri="{BB962C8B-B14F-4D97-AF65-F5344CB8AC3E}">
        <p14:creationId xmlns:p14="http://schemas.microsoft.com/office/powerpoint/2010/main" val="385500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219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This approach lends itself naturally to impact evaluation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23" y="2139566"/>
            <a:ext cx="5124346" cy="415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2883" y="2520566"/>
            <a:ext cx="35291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Example: Heifer Int’l project in Zambia. </a:t>
            </a:r>
          </a:p>
          <a:p>
            <a:endParaRPr lang="en-US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Training and asset transfers significantly increase conditional mean and reduce conditional variance of household wealth over time. Total B/C ~ 7 </a:t>
            </a:r>
          </a:p>
          <a:p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[2.5,8.7] across </a:t>
            </a:r>
            <a:r>
              <a:rPr lang="en-US" sz="1800" dirty="0" err="1">
                <a:latin typeface="Georgia" panose="02040502050405020303" pitchFamily="18" charset="0"/>
                <a:cs typeface="Arial" panose="020B0604020202020204" pitchFamily="34" charset="0"/>
              </a:rPr>
              <a:t>hh</a:t>
            </a: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 wealth deciles</a:t>
            </a:r>
          </a:p>
          <a:p>
            <a:endParaRPr lang="en-US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Source: </a:t>
            </a:r>
            <a:r>
              <a:rPr lang="en-US" sz="1400" dirty="0" err="1">
                <a:latin typeface="Georgia" panose="02040502050405020303" pitchFamily="18" charset="0"/>
                <a:cs typeface="Arial" panose="020B0604020202020204" pitchFamily="34" charset="0"/>
              </a:rPr>
              <a:t>Phadera</a:t>
            </a:r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 et al. (JDE 2019)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89BB352E-FFBF-46B6-B80B-EFA9910E2473}"/>
              </a:ext>
            </a:extLst>
          </p:cNvPr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Conceptualizations</a:t>
            </a:r>
          </a:p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measures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595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32FD02-BD03-4E61-955D-EB0F9115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44" y="2712281"/>
            <a:ext cx="5198706" cy="4017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" y="1143000"/>
            <a:ext cx="89153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Georgia" pitchFamily="18" charset="0"/>
              </a:rPr>
              <a:t>Concept 3: Resilience as return to equilibrium</a:t>
            </a:r>
          </a:p>
          <a:p>
            <a:r>
              <a:rPr lang="en-US" dirty="0">
                <a:latin typeface="Georgia" pitchFamily="18" charset="0"/>
              </a:rPr>
              <a:t>Resilience = speed/magnitude/differences of/in return to pre-shock state</a:t>
            </a:r>
          </a:p>
          <a:p>
            <a:endParaRPr lang="en-US" dirty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Example: Ethiopia PSNP</a:t>
            </a:r>
          </a:p>
          <a:p>
            <a:r>
              <a:rPr lang="en-US" sz="2000" dirty="0">
                <a:latin typeface="Georgia" pitchFamily="18" charset="0"/>
              </a:rPr>
              <a:t>(Knippenberg &amp; Hoddinott 2017)</a:t>
            </a:r>
          </a:p>
          <a:p>
            <a:endParaRPr lang="en-US" sz="2000" dirty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Challenges: requires shocks, </a:t>
            </a:r>
            <a:br>
              <a:rPr lang="en-US" sz="2000" dirty="0">
                <a:latin typeface="Georgia" pitchFamily="18" charset="0"/>
              </a:rPr>
            </a:br>
            <a:r>
              <a:rPr lang="en-US" sz="2000" dirty="0">
                <a:latin typeface="Georgia" pitchFamily="18" charset="0"/>
              </a:rPr>
              <a:t>many periods’ observations, </a:t>
            </a:r>
          </a:p>
          <a:p>
            <a:r>
              <a:rPr lang="en-US" sz="2000" dirty="0">
                <a:latin typeface="Georgia" pitchFamily="18" charset="0"/>
              </a:rPr>
              <a:t>some normative anchor to measure</a:t>
            </a:r>
          </a:p>
          <a:p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07C29888-8824-4AD8-8835-941CEF94A704}"/>
              </a:ext>
            </a:extLst>
          </p:cNvPr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Conceptualizations</a:t>
            </a:r>
          </a:p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measures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599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020763"/>
            <a:ext cx="876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eorgia" pitchFamily="18" charset="0"/>
              </a:rPr>
              <a:t>Main resilience measures (TANGO, RIMA, C&amp;B) do not exhibit similar distributions, don’t identify the same households as resilient, and generally poor OOS predictive accuracy in same data sets.</a:t>
            </a:r>
            <a:endParaRPr lang="en-US" sz="2800" b="1" dirty="0">
              <a:latin typeface="Georgia" pitchFamily="18" charset="0"/>
            </a:endParaRPr>
          </a:p>
          <a:p>
            <a:pPr>
              <a:defRPr/>
            </a:pPr>
            <a:endParaRPr lang="en-US" sz="2400" dirty="0">
              <a:latin typeface="Georgia" pitchFamily="18" charset="0"/>
            </a:endParaRPr>
          </a:p>
          <a:p>
            <a:pPr>
              <a:defRPr/>
            </a:pPr>
            <a:endParaRPr lang="en-US" sz="2400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Measurement problems follow naturally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A48744-0F3D-4553-897B-977DC15A3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07" r="23277"/>
          <a:stretch/>
        </p:blipFill>
        <p:spPr>
          <a:xfrm>
            <a:off x="457200" y="2749677"/>
            <a:ext cx="3812865" cy="297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3AF7A-B659-4DC6-A99C-46BDC94BB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1" t="1953" r="18000" b="-2841"/>
          <a:stretch/>
        </p:blipFill>
        <p:spPr>
          <a:xfrm>
            <a:off x="3581400" y="2639431"/>
            <a:ext cx="5256400" cy="3456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F4EDA0-F4C5-4021-A3B1-E9983735397A}"/>
              </a:ext>
            </a:extLst>
          </p:cNvPr>
          <p:cNvSpPr txBox="1"/>
          <p:nvPr/>
        </p:nvSpPr>
        <p:spPr>
          <a:xfrm>
            <a:off x="457200" y="5680501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Plus, RCI measures not internally consistent with the R measures they use for outcomes.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440AD-E84B-4BA4-B319-54C14A6A0C8E}"/>
              </a:ext>
            </a:extLst>
          </p:cNvPr>
          <p:cNvSpPr txBox="1"/>
          <p:nvPr/>
        </p:nvSpPr>
        <p:spPr>
          <a:xfrm>
            <a:off x="5029200" y="6391559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Upton, Constenla &amp; Barrett (in review)</a:t>
            </a:r>
          </a:p>
        </p:txBody>
      </p:sp>
    </p:spTree>
    <p:extLst>
      <p:ext uri="{BB962C8B-B14F-4D97-AF65-F5344CB8AC3E}">
        <p14:creationId xmlns:p14="http://schemas.microsoft.com/office/powerpoint/2010/main" val="83541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062" y="956473"/>
            <a:ext cx="86947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Without conceptual and measurement clarity, the state of rigorous research to guide innovation and investment to build resilience is weak.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b="1" u="sng" dirty="0">
                <a:latin typeface="Georgia" pitchFamily="18" charset="0"/>
              </a:rPr>
              <a:t>Conceptually, three general options exist:</a:t>
            </a:r>
          </a:p>
          <a:p>
            <a:pPr marL="457200" lvl="0" indent="-457200">
              <a:spcAft>
                <a:spcPts val="600"/>
              </a:spcAft>
              <a:buAutoNum type="arabicParenR"/>
            </a:pPr>
            <a:r>
              <a:rPr lang="en-US" sz="2400" dirty="0">
                <a:latin typeface="Georgia" pitchFamily="18" charset="0"/>
              </a:rPr>
              <a:t>Shift people’s current state. Ex: transfers of cash, education, land or other assets. (e.g., Heifer, PSNP)</a:t>
            </a:r>
          </a:p>
          <a:p>
            <a:pPr marL="457200" lvl="0" indent="-457200">
              <a:spcAft>
                <a:spcPts val="600"/>
              </a:spcAft>
              <a:buAutoNum type="arabicParenR"/>
            </a:pPr>
            <a:r>
              <a:rPr lang="en-US" sz="2400" dirty="0">
                <a:latin typeface="Georgia" pitchFamily="18" charset="0"/>
              </a:rPr>
              <a:t>Alter conditional transition </a:t>
            </a:r>
            <a:r>
              <a:rPr lang="en-US" sz="2400" dirty="0" err="1">
                <a:latin typeface="Georgia" pitchFamily="18" charset="0"/>
              </a:rPr>
              <a:t>dist’ns</a:t>
            </a:r>
            <a:r>
              <a:rPr lang="en-US" sz="2400" dirty="0">
                <a:latin typeface="Georgia" pitchFamily="18" charset="0"/>
              </a:rPr>
              <a:t> directly through risk reduction/transfer. Ex: social protection - EGS,  insurance, improved policing, drought-resistant varieties (e.g., IBLI, flood-tolerant rice). </a:t>
            </a:r>
          </a:p>
          <a:p>
            <a:pPr marL="457200" lvl="0" indent="-457200">
              <a:spcAft>
                <a:spcPts val="600"/>
              </a:spcAft>
              <a:buAutoNum type="arabicParenR"/>
            </a:pPr>
            <a:r>
              <a:rPr lang="en-US" sz="2400" dirty="0">
                <a:latin typeface="Georgia" pitchFamily="18" charset="0"/>
              </a:rPr>
              <a:t>Tech/institutional change to alter underlying system structure (e.g., mobile phones)</a:t>
            </a:r>
            <a:endParaRPr lang="en-US" dirty="0">
              <a:latin typeface="Georgia" pitchFamily="18" charset="0"/>
            </a:endParaRPr>
          </a:p>
          <a:p>
            <a:pPr marL="457200" lvl="0" indent="-457200">
              <a:spcAft>
                <a:spcPts val="600"/>
              </a:spcAft>
              <a:buAutoNum type="arabicParenR"/>
            </a:pPr>
            <a:endParaRPr lang="en-US" sz="2400" dirty="0">
              <a:latin typeface="Georgia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b="1" dirty="0">
                <a:latin typeface="Georgia" pitchFamily="18" charset="0"/>
              </a:rPr>
              <a:t>But how evaluate specific interventions/innovations?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715000" y="0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What guidance?</a:t>
            </a:r>
          </a:p>
        </p:txBody>
      </p:sp>
    </p:spTree>
    <p:extLst>
      <p:ext uri="{BB962C8B-B14F-4D97-AF65-F5344CB8AC3E}">
        <p14:creationId xmlns:p14="http://schemas.microsoft.com/office/powerpoint/2010/main" val="1483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Resilience is a popular buzzword now. But little precision or consistency in its use, theoretically or methodologically.  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We know relatively little about ‘building resilience’, based on rigorous, replicated studies.  Operations are far out ahead of research. Risks of malpractice are distressingly high.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Must start with a firm theoretical foundation and measures/data that directly follow from theory. Rigorous but implementable. </a:t>
            </a:r>
          </a:p>
          <a:p>
            <a:endParaRPr lang="en-US" b="1" dirty="0">
              <a:latin typeface="Georgia" pitchFamily="18" charset="0"/>
            </a:endParaRPr>
          </a:p>
          <a:p>
            <a:r>
              <a:rPr lang="en-US" b="1" dirty="0">
                <a:latin typeface="Georgia" pitchFamily="18" charset="0"/>
              </a:rPr>
              <a:t>A massive research agenda, especially w/agencies using resilience as a programming principle.</a:t>
            </a:r>
          </a:p>
          <a:p>
            <a:endParaRPr lang="en-US" sz="24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856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227" cy="6879191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10668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interest 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64008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6474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" y="962186"/>
            <a:ext cx="2333677" cy="30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79" y="962186"/>
            <a:ext cx="2162175" cy="288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78" y="4147000"/>
            <a:ext cx="2162176" cy="27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943297"/>
            <a:ext cx="2032702" cy="256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01" y="2256760"/>
            <a:ext cx="20669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58" y="999922"/>
            <a:ext cx="2238375" cy="33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70" y="2488367"/>
            <a:ext cx="210810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" y="2690529"/>
            <a:ext cx="23456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1" y="4495801"/>
            <a:ext cx="2386255" cy="23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2" y="3595403"/>
            <a:ext cx="2215526" cy="328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99" y="3600515"/>
            <a:ext cx="2326236" cy="32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Motivation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52" y="2902905"/>
            <a:ext cx="8652733" cy="181588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“Resilience” has rapidly become a ubiquitous buzzword, but ill-defined and inconsistently measured concept within the development and humanitarian communities</a:t>
            </a:r>
          </a:p>
        </p:txBody>
      </p:sp>
    </p:spTree>
    <p:extLst>
      <p:ext uri="{BB962C8B-B14F-4D97-AF65-F5344CB8AC3E}">
        <p14:creationId xmlns:p14="http://schemas.microsoft.com/office/powerpoint/2010/main" val="222460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020763"/>
            <a:ext cx="8763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eorgia" pitchFamily="18" charset="0"/>
              </a:rPr>
              <a:t>Why development and humanitarian communities’ current fascination with “resilience”?</a:t>
            </a:r>
            <a:endParaRPr lang="en-US" sz="2400" u="sng" dirty="0">
              <a:latin typeface="Georgia" pitchFamily="18" charset="0"/>
            </a:endParaRPr>
          </a:p>
          <a:p>
            <a:pPr>
              <a:defRPr/>
            </a:pPr>
            <a:r>
              <a:rPr lang="en-US" sz="2400" dirty="0">
                <a:latin typeface="Georgia" pitchFamily="18" charset="0"/>
              </a:rPr>
              <a:t>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Risk perceived as increasing in both frequency and intensity</a:t>
            </a:r>
          </a:p>
          <a:p>
            <a:pPr marL="514350" indent="-514350">
              <a:buFontTx/>
              <a:buAutoNum type="arabicParenR"/>
              <a:defRPr/>
            </a:pPr>
            <a:endParaRPr lang="en-US" sz="2400" u="sng" dirty="0">
              <a:latin typeface="Georgia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Recurring crises (e.g., Somalia, eastern DRC) underscore the longstanding difficulty of reconciling humanitarian response to disasters with longer-term development efforts.</a:t>
            </a:r>
          </a:p>
          <a:p>
            <a:pPr marL="514350" indent="-514350">
              <a:buFontTx/>
              <a:buAutoNum type="arabicParenR"/>
              <a:defRPr/>
            </a:pPr>
            <a:endParaRPr lang="en-US" dirty="0">
              <a:latin typeface="Georgia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Increasingly recognize interdependent socio-biophysical systems. Learn from advances in ecological research.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Motivation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50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3121300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eorgia" pitchFamily="18" charset="0"/>
              </a:rPr>
              <a:t>Core challenge</a:t>
            </a:r>
            <a:r>
              <a:rPr lang="en-US" sz="2400" dirty="0">
                <a:latin typeface="Georgia" pitchFamily="18" charset="0"/>
              </a:rPr>
              <a:t>: Like poverty and food security, resilience is an unobservable, normative concept, a </a:t>
            </a:r>
            <a:r>
              <a:rPr lang="en-US" sz="2400" b="1" dirty="0">
                <a:latin typeface="Georgia" pitchFamily="18" charset="0"/>
              </a:rPr>
              <a:t>latent variable</a:t>
            </a:r>
            <a:r>
              <a:rPr lang="en-US" sz="2400" dirty="0">
                <a:latin typeface="Georgia" pitchFamily="18" charset="0"/>
              </a:rPr>
              <a:t>. It is not directly measurable and requires longitudinal, ideally high frequency data plus exposure to shocks/stressors.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7"/>
          <a:stretch/>
        </p:blipFill>
        <p:spPr bwMode="auto">
          <a:xfrm>
            <a:off x="1371600" y="990600"/>
            <a:ext cx="6607175" cy="19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010110"/>
            <a:ext cx="6934200" cy="1699904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ED915EA-ED91-4256-9BDD-31EBAF11A6CE}"/>
              </a:ext>
            </a:extLst>
          </p:cNvPr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Motivation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109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020763"/>
            <a:ext cx="876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Georgia" pitchFamily="18" charset="0"/>
              </a:rPr>
              <a:t>Concept remains inconsistently used … </a:t>
            </a:r>
          </a:p>
          <a:p>
            <a:pPr>
              <a:defRPr/>
            </a:pPr>
            <a:r>
              <a:rPr lang="en-US" sz="2800" b="1" i="1" dirty="0">
                <a:latin typeface="Georgia" pitchFamily="18" charset="0"/>
              </a:rPr>
              <a:t>       </a:t>
            </a:r>
          </a:p>
          <a:p>
            <a:pPr>
              <a:defRPr/>
            </a:pPr>
            <a:r>
              <a:rPr lang="en-US" sz="2800" b="1" i="1" dirty="0">
                <a:latin typeface="Georgia" pitchFamily="18" charset="0"/>
              </a:rPr>
              <a:t>      and measurement remains unsettled ... </a:t>
            </a:r>
          </a:p>
          <a:p>
            <a:pPr>
              <a:defRPr/>
            </a:pPr>
            <a:endParaRPr lang="en-US" sz="2800" b="1" i="1" dirty="0">
              <a:latin typeface="Georgia" pitchFamily="18" charset="0"/>
            </a:endParaRPr>
          </a:p>
          <a:p>
            <a:pPr>
              <a:defRPr/>
            </a:pPr>
            <a:r>
              <a:rPr lang="en-US" sz="2800" b="1" i="1" dirty="0">
                <a:latin typeface="Georgia" pitchFamily="18" charset="0"/>
              </a:rPr>
              <a:t>	so good research to guide innovation 	and investment quite underdeveloped.</a:t>
            </a:r>
          </a:p>
        </p:txBody>
      </p:sp>
      <p:pic>
        <p:nvPicPr>
          <p:cNvPr id="1026" name="Picture 2" descr="Scratching My Head GIFs - Get the best GIF on GIPHY">
            <a:extLst>
              <a:ext uri="{FF2B5EF4-FFF2-40B4-BE49-F238E27FC236}">
                <a16:creationId xmlns:a16="http://schemas.microsoft.com/office/drawing/2014/main" id="{27046CD0-69C9-44A9-A6E8-E82B1D6B7D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8862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E559E948-0F54-4EFE-8F3E-3CB45326B718}"/>
              </a:ext>
            </a:extLst>
          </p:cNvPr>
          <p:cNvSpPr txBox="1">
            <a:spLocks/>
          </p:cNvSpPr>
          <p:nvPr/>
        </p:nvSpPr>
        <p:spPr bwMode="auto">
          <a:xfrm>
            <a:off x="2667000" y="155230"/>
            <a:ext cx="62158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Challenge for researchers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093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EBF14FF-249B-4771-8B08-81E8A3C0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372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CB079-3DEC-4E99-9BDD-DE42F323D51D}"/>
              </a:ext>
            </a:extLst>
          </p:cNvPr>
          <p:cNvSpPr txBox="1"/>
          <p:nvPr/>
        </p:nvSpPr>
        <p:spPr>
          <a:xfrm>
            <a:off x="204938" y="651944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Source: Barrett et al. </a:t>
            </a:r>
            <a:r>
              <a:rPr lang="en-US" sz="1600" i="1" dirty="0">
                <a:latin typeface="Georgia" panose="02040502050405020303" pitchFamily="18" charset="0"/>
              </a:rPr>
              <a:t>World </a:t>
            </a:r>
            <a:r>
              <a:rPr lang="en-US" sz="1600" i="1" dirty="0" err="1">
                <a:latin typeface="Georgia" panose="02040502050405020303" pitchFamily="18" charset="0"/>
              </a:rPr>
              <a:t>Dev’t</a:t>
            </a:r>
            <a:r>
              <a:rPr lang="en-US" sz="1600" i="1" dirty="0"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in press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20763"/>
            <a:ext cx="876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eorgia" pitchFamily="18" charset="0"/>
              </a:rPr>
              <a:t>Literature expanding very rapidly since 2008-11. </a:t>
            </a:r>
          </a:p>
          <a:p>
            <a:pPr>
              <a:defRPr/>
            </a:pPr>
            <a:endParaRPr lang="en-US" b="1" dirty="0">
              <a:latin typeface="Georgia" pitchFamily="18" charset="0"/>
            </a:endParaRPr>
          </a:p>
          <a:p>
            <a:pPr>
              <a:defRPr/>
            </a:pPr>
            <a:r>
              <a:rPr lang="en-US" b="1" dirty="0">
                <a:latin typeface="Georgia" pitchFamily="18" charset="0"/>
              </a:rPr>
              <a:t>But most focused on a few areas and shocks, use just cross-sectional data and one scale of analysis. </a:t>
            </a:r>
            <a:endParaRPr lang="en-US" sz="2400" dirty="0">
              <a:latin typeface="Georgia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BB6D0E-AE84-4D20-B736-C7E0619CE378}"/>
              </a:ext>
            </a:extLst>
          </p:cNvPr>
          <p:cNvGrpSpPr/>
          <p:nvPr/>
        </p:nvGrpSpPr>
        <p:grpSpPr>
          <a:xfrm>
            <a:off x="692598" y="3019770"/>
            <a:ext cx="4068064" cy="3274667"/>
            <a:chOff x="692598" y="3019770"/>
            <a:chExt cx="4068064" cy="3274667"/>
          </a:xfrm>
        </p:grpSpPr>
        <p:pic>
          <p:nvPicPr>
            <p:cNvPr id="2049" name="Picture 26">
              <a:extLst>
                <a:ext uri="{FF2B5EF4-FFF2-40B4-BE49-F238E27FC236}">
                  <a16:creationId xmlns:a16="http://schemas.microsoft.com/office/drawing/2014/main" id="{93D3A6F4-BD14-4208-8181-B138F7840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98" y="3173659"/>
              <a:ext cx="4068064" cy="3120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DF4A41-9355-4ECF-80F0-A9DABF46E726}"/>
                </a:ext>
              </a:extLst>
            </p:cNvPr>
            <p:cNvSpPr txBox="1"/>
            <p:nvPr/>
          </p:nvSpPr>
          <p:spPr>
            <a:xfrm>
              <a:off x="692598" y="3019770"/>
              <a:ext cx="40680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Calibri" panose="020F0502020204030204" pitchFamily="34" charset="0"/>
                </a:rPr>
                <a:t>Publication of empirical resilience studies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F2712A-D2EA-4648-9FE0-5662C0776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14" y="2666745"/>
            <a:ext cx="3963961" cy="1670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E8FB77-C326-4A36-A857-F6000F32E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413554"/>
            <a:ext cx="3429000" cy="2493818"/>
          </a:xfrm>
          <a:prstGeom prst="rect">
            <a:avLst/>
          </a:prstGeom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23CD0BCE-FACE-49AE-A71F-C116D8AA90E9}"/>
              </a:ext>
            </a:extLst>
          </p:cNvPr>
          <p:cNvSpPr txBox="1">
            <a:spLocks/>
          </p:cNvSpPr>
          <p:nvPr/>
        </p:nvSpPr>
        <p:spPr bwMode="auto">
          <a:xfrm>
            <a:off x="2318534" y="69868"/>
            <a:ext cx="66730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State of literature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270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EBF14FF-249B-4771-8B08-81E8A3C0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372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CB079-3DEC-4E99-9BDD-DE42F323D51D}"/>
              </a:ext>
            </a:extLst>
          </p:cNvPr>
          <p:cNvSpPr txBox="1"/>
          <p:nvPr/>
        </p:nvSpPr>
        <p:spPr>
          <a:xfrm>
            <a:off x="2681914" y="651944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Source: Barrett et al. </a:t>
            </a:r>
            <a:r>
              <a:rPr lang="en-US" sz="1600" i="1" dirty="0">
                <a:latin typeface="Georgia" panose="02040502050405020303" pitchFamily="18" charset="0"/>
              </a:rPr>
              <a:t>World </a:t>
            </a:r>
            <a:r>
              <a:rPr lang="en-US" sz="1600" i="1" dirty="0" err="1">
                <a:latin typeface="Georgia" panose="02040502050405020303" pitchFamily="18" charset="0"/>
              </a:rPr>
              <a:t>Dev’t</a:t>
            </a:r>
            <a:r>
              <a:rPr lang="en-US" sz="1600" i="1" dirty="0"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in press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20763"/>
            <a:ext cx="8763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Georgia" pitchFamily="18" charset="0"/>
              </a:rPr>
              <a:t>Quant lit on resilience especially weak </a:t>
            </a:r>
          </a:p>
          <a:p>
            <a:pPr>
              <a:defRPr/>
            </a:pPr>
            <a:r>
              <a:rPr lang="en-US" u="sng" dirty="0">
                <a:latin typeface="Georgia" pitchFamily="18" charset="0"/>
              </a:rPr>
              <a:t>5 key ‘quality’ criteria: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1 – Clear definition of “resilience”</a:t>
            </a:r>
            <a:endParaRPr lang="en-US" sz="20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2 – Explicit attention to risk/stressor exposure and/or ex-post shocks</a:t>
            </a:r>
            <a:endParaRPr lang="en-US" sz="20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3 – Clear resilience measure</a:t>
            </a:r>
            <a:endParaRPr lang="en-US" sz="20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4 – Used longitudinal data</a:t>
            </a:r>
            <a:endParaRPr lang="en-US" sz="20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5 – N ≥ 200 / survey round</a:t>
            </a:r>
            <a:endParaRPr lang="en-US" sz="20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latin typeface="Georgia" pitchFamily="18" charset="0"/>
            </a:endParaRPr>
          </a:p>
          <a:p>
            <a:pPr>
              <a:defRPr/>
            </a:pPr>
            <a:r>
              <a:rPr lang="en-US" b="1" dirty="0">
                <a:latin typeface="Georgia" pitchFamily="18" charset="0"/>
              </a:rPr>
              <a:t>Google Scholar: 2.4 </a:t>
            </a:r>
            <a:r>
              <a:rPr lang="en-US" b="1" dirty="0" err="1">
                <a:latin typeface="Georgia" pitchFamily="18" charset="0"/>
              </a:rPr>
              <a:t>mn</a:t>
            </a:r>
            <a:r>
              <a:rPr lang="en-US" b="1" dirty="0">
                <a:latin typeface="Georgia" pitchFamily="18" charset="0"/>
              </a:rPr>
              <a:t> hits!</a:t>
            </a:r>
          </a:p>
          <a:p>
            <a:pPr>
              <a:defRPr/>
            </a:pPr>
            <a:endParaRPr lang="en-US" b="1" dirty="0">
              <a:latin typeface="Georgia" pitchFamily="18" charset="0"/>
            </a:endParaRPr>
          </a:p>
          <a:p>
            <a:pPr>
              <a:defRPr/>
            </a:pPr>
            <a:r>
              <a:rPr lang="en-US" b="1" dirty="0">
                <a:latin typeface="Georgia" pitchFamily="18" charset="0"/>
              </a:rPr>
              <a:t>9,558 total records in SR</a:t>
            </a:r>
          </a:p>
          <a:p>
            <a:pPr marL="342900" indent="-342900">
              <a:buFont typeface="Symbol" panose="05050102010706020507" pitchFamily="18" charset="2"/>
              <a:buChar char="®"/>
              <a:defRPr/>
            </a:pPr>
            <a:r>
              <a:rPr lang="en-US" b="1" dirty="0">
                <a:latin typeface="Georgia" pitchFamily="18" charset="0"/>
                <a:sym typeface="Symbol" panose="05050102010706020507" pitchFamily="18" charset="2"/>
              </a:rPr>
              <a:t>301 included studies </a:t>
            </a:r>
          </a:p>
          <a:p>
            <a:pPr marL="342900" indent="-342900">
              <a:buFont typeface="Symbol" panose="05050102010706020507" pitchFamily="18" charset="2"/>
              <a:buChar char="®"/>
              <a:defRPr/>
            </a:pPr>
            <a:r>
              <a:rPr lang="en-US" b="1" dirty="0">
                <a:latin typeface="Georgia" pitchFamily="18" charset="0"/>
                <a:sym typeface="Symbol" panose="05050102010706020507" pitchFamily="18" charset="2"/>
              </a:rPr>
              <a:t>45 ‘5C’ studies</a:t>
            </a:r>
          </a:p>
          <a:p>
            <a:pPr marL="342900" indent="-342900">
              <a:buFont typeface="Symbol" panose="05050102010706020507" pitchFamily="18" charset="2"/>
              <a:buChar char="®"/>
              <a:defRPr/>
            </a:pPr>
            <a:r>
              <a:rPr lang="en-US" b="1" dirty="0">
                <a:latin typeface="Georgia" pitchFamily="18" charset="0"/>
              </a:rPr>
              <a:t>12 ‘5 C’ quant studies</a:t>
            </a:r>
            <a:endParaRPr lang="en-US" sz="2400" dirty="0">
              <a:latin typeface="Georgia" pitchFamily="18" charset="0"/>
            </a:endParaRPr>
          </a:p>
          <a:p>
            <a:pPr>
              <a:defRPr/>
            </a:pPr>
            <a:r>
              <a:rPr lang="en-US" sz="2400" dirty="0">
                <a:latin typeface="Georgia" pitchFamily="18" charset="0"/>
              </a:rPr>
              <a:t> 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D6FE6FF-5E1E-4705-8239-86E30D2730A8}"/>
              </a:ext>
            </a:extLst>
          </p:cNvPr>
          <p:cNvSpPr txBox="1">
            <a:spLocks/>
          </p:cNvSpPr>
          <p:nvPr/>
        </p:nvSpPr>
        <p:spPr bwMode="auto">
          <a:xfrm>
            <a:off x="2318534" y="69868"/>
            <a:ext cx="66730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State of literature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EF379-5C9C-4B1C-A737-BDE4D8FE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18395"/>
            <a:ext cx="3789022" cy="44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7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730" y="1143000"/>
            <a:ext cx="866453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latin typeface="Georgia" pitchFamily="18" charset="0"/>
              </a:rPr>
              <a:t>Lots of conceptual confusion about resilience</a:t>
            </a:r>
          </a:p>
          <a:p>
            <a:pPr>
              <a:defRPr/>
            </a:pPr>
            <a:endParaRPr lang="en-US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Focus on </a:t>
            </a:r>
            <a:r>
              <a:rPr lang="en-US" sz="2000" b="1" i="1" dirty="0">
                <a:latin typeface="Georgia" pitchFamily="18" charset="0"/>
              </a:rPr>
              <a:t>minimizing human experience of ill-being</a:t>
            </a:r>
            <a:r>
              <a:rPr lang="en-US" sz="2000" dirty="0">
                <a:latin typeface="Georgia" pitchFamily="18" charset="0"/>
              </a:rPr>
              <a:t> over time in a stochastic world. 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Implies:</a:t>
            </a:r>
          </a:p>
          <a:p>
            <a:endParaRPr lang="en-US" sz="2000" dirty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itchFamily="18" charset="0"/>
              </a:rPr>
              <a:t>focus on individuals’ (and groups’) </a:t>
            </a:r>
            <a:r>
              <a:rPr lang="en-US" sz="2000" i="1" dirty="0">
                <a:latin typeface="Georgia" pitchFamily="18" charset="0"/>
              </a:rPr>
              <a:t>well-being within</a:t>
            </a:r>
            <a:r>
              <a:rPr lang="en-US" sz="2000" dirty="0">
                <a:latin typeface="Georgia" pitchFamily="18" charset="0"/>
              </a:rPr>
              <a:t> a system, not the </a:t>
            </a:r>
            <a:r>
              <a:rPr lang="en-US" sz="2000" i="1" dirty="0">
                <a:latin typeface="Georgia" pitchFamily="18" charset="0"/>
              </a:rPr>
              <a:t>state of </a:t>
            </a:r>
            <a:r>
              <a:rPr lang="en-US" sz="2000" dirty="0">
                <a:latin typeface="Georgia" pitchFamily="18" charset="0"/>
              </a:rPr>
              <a:t>a system itself.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itchFamily="18" charset="0"/>
              </a:rPr>
              <a:t>consider the </a:t>
            </a:r>
            <a:r>
              <a:rPr lang="en-US" sz="2000" i="1" dirty="0">
                <a:latin typeface="Georgia" pitchFamily="18" charset="0"/>
              </a:rPr>
              <a:t>stochastic dynamics of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itchFamily="18" charset="0"/>
              </a:rPr>
              <a:t>Focus less on </a:t>
            </a:r>
            <a:r>
              <a:rPr lang="en-US" sz="2000" i="1" dirty="0">
                <a:latin typeface="Georgia" pitchFamily="18" charset="0"/>
              </a:rPr>
              <a:t>specific</a:t>
            </a:r>
            <a:r>
              <a:rPr lang="en-US" sz="2000" dirty="0">
                <a:latin typeface="Georgia" pitchFamily="18" charset="0"/>
              </a:rPr>
              <a:t> sources of risk b/c problem is uninsured exposure to </a:t>
            </a:r>
            <a:r>
              <a:rPr lang="en-US" sz="2000" i="1" dirty="0">
                <a:latin typeface="Georgia" pitchFamily="18" charset="0"/>
              </a:rPr>
              <a:t>many</a:t>
            </a:r>
            <a:r>
              <a:rPr lang="en-US" sz="2000" dirty="0">
                <a:latin typeface="Georgia" pitchFamily="18" charset="0"/>
              </a:rPr>
              <a:t> stressors (</a:t>
            </a:r>
            <a:r>
              <a:rPr lang="en-US" sz="2000" i="1" dirty="0">
                <a:latin typeface="Georgia" pitchFamily="18" charset="0"/>
              </a:rPr>
              <a:t>ex ante </a:t>
            </a:r>
            <a:r>
              <a:rPr lang="en-US" sz="2000" dirty="0">
                <a:latin typeface="Georgia" pitchFamily="18" charset="0"/>
              </a:rPr>
              <a:t>risk) and shocks (</a:t>
            </a:r>
            <a:r>
              <a:rPr lang="en-US" sz="2000" i="1" dirty="0">
                <a:latin typeface="Georgia" pitchFamily="18" charset="0"/>
              </a:rPr>
              <a:t>ex post</a:t>
            </a:r>
            <a:r>
              <a:rPr lang="en-US" sz="2000" dirty="0">
                <a:latin typeface="Georgia" pitchFamily="18" charset="0"/>
              </a:rPr>
              <a:t>, adverse outcomes). Resilience implies </a:t>
            </a:r>
            <a:r>
              <a:rPr lang="en-US" sz="2000" i="1" dirty="0">
                <a:latin typeface="Georgia" pitchFamily="18" charset="0"/>
              </a:rPr>
              <a:t>adaptability while preserving/achieving an adequate standard of living.</a:t>
            </a:r>
          </a:p>
          <a:p>
            <a:pPr>
              <a:defRPr/>
            </a:pPr>
            <a:endParaRPr lang="en-US" sz="2000" dirty="0" err="1">
              <a:latin typeface="Georgia" panose="02040502050405020303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191000" y="0"/>
            <a:ext cx="480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Conceptualizations</a:t>
            </a:r>
            <a:endParaRPr lang="en-US" sz="28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668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1143000"/>
            <a:ext cx="8915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3 </a:t>
            </a:r>
            <a:r>
              <a:rPr lang="en-US" b="1" dirty="0">
                <a:latin typeface="Georgia" pitchFamily="18" charset="0"/>
              </a:rPr>
              <a:t>broad conceptualizations in l</a:t>
            </a:r>
            <a:r>
              <a:rPr lang="en-US" sz="2400" b="1" dirty="0">
                <a:latin typeface="Georgia" pitchFamily="18" charset="0"/>
              </a:rPr>
              <a:t>iterature: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Georgia" pitchFamily="18" charset="0"/>
              </a:rPr>
              <a:t>Concept 1: Resilience as capacity</a:t>
            </a:r>
          </a:p>
          <a:p>
            <a:r>
              <a:rPr lang="en-US" dirty="0">
                <a:latin typeface="Georgia" pitchFamily="18" charset="0"/>
              </a:rPr>
              <a:t>Resilience = “the capacity that ensures stressors and shocks do not have long-lasting adverse development consequences” (Constas et al. 2014)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Commonly operationalized as indices constructed by factor analysis of a vector of indicators (FAO RIMA, USAID/TANGO)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Resilience as capacity aims to explain variation in well-being.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Hard to use to study ‘what builds resilience’ and hard to unpack a vector of endogenous indicators to identify causal effects. 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038600" y="-139780"/>
            <a:ext cx="49966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Conceptualizations</a:t>
            </a:r>
          </a:p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measures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10169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9078</TotalTime>
  <Words>1047</Words>
  <Application>Microsoft Office PowerPoint</Application>
  <PresentationFormat>On-screen Show (4:3)</PresentationFormat>
  <Paragraphs>138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Symbol</vt:lpstr>
      <vt:lpstr>Times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HH-period-specific CPDs:  FGT-style         population-level measures: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Joseph Christian</dc:creator>
  <cp:lastModifiedBy>Chris Barrett</cp:lastModifiedBy>
  <cp:revision>336</cp:revision>
  <cp:lastPrinted>2021-06-29T20:58:30Z</cp:lastPrinted>
  <dcterms:created xsi:type="dcterms:W3CDTF">2010-09-09T13:53:52Z</dcterms:created>
  <dcterms:modified xsi:type="dcterms:W3CDTF">2021-06-29T22:10:57Z</dcterms:modified>
</cp:coreProperties>
</file>