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  <p:sldMasterId id="2147483655" r:id="rId2"/>
    <p:sldMasterId id="2147483692" r:id="rId3"/>
  </p:sldMasterIdLst>
  <p:notesMasterIdLst>
    <p:notesMasterId r:id="rId13"/>
  </p:notesMasterIdLst>
  <p:handoutMasterIdLst>
    <p:handoutMasterId r:id="rId14"/>
  </p:handoutMasterIdLst>
  <p:sldIdLst>
    <p:sldId id="294" r:id="rId4"/>
    <p:sldId id="382" r:id="rId5"/>
    <p:sldId id="391" r:id="rId6"/>
    <p:sldId id="392" r:id="rId7"/>
    <p:sldId id="393" r:id="rId8"/>
    <p:sldId id="395" r:id="rId9"/>
    <p:sldId id="394" r:id="rId10"/>
    <p:sldId id="396" r:id="rId11"/>
    <p:sldId id="377" r:id="rId12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ECFF"/>
    <a:srgbClr val="99CCFF"/>
    <a:srgbClr val="FFFFD1"/>
    <a:srgbClr val="FFCC66"/>
    <a:srgbClr val="0000FF"/>
    <a:srgbClr val="FF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2" autoAdjust="0"/>
    <p:restoredTop sz="94660"/>
  </p:normalViewPr>
  <p:slideViewPr>
    <p:cSldViewPr>
      <p:cViewPr varScale="1">
        <p:scale>
          <a:sx n="128" d="100"/>
          <a:sy n="128" d="100"/>
        </p:scale>
        <p:origin x="114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4604887-061F-4CBC-9F86-0F1FA82381E0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D60CB59-A230-4656-BC6C-B57D7F9C3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26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376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677" y="4387136"/>
            <a:ext cx="5096722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271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376" y="8774271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5398022-F8A4-4B56-898E-D07E391D8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13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51A46AA-0A50-4594-9BB9-9894F7E83E44}" type="slidenum">
              <a:rPr lang="en-US" altLang="en-US" smtClean="0">
                <a:latin typeface="Times New Roman" pitchFamily="18" charset="0"/>
              </a:rPr>
              <a:pPr/>
              <a:t>1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8975"/>
            <a:ext cx="4595812" cy="3446463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422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22F4614-F41D-49C3-BEBA-7DE91908574A}" type="slidenum">
              <a:rPr lang="en-US" altLang="en-US" smtClean="0">
                <a:latin typeface="Times New Roman" pitchFamily="18" charset="0"/>
              </a:rPr>
              <a:pPr/>
              <a:t>9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8975"/>
            <a:ext cx="4595812" cy="3446463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100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D603D-2159-491B-B6F9-85D883EC2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69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1F0FD-7454-4423-B205-8D327C2AF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3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79E9A-AB13-4C28-925A-B100E0AB8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72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BFD44-4610-4497-8269-CE05F2051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20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F00A2-FC58-46CF-8F48-31457CF35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96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CCD4C-EE5E-44AE-ABE4-DBBF916F8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27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6644D-D811-40C0-BB9B-F38A1513B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11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EED3B-3463-4DBB-B933-7E81B6613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74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62969-3ADC-407C-B4FA-B4B7E98B6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63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69CCD-380A-467F-A062-3FA1CD708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52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AD3FC-736D-48CF-9B4B-646F8FC76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2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BFF18-FA67-4D15-A6E6-F45B14E5A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39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C54D8-2A69-4ED4-B2AD-628F62A8C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36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5E1AB-05A0-489B-9CC6-FBC1FA3E1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95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E1F23-6DF0-41BE-B2EA-3EF914939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89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49EBE-23FD-4BCA-81DF-6317F1A30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0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AE097-2CE3-466F-ACB1-F91403AB0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57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AFE02-438D-4F95-BAA8-373336341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39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670DA-C15F-4BE5-AF59-94297EFE2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86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9FA66-146E-4E20-9C1A-A2B37C666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724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56F93-0DD5-4EEA-B938-F2913FEF2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324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6D004-8DBB-4A5D-8683-FB5844F9D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79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5196D-C32A-4B6A-AB99-AD40FA760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69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501AD-4729-44C1-904B-F578AFC74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41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DCD62-5090-4975-8BA6-4A72F5BCC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279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83E69-9CAF-4852-B7A1-A481BE4EF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17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EF43D-07DC-4A38-8B89-1D95DD8EB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29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F4CCC-FB34-47CD-9C70-875D3EFD2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85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E4912-5147-4CCA-B38A-7A6D816CB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9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4DCAA-0D27-46AF-820F-5D8D65393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0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3F331-FD2E-400D-A455-1DD356588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05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B1F53-DBDE-47D6-AA25-87B909316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9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876B2-0112-4CD8-BD52-D029395F5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5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89F31-0191-4F20-BFD6-D2D0FD04F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7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CDB4C7C7-BF2E-4DF1-8286-458E8D24F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596CC8CC-F3F5-40DB-9812-8AC919E1C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B833F1-DDD5-415F-ACD1-F75A3997F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 descr="Mbaka Oromo 2006 043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1540" y="2743200"/>
            <a:ext cx="3540919" cy="2655005"/>
          </a:xfrm>
          <a:noFill/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76200" y="962323"/>
            <a:ext cx="91440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600" b="1" dirty="0">
                <a:latin typeface="Georgia" panose="02040502050405020303" pitchFamily="18" charset="0"/>
              </a:rPr>
              <a:t>If I Could Start Anew: </a:t>
            </a:r>
          </a:p>
          <a:p>
            <a:pPr algn="ctr"/>
            <a:r>
              <a:rPr lang="en-US" sz="3600" b="1" dirty="0">
                <a:latin typeface="Georgia" panose="02040502050405020303" pitchFamily="18" charset="0"/>
              </a:rPr>
              <a:t>Some Reflections of</a:t>
            </a:r>
          </a:p>
          <a:p>
            <a:pPr algn="ctr"/>
            <a:r>
              <a:rPr lang="en-US" sz="3600" b="1" dirty="0">
                <a:latin typeface="Georgia" panose="02040502050405020303" pitchFamily="18" charset="0"/>
              </a:rPr>
              <a:t>An Applied Economist</a:t>
            </a:r>
          </a:p>
          <a:p>
            <a:pPr algn="ctr"/>
            <a:endParaRPr lang="en-US" sz="3600" b="1" dirty="0">
              <a:latin typeface="Georgia" panose="02040502050405020303" pitchFamily="18" charset="0"/>
            </a:endParaRPr>
          </a:p>
          <a:p>
            <a:pPr algn="ctr"/>
            <a:endParaRPr lang="en-US" altLang="en-US" sz="4000" b="1" dirty="0">
              <a:latin typeface="Georgia" pitchFamily="18" charset="0"/>
            </a:endParaRP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266700" y="5483799"/>
            <a:ext cx="8610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dirty="0">
                <a:latin typeface="Georgia" pitchFamily="18" charset="0"/>
              </a:rPr>
              <a:t>Chris Barrett</a:t>
            </a:r>
          </a:p>
          <a:p>
            <a:pPr algn="ctr"/>
            <a:r>
              <a:rPr lang="en-US" altLang="en-US" sz="2000" dirty="0">
                <a:latin typeface="Georgia" pitchFamily="18" charset="0"/>
              </a:rPr>
              <a:t>February 26, 2024</a:t>
            </a:r>
          </a:p>
          <a:p>
            <a:pPr algn="ctr"/>
            <a:r>
              <a:rPr lang="en-US" altLang="en-US" sz="2000" dirty="0">
                <a:latin typeface="Georgia" pitchFamily="18" charset="0"/>
              </a:rPr>
              <a:t>University of Illinois – Urbana/Champaign </a:t>
            </a:r>
          </a:p>
        </p:txBody>
      </p:sp>
      <p:pic>
        <p:nvPicPr>
          <p:cNvPr id="4101" name="Picture 5" descr="cu_logo_sml_150_pp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381000" y="1676400"/>
            <a:ext cx="8534400" cy="147002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1" dirty="0">
                <a:latin typeface="Georgia" pitchFamily="18" charset="0"/>
              </a:rPr>
              <a:t>Why do we become applied economists?</a:t>
            </a:r>
            <a:br>
              <a:rPr lang="en-US" sz="2400" b="1" dirty="0">
                <a:latin typeface="Georgia" pitchFamily="18" charset="0"/>
              </a:rPr>
            </a:br>
            <a:r>
              <a:rPr lang="en-US" sz="2400" dirty="0">
                <a:latin typeface="Georgia" pitchFamily="18" charset="0"/>
              </a:rPr>
              <a:t>- Fame? Power? Money? Exotic travel?</a:t>
            </a:r>
            <a:br>
              <a:rPr lang="en-US" sz="2400" dirty="0">
                <a:latin typeface="Georgia" pitchFamily="18" charset="0"/>
              </a:rPr>
            </a:br>
            <a:r>
              <a:rPr lang="en-US" sz="2400" b="1" dirty="0">
                <a:latin typeface="Georgia" pitchFamily="18" charset="0"/>
              </a:rPr>
              <a:t>Probably not!</a:t>
            </a:r>
            <a:br>
              <a:rPr lang="en-US" sz="2400" b="1" dirty="0">
                <a:latin typeface="Georgia" pitchFamily="18" charset="0"/>
              </a:rPr>
            </a:br>
            <a:br>
              <a:rPr lang="en-US" sz="2400" dirty="0">
                <a:latin typeface="Georgia" pitchFamily="18" charset="0"/>
              </a:rPr>
            </a:br>
            <a:r>
              <a:rPr lang="en-US" sz="2400" b="1" dirty="0">
                <a:latin typeface="Georgia" pitchFamily="18" charset="0"/>
              </a:rPr>
              <a:t>Probably more: </a:t>
            </a:r>
            <a:br>
              <a:rPr lang="en-US" sz="2400" dirty="0">
                <a:latin typeface="Georgia" pitchFamily="18" charset="0"/>
              </a:rPr>
            </a:br>
            <a:r>
              <a:rPr lang="en-US" sz="2400" dirty="0">
                <a:latin typeface="Georgia" pitchFamily="18" charset="0"/>
              </a:rPr>
              <a:t>- intellectual </a:t>
            </a:r>
            <a:r>
              <a:rPr lang="en-US" sz="2400" b="1" i="1" u="sng" dirty="0">
                <a:latin typeface="Georgia" pitchFamily="18" charset="0"/>
              </a:rPr>
              <a:t>stimulation</a:t>
            </a:r>
            <a:r>
              <a:rPr lang="en-US" sz="2400" dirty="0">
                <a:latin typeface="Georgia" pitchFamily="18" charset="0"/>
              </a:rPr>
              <a:t> (i.e., tackle interesting problems)</a:t>
            </a:r>
            <a:br>
              <a:rPr lang="en-US" sz="2400" dirty="0">
                <a:latin typeface="Georgia" pitchFamily="18" charset="0"/>
              </a:rPr>
            </a:br>
            <a:r>
              <a:rPr lang="en-US" sz="2400" dirty="0">
                <a:latin typeface="Georgia" pitchFamily="18" charset="0"/>
              </a:rPr>
              <a:t>- </a:t>
            </a:r>
            <a:r>
              <a:rPr lang="en-US" sz="2400" b="1" i="1" u="sng" dirty="0">
                <a:latin typeface="Georgia" pitchFamily="18" charset="0"/>
              </a:rPr>
              <a:t>impact</a:t>
            </a:r>
            <a:r>
              <a:rPr lang="en-US" sz="2400" dirty="0">
                <a:latin typeface="Georgia" pitchFamily="18" charset="0"/>
              </a:rPr>
              <a:t> opportunity (i.e., help solve important problems)</a:t>
            </a:r>
          </a:p>
        </p:txBody>
      </p:sp>
      <p:pic>
        <p:nvPicPr>
          <p:cNvPr id="5124" name="Picture 5" descr="cu_logo_sml_150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 txBox="1">
            <a:spLocks/>
          </p:cNvSpPr>
          <p:nvPr/>
        </p:nvSpPr>
        <p:spPr bwMode="auto">
          <a:xfrm>
            <a:off x="5638800" y="0"/>
            <a:ext cx="350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Aim for Impact</a:t>
            </a:r>
          </a:p>
        </p:txBody>
      </p:sp>
      <p:pic>
        <p:nvPicPr>
          <p:cNvPr id="3" name="Picture 2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1DBC5DDE-3A2D-C280-F4B0-C9B374E9BF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321" y="3843405"/>
            <a:ext cx="3733800" cy="2798695"/>
          </a:xfrm>
          <a:prstGeom prst="rect">
            <a:avLst/>
          </a:prstGeom>
        </p:spPr>
      </p:pic>
      <p:pic>
        <p:nvPicPr>
          <p:cNvPr id="5" name="Picture 4" descr="A group of children sitting on the ground&#10;&#10;Description automatically generated">
            <a:extLst>
              <a:ext uri="{FF2B5EF4-FFF2-40B4-BE49-F238E27FC236}">
                <a16:creationId xmlns:a16="http://schemas.microsoft.com/office/drawing/2014/main" id="{FFA55740-A54B-7232-32EF-52C47ECEA3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41750"/>
            <a:ext cx="3733800" cy="2800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cu_logo_sml_150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 txBox="1">
            <a:spLocks/>
          </p:cNvSpPr>
          <p:nvPr/>
        </p:nvSpPr>
        <p:spPr bwMode="auto">
          <a:xfrm>
            <a:off x="5638800" y="0"/>
            <a:ext cx="350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Aim for Impact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382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b="1" u="sng" dirty="0">
                <a:solidFill>
                  <a:schemeClr val="tx1"/>
                </a:solidFill>
                <a:latin typeface="Georgia" pitchFamily="18" charset="0"/>
              </a:rPr>
              <a:t>How to enjoy intellectual stimulation and impact? </a:t>
            </a:r>
          </a:p>
          <a:p>
            <a:pPr algn="l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b="1" dirty="0">
              <a:solidFill>
                <a:schemeClr val="tx1"/>
              </a:solidFill>
              <a:latin typeface="Georgia" pitchFamily="18" charset="0"/>
            </a:endParaRPr>
          </a:p>
          <a:p>
            <a:pPr algn="l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b="1" dirty="0">
                <a:solidFill>
                  <a:schemeClr val="tx1"/>
                </a:solidFill>
                <a:latin typeface="Georgia" pitchFamily="18" charset="0"/>
              </a:rPr>
              <a:t>First identify/relax binding constraints:</a:t>
            </a: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400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Knowledge</a:t>
            </a: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400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Access</a:t>
            </a: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400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Time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Georgia" pitchFamily="18" charset="0"/>
              <a:cs typeface="Arial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(very rarely is it money!) </a:t>
            </a:r>
          </a:p>
        </p:txBody>
      </p:sp>
    </p:spTree>
    <p:extLst>
      <p:ext uri="{BB962C8B-B14F-4D97-AF65-F5344CB8AC3E}">
        <p14:creationId xmlns:p14="http://schemas.microsoft.com/office/powerpoint/2010/main" val="159527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cu_logo_sml_150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 txBox="1">
            <a:spLocks/>
          </p:cNvSpPr>
          <p:nvPr/>
        </p:nvSpPr>
        <p:spPr bwMode="auto">
          <a:xfrm>
            <a:off x="5638800" y="0"/>
            <a:ext cx="350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Knowledge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1219200"/>
            <a:ext cx="8458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b="1" u="sng" dirty="0">
                <a:solidFill>
                  <a:schemeClr val="tx1"/>
                </a:solidFill>
                <a:latin typeface="Georgia" pitchFamily="18" charset="0"/>
              </a:rPr>
              <a:t>Applied Economics Today</a:t>
            </a: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400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Heavy emphasis on reduced form empirical work with ‘clean’ causal identification. Premium on survey and experimental design skills, econometrics</a:t>
            </a: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400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Rapidly increasing data availability / computing power. Rising premium on data science (ML, NLP, GIS) skills.</a:t>
            </a: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400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Growing appreciation of the whole human, drawing on other social sciences to embrace – rather than assume away – the richness of human behaviors.</a:t>
            </a: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400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Increased recognition of humans’ inextricability from natural systems (health, ag, etc.) – work w/the relevant (soil, climate, crop, fisheries, parasitology, etc.) science.</a:t>
            </a: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2800" dirty="0">
              <a:latin typeface="Georg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75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cu_logo_sml_150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 txBox="1">
            <a:spLocks/>
          </p:cNvSpPr>
          <p:nvPr/>
        </p:nvSpPr>
        <p:spPr bwMode="auto">
          <a:xfrm>
            <a:off x="5638800" y="0"/>
            <a:ext cx="350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Knowledge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143000"/>
            <a:ext cx="8305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600" b="1" u="sng" dirty="0">
                <a:solidFill>
                  <a:schemeClr val="tx1"/>
                </a:solidFill>
                <a:latin typeface="Georgia" pitchFamily="18" charset="0"/>
              </a:rPr>
              <a:t>Applied Economics Tomorrow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600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Most impactful questions integrate description, prediction and inference problems. Need to learn how to do each well.  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2600" dirty="0">
              <a:solidFill>
                <a:schemeClr val="tx1"/>
              </a:solidFill>
              <a:latin typeface="Georgia" pitchFamily="18" charset="0"/>
              <a:cs typeface="Arial" charset="0"/>
            </a:endParaRP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2600" dirty="0">
              <a:solidFill>
                <a:schemeClr val="tx1"/>
              </a:solidFill>
              <a:latin typeface="Georgia" pitchFamily="18" charset="0"/>
              <a:cs typeface="Arial" charset="0"/>
            </a:endParaRP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2600" dirty="0">
              <a:solidFill>
                <a:schemeClr val="tx1"/>
              </a:solidFill>
              <a:latin typeface="Georgia" pitchFamily="18" charset="0"/>
              <a:cs typeface="Arial" charset="0"/>
            </a:endParaRP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2600" dirty="0">
              <a:solidFill>
                <a:schemeClr val="tx1"/>
              </a:solidFill>
              <a:latin typeface="Georgia" pitchFamily="18" charset="0"/>
              <a:cs typeface="Arial" charset="0"/>
            </a:endParaRPr>
          </a:p>
          <a:p>
            <a:pPr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Likely implies increased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600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emphasis on structural work and computational methods to get at causal mechanisms.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600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attention to MSE not just bias.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600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effort to improve measurement and address non-classical measurement error problems.</a:t>
            </a:r>
          </a:p>
          <a:p>
            <a:pPr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			</a:t>
            </a: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2800" dirty="0">
              <a:latin typeface="Georgia" pitchFamily="18" charset="0"/>
              <a:cs typeface="Arial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5D2BC7D-8EE5-6A15-A2F0-652009A45FF8}"/>
              </a:ext>
            </a:extLst>
          </p:cNvPr>
          <p:cNvGrpSpPr/>
          <p:nvPr/>
        </p:nvGrpSpPr>
        <p:grpSpPr>
          <a:xfrm>
            <a:off x="2057400" y="2133600"/>
            <a:ext cx="4932900" cy="1339675"/>
            <a:chOff x="2819400" y="1947369"/>
            <a:chExt cx="4932900" cy="13396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9400" y="1947369"/>
              <a:ext cx="4932900" cy="1254409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1F84C2C-D7B8-E479-F7FE-6412EA8D23CE}"/>
                </a:ext>
              </a:extLst>
            </p:cNvPr>
            <p:cNvSpPr txBox="1"/>
            <p:nvPr/>
          </p:nvSpPr>
          <p:spPr>
            <a:xfrm>
              <a:off x="4648200" y="2979267"/>
              <a:ext cx="2743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  <a:latin typeface="Georgia" pitchFamily="18" charset="0"/>
                  <a:cs typeface="Arial" charset="0"/>
                </a:rPr>
                <a:t>Kleinberg et al. (2015 </a:t>
              </a:r>
              <a:r>
                <a:rPr lang="en-US" sz="1400" i="1" dirty="0">
                  <a:solidFill>
                    <a:schemeClr val="tx1"/>
                  </a:solidFill>
                  <a:latin typeface="Georgia" pitchFamily="18" charset="0"/>
                  <a:cs typeface="Arial" charset="0"/>
                </a:rPr>
                <a:t>AER P&amp;P</a:t>
              </a:r>
              <a:r>
                <a:rPr lang="en-US" sz="1400" dirty="0">
                  <a:solidFill>
                    <a:schemeClr val="tx1"/>
                  </a:solidFill>
                  <a:latin typeface="Georgia" pitchFamily="18" charset="0"/>
                  <a:cs typeface="Arial" charset="0"/>
                </a:rPr>
                <a:t>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7288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cu_logo_sml_150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 txBox="1">
            <a:spLocks/>
          </p:cNvSpPr>
          <p:nvPr/>
        </p:nvSpPr>
        <p:spPr bwMode="auto">
          <a:xfrm>
            <a:off x="7315200" y="0"/>
            <a:ext cx="1828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Time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305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b="1" u="sng" dirty="0">
                <a:solidFill>
                  <a:schemeClr val="tx1"/>
                </a:solidFill>
                <a:latin typeface="Georgia" pitchFamily="18" charset="0"/>
              </a:rPr>
              <a:t>How to relax time constraints</a:t>
            </a: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400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Develop good time management skills … rocks, jar and cup of coffee parable</a:t>
            </a: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2400" dirty="0">
              <a:solidFill>
                <a:schemeClr val="tx1"/>
              </a:solidFill>
              <a:latin typeface="Georgia" pitchFamily="18" charset="0"/>
              <a:cs typeface="Arial" charset="0"/>
            </a:endParaRP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400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Make good use of students/pre-docs/post-docs … not just as RAs/TAs, but as the next generation who can convey your ideas to the world and improve them! </a:t>
            </a: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2400" dirty="0">
              <a:solidFill>
                <a:schemeClr val="tx1"/>
              </a:solidFill>
              <a:latin typeface="Georgia" pitchFamily="18" charset="0"/>
              <a:cs typeface="Arial" charset="0"/>
            </a:endParaRP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400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Our greatest impacts typically come not from our contributions of ideas but from our contributions to the development of others … our students, our children. </a:t>
            </a:r>
          </a:p>
          <a:p>
            <a:pPr lvl="1" algn="l" eaLnBrk="1" fontAlgn="auto" hangingPunct="1">
              <a:spcAft>
                <a:spcPts val="0"/>
              </a:spcAft>
              <a:defRPr/>
            </a:pPr>
            <a:endParaRPr lang="en-US" sz="2400" b="1" dirty="0">
              <a:solidFill>
                <a:schemeClr val="tx1"/>
              </a:solidFill>
              <a:latin typeface="Georgia" pitchFamily="18" charset="0"/>
              <a:cs typeface="Arial" charset="0"/>
            </a:endParaRPr>
          </a:p>
          <a:p>
            <a:pPr lvl="1" algn="l"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So invest accordingly!</a:t>
            </a:r>
            <a:endParaRPr lang="en-US" sz="2000" dirty="0">
              <a:solidFill>
                <a:schemeClr val="tx1"/>
              </a:solidFill>
              <a:latin typeface="Georgia" pitchFamily="18" charset="0"/>
              <a:cs typeface="Arial" charset="0"/>
            </a:endParaRP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2800" dirty="0">
              <a:solidFill>
                <a:schemeClr val="tx1"/>
              </a:solidFill>
              <a:latin typeface="Georgia" pitchFamily="18" charset="0"/>
              <a:cs typeface="Arial" charset="0"/>
            </a:endParaRP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2800" dirty="0">
              <a:latin typeface="Georg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18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cu_logo_sml_150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 txBox="1">
            <a:spLocks/>
          </p:cNvSpPr>
          <p:nvPr/>
        </p:nvSpPr>
        <p:spPr bwMode="auto">
          <a:xfrm>
            <a:off x="7315200" y="0"/>
            <a:ext cx="1828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Access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1219200"/>
            <a:ext cx="8458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400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Focus on communicating beyond journal articles … at least post-tenure: blogs, columns, policy outreach</a:t>
            </a:r>
          </a:p>
          <a:p>
            <a:pPr lvl="1" algn="l"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Focus on clear communication for bright laypeople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.</a:t>
            </a:r>
          </a:p>
          <a:p>
            <a:pPr lvl="1" algn="l" eaLnBrk="1" fontAlgn="auto" hangingPunct="1"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Georgia" pitchFamily="18" charset="0"/>
              <a:cs typeface="Arial" charset="0"/>
            </a:endParaRP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400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Seek out opportunities to work (e.g., during sabbatical) with firms,  NGOs or government agencies you believe in and find out what </a:t>
            </a:r>
            <a:r>
              <a:rPr lang="en-US" sz="2400" i="1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they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 feel they need to learn (not what </a:t>
            </a:r>
            <a:r>
              <a:rPr lang="en-US" sz="2400" i="1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you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 think they need to learn). </a:t>
            </a:r>
            <a:r>
              <a:rPr lang="en-US" sz="2400" b="1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Respect those who do (not just scholars).</a:t>
            </a: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2400" dirty="0">
              <a:solidFill>
                <a:schemeClr val="tx1"/>
              </a:solidFill>
              <a:latin typeface="Georgia" pitchFamily="18" charset="0"/>
              <a:cs typeface="Arial" charset="0"/>
            </a:endParaRP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400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Accept that most important questions are fundamentally normative and therefore heavily value-laden. Real world decision makers will listen if and only if it’s clear that you will learn their language too and that you respect them even if you disagree. </a:t>
            </a:r>
            <a:r>
              <a:rPr lang="en-US" sz="2400" b="1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Don’t be the ugly economist!</a:t>
            </a: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2400" dirty="0">
              <a:solidFill>
                <a:schemeClr val="tx1"/>
              </a:solidFill>
              <a:latin typeface="Georgia" pitchFamily="18" charset="0"/>
              <a:cs typeface="Arial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 </a:t>
            </a: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2800" dirty="0">
              <a:solidFill>
                <a:schemeClr val="tx1"/>
              </a:solidFill>
              <a:latin typeface="Georgia" pitchFamily="18" charset="0"/>
              <a:cs typeface="Arial" charset="0"/>
            </a:endParaRP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2800" dirty="0">
              <a:latin typeface="Georg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49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cu_logo_sml_150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 txBox="1">
            <a:spLocks/>
          </p:cNvSpPr>
          <p:nvPr/>
        </p:nvSpPr>
        <p:spPr bwMode="auto">
          <a:xfrm>
            <a:off x="4876800" y="0"/>
            <a:ext cx="426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If I Could Start Anew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534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I would: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Remind myself daily why I chose applied economics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‘Tech up’ on structural estimation, data science, state-of-the-art measurement methods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Develop closer working relationships with students and w/colleagues in sister social and natural sciences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Spend more time on clear public communications and with real decision-makers 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Spend less time trying to impress fellow economists </a:t>
            </a:r>
            <a:endParaRPr lang="en-US" sz="2800" dirty="0">
              <a:solidFill>
                <a:schemeClr val="tx1"/>
              </a:solidFill>
              <a:latin typeface="Georgia" pitchFamily="18" charset="0"/>
              <a:cs typeface="Arial" charset="0"/>
            </a:endParaRP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2800" dirty="0">
              <a:latin typeface="Georg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31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oysInSwimmingPondTsararivotra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9144000" cy="6858000"/>
          </a:xfrm>
          <a:noFill/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1577429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altLang="en-US" sz="4400" b="1" dirty="0">
                <a:solidFill>
                  <a:schemeClr val="bg1"/>
                </a:solidFill>
                <a:latin typeface="Georgia" pitchFamily="18" charset="0"/>
              </a:rPr>
              <a:t>Good luck and Godspeed!</a:t>
            </a:r>
          </a:p>
        </p:txBody>
      </p:sp>
      <p:pic>
        <p:nvPicPr>
          <p:cNvPr id="16388" name="Picture 5" descr="cu_logo_sml_150_pp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3829</TotalTime>
  <Words>578</Words>
  <Application>Microsoft Office PowerPoint</Application>
  <PresentationFormat>On-screen Show (4:3)</PresentationFormat>
  <Paragraphs>64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Georgia</vt:lpstr>
      <vt:lpstr>Times New Roman</vt:lpstr>
      <vt:lpstr>Custom Design</vt:lpstr>
      <vt:lpstr>1_Custom Design</vt:lpstr>
      <vt:lpstr>Office Theme</vt:lpstr>
      <vt:lpstr>PowerPoint Presentation</vt:lpstr>
      <vt:lpstr>Why do we become applied economists? - Fame? Power? Money? Exotic travel? Probably not!  Probably more:  - intellectual stimulation (i.e., tackle interesting problems) - impact opportunity (i.e., help solve important problems)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Barrett</dc:creator>
  <cp:lastModifiedBy>Chris Barrett</cp:lastModifiedBy>
  <cp:revision>82</cp:revision>
  <cp:lastPrinted>2015-09-11T11:34:21Z</cp:lastPrinted>
  <dcterms:created xsi:type="dcterms:W3CDTF">2001-03-15T21:53:34Z</dcterms:created>
  <dcterms:modified xsi:type="dcterms:W3CDTF">2024-02-09T18:58:35Z</dcterms:modified>
</cp:coreProperties>
</file>