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81" r:id="rId8"/>
    <p:sldId id="262" r:id="rId9"/>
    <p:sldId id="272" r:id="rId10"/>
    <p:sldId id="282" r:id="rId11"/>
    <p:sldId id="277" r:id="rId12"/>
    <p:sldId id="278" r:id="rId13"/>
    <p:sldId id="279" r:id="rId14"/>
    <p:sldId id="280" r:id="rId15"/>
    <p:sldId id="273" r:id="rId16"/>
    <p:sldId id="293" r:id="rId17"/>
    <p:sldId id="294" r:id="rId18"/>
    <p:sldId id="263" r:id="rId19"/>
    <p:sldId id="283" r:id="rId20"/>
    <p:sldId id="287" r:id="rId21"/>
    <p:sldId id="288" r:id="rId22"/>
    <p:sldId id="264" r:id="rId23"/>
    <p:sldId id="270" r:id="rId24"/>
    <p:sldId id="296" r:id="rId25"/>
    <p:sldId id="297" r:id="rId26"/>
    <p:sldId id="265" r:id="rId27"/>
    <p:sldId id="267" r:id="rId28"/>
    <p:sldId id="269" r:id="rId29"/>
    <p:sldId id="290" r:id="rId30"/>
    <p:sldId id="268" r:id="rId31"/>
    <p:sldId id="292" r:id="rId32"/>
  </p:sldIdLst>
  <p:sldSz cx="9144000" cy="5143500" type="screen16x9"/>
  <p:notesSz cx="6858000" cy="9144000"/>
  <p:embeddedFontLst>
    <p:embeddedFont>
      <p:font typeface="Average" panose="020B0604020202020204" charset="0"/>
      <p:regular r:id="rId34"/>
    </p:embeddedFont>
    <p:embeddedFont>
      <p:font typeface="Cambria Math" panose="02040503050406030204" pitchFamily="18" charset="0"/>
      <p:regular r:id="rId35"/>
    </p:embeddedFont>
    <p:embeddedFont>
      <p:font typeface="Oswald" panose="00000500000000000000" pitchFamily="2" charset="0"/>
      <p:regular r:id="rId36"/>
      <p:bold r:id="rId37"/>
    </p:embeddedFont>
    <p:embeddedFont>
      <p:font typeface="Times" panose="02020603050405020304"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E2D97-E984-4EEC-BA41-A7DAEE39A431}" v="1" dt="2025-03-26T14:16:26.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5919" autoAdjust="0"/>
  </p:normalViewPr>
  <p:slideViewPr>
    <p:cSldViewPr snapToGrid="0">
      <p:cViewPr varScale="1">
        <p:scale>
          <a:sx n="128" d="100"/>
          <a:sy n="128" d="100"/>
        </p:scale>
        <p:origin x="116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Barrett" userId="201349466_tp_box_2" providerId="OAuth2" clId="{26CE2D97-E984-4EEC-BA41-A7DAEE39A431}"/>
    <pc:docChg chg="modSld">
      <pc:chgData name="Christopher Barrett" userId="201349466_tp_box_2" providerId="OAuth2" clId="{26CE2D97-E984-4EEC-BA41-A7DAEE39A431}" dt="2025-03-26T14:16:26.658" v="1"/>
      <pc:docMkLst>
        <pc:docMk/>
      </pc:docMkLst>
      <pc:sldChg chg="addSp modSp mod">
        <pc:chgData name="Christopher Barrett" userId="201349466_tp_box_2" providerId="OAuth2" clId="{26CE2D97-E984-4EEC-BA41-A7DAEE39A431}" dt="2025-03-26T14:16:26.658" v="1"/>
        <pc:sldMkLst>
          <pc:docMk/>
          <pc:sldMk cId="0" sldId="256"/>
        </pc:sldMkLst>
        <pc:spChg chg="add mod">
          <ac:chgData name="Christopher Barrett" userId="201349466_tp_box_2" providerId="OAuth2" clId="{26CE2D97-E984-4EEC-BA41-A7DAEE39A431}" dt="2025-03-26T14:16:26.658" v="1"/>
          <ac:spMkLst>
            <pc:docMk/>
            <pc:sldMk cId="0" sldId="256"/>
            <ac:spMk id="2" creationId="{90F683D7-97A4-C1D8-47E1-011E512A26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437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dirty="0">
                <a:effectLst/>
                <a:latin typeface="Arial" panose="020B0604020202020204" pitchFamily="34" charset="0"/>
                <a:ea typeface="Calibri" panose="020F0502020204030204" pitchFamily="34" charset="0"/>
              </a:rPr>
              <a:t>This classification takes the hierarchical structure such that any aggregate category is coded reflecting the lower-level codes it contains. Higher level codes with some wholly and/or partly AFS subordinates are assigned as partly AFS</a:t>
            </a:r>
            <a:endParaRPr lang="en-US" dirty="0"/>
          </a:p>
        </p:txBody>
      </p:sp>
    </p:spTree>
    <p:extLst>
      <p:ext uri="{BB962C8B-B14F-4D97-AF65-F5344CB8AC3E}">
        <p14:creationId xmlns:p14="http://schemas.microsoft.com/office/powerpoint/2010/main" val="301160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IO tables record where the output from each sector is consumed by other sectors in the economy, allowing us to track how goods emanating from agrifood production are used in the economy and vice versa</a:t>
            </a:r>
          </a:p>
        </p:txBody>
      </p:sp>
    </p:spTree>
    <p:extLst>
      <p:ext uri="{BB962C8B-B14F-4D97-AF65-F5344CB8AC3E}">
        <p14:creationId xmlns:p14="http://schemas.microsoft.com/office/powerpoint/2010/main" val="226589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efcabcfce0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efcabcfce0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Specifically, we use the Eora-26 MRIO </a:t>
            </a:r>
            <a:r>
              <a:rPr lang="en-US" sz="1100" dirty="0">
                <a:effectLst/>
                <a:latin typeface="Arial" panose="020B0604020202020204" pitchFamily="34" charset="0"/>
                <a:ea typeface="Calibri" panose="020F0502020204030204" pitchFamily="34" charset="0"/>
              </a:rPr>
              <a:t>which harmonizes IO data across countries into 26 consistent sectors and incorporates the role of trade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13636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58750" indent="0">
                  <a:buNone/>
                </a:pPr>
                <a:endParaRPr lang="en-US" dirty="0"/>
              </a:p>
            </p:txBody>
          </p:sp>
        </mc:Choice>
        <mc:Fallback xmlns="">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effectLst/>
                    <a:latin typeface="Arial" panose="020B0604020202020204" pitchFamily="34" charset="0"/>
                    <a:ea typeface="Calibri" panose="020F0502020204030204" pitchFamily="34" charset="0"/>
                    <a:cs typeface="Times New Roman" panose="02020603050405020304" pitchFamily="18" charset="0"/>
                  </a:rPr>
                  <a:t>The value added in year </a:t>
                </a:r>
                <a:r>
                  <a:rPr lang="en-US" sz="1100" i="1" dirty="0">
                    <a:effectLst/>
                    <a:latin typeface="Arial" panose="020B0604020202020204" pitchFamily="34" charset="0"/>
                    <a:ea typeface="Calibri" panose="020F0502020204030204" pitchFamily="34" charset="0"/>
                    <a:cs typeface="Times New Roman" panose="02020603050405020304" pitchFamily="18" charset="0"/>
                  </a:rPr>
                  <a:t>y</a:t>
                </a:r>
                <a:r>
                  <a:rPr lang="en-US" sz="1100" dirty="0">
                    <a:effectLst/>
                    <a:latin typeface="Arial" panose="020B0604020202020204" pitchFamily="34" charset="0"/>
                    <a:ea typeface="Calibri" panose="020F0502020204030204" pitchFamily="34" charset="0"/>
                    <a:cs typeface="Times New Roman" panose="02020603050405020304" pitchFamily="18" charset="0"/>
                  </a:rPr>
                  <a:t> is estimated by summing the value added (</a:t>
                </a:r>
                <a:r>
                  <a:rPr lang="en-US" sz="1100" i="1" dirty="0">
                    <a:effectLst/>
                    <a:latin typeface="Arial" panose="020B0604020202020204" pitchFamily="34" charset="0"/>
                    <a:ea typeface="Calibri" panose="020F0502020204030204" pitchFamily="34" charset="0"/>
                    <a:cs typeface="Times New Roman" panose="02020603050405020304" pitchFamily="18" charset="0"/>
                  </a:rPr>
                  <a:t>VA</a:t>
                </a:r>
                <a:r>
                  <a:rPr lang="en-US" sz="1100" dirty="0">
                    <a:effectLst/>
                    <a:latin typeface="Arial" panose="020B0604020202020204" pitchFamily="34" charset="0"/>
                    <a:ea typeface="Calibri" panose="020F0502020204030204" pitchFamily="34" charset="0"/>
                    <a:cs typeface="Times New Roman" panose="02020603050405020304" pitchFamily="18" charset="0"/>
                  </a:rPr>
                  <a:t>) of the wholly agrifood sectors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100" i="0">
                    <a:effectLst/>
                    <a:latin typeface="Cambria Math" panose="02040503050406030204" pitchFamily="18" charset="0"/>
                    <a:ea typeface="Times New Roman" panose="02020603050405020304" pitchFamily="18" charset="0"/>
                    <a:cs typeface="Arial" panose="020B0604020202020204" pitchFamily="34" charset="0"/>
                  </a:rPr>
                  <a:t>𝑗</a:t>
                </a:r>
                <a:r>
                  <a:rPr lang="en-US" sz="1100" i="0" kern="100">
                    <a:effectLst/>
                    <a:latin typeface="Cambria Math" panose="02040503050406030204" pitchFamily="18" charset="0"/>
                    <a:ea typeface="Times New Roman" panose="02020603050405020304" pitchFamily="18" charset="0"/>
                    <a:cs typeface="Arial" panose="020B0604020202020204" pitchFamily="34" charset="0"/>
                  </a:rPr>
                  <a:t>_</a:t>
                </a:r>
                <a:r>
                  <a:rPr lang="en-US" sz="1100" i="0">
                    <a:effectLst/>
                    <a:latin typeface="Cambria Math" panose="02040503050406030204" pitchFamily="18" charset="0"/>
                    <a:ea typeface="Calibri" panose="020F0502020204030204" pitchFamily="34" charset="0"/>
                    <a:cs typeface="Arial" panose="020B0604020202020204" pitchFamily="34" charset="0"/>
                  </a:rPr>
                  <a:t>𝑤</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a:effectLst/>
                    <a:latin typeface="Arial" panose="020B0604020202020204" pitchFamily="34" charset="0"/>
                    <a:ea typeface="Calibri" panose="020F0502020204030204" pitchFamily="34" charset="0"/>
                    <a:cs typeface="Times New Roman" panose="02020603050405020304" pitchFamily="18" charset="0"/>
                  </a:rPr>
                  <a:t>and each share of the partly AFS sectors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100" i="0">
                    <a:effectLst/>
                    <a:latin typeface="Cambria Math" panose="02040503050406030204" pitchFamily="18" charset="0"/>
                    <a:ea typeface="Times New Roman" panose="02020603050405020304" pitchFamily="18" charset="0"/>
                    <a:cs typeface="Arial" panose="020B0604020202020204" pitchFamily="34" charset="0"/>
                  </a:rPr>
                  <a:t>𝑗</a:t>
                </a:r>
                <a:r>
                  <a:rPr lang="en-US" sz="1100" i="0" kern="100">
                    <a:effectLst/>
                    <a:latin typeface="Cambria Math" panose="02040503050406030204" pitchFamily="18" charset="0"/>
                    <a:ea typeface="Times New Roman" panose="02020603050405020304" pitchFamily="18" charset="0"/>
                    <a:cs typeface="Arial" panose="020B0604020202020204" pitchFamily="34" charset="0"/>
                  </a:rPr>
                  <a:t>_</a:t>
                </a:r>
                <a:r>
                  <a:rPr lang="en-US" sz="1100" i="0">
                    <a:effectLst/>
                    <a:latin typeface="Cambria Math" panose="02040503050406030204" pitchFamily="18" charset="0"/>
                    <a:ea typeface="Calibri" panose="020F0502020204030204" pitchFamily="34" charset="0"/>
                    <a:cs typeface="Arial" panose="020B0604020202020204" pitchFamily="34" charset="0"/>
                  </a:rPr>
                  <a:t>𝑝</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a:effectLst/>
                    <a:latin typeface="Arial" panose="020B0604020202020204" pitchFamily="34" charset="0"/>
                    <a:ea typeface="Calibri" panose="020F0502020204030204" pitchFamily="34" charset="0"/>
                    <a:cs typeface="Times New Roman" panose="02020603050405020304" pitchFamily="18" charset="0"/>
                  </a:rPr>
                  <a:t>attributable to AFS (Eq.1). The </a:t>
                </a:r>
                <a:r>
                  <a:rPr lang="en-US" sz="1100" i="1" dirty="0">
                    <a:effectLst/>
                    <a:latin typeface="Arial" panose="020B0604020202020204" pitchFamily="34" charset="0"/>
                    <a:ea typeface="Calibri" panose="020F0502020204030204" pitchFamily="34" charset="0"/>
                    <a:cs typeface="Times New Roman" panose="02020603050405020304" pitchFamily="18" charset="0"/>
                  </a:rPr>
                  <a:t>j</a:t>
                </a:r>
                <a:r>
                  <a:rPr lang="en-US" sz="1100" dirty="0">
                    <a:effectLst/>
                    <a:latin typeface="Arial" panose="020B0604020202020204" pitchFamily="34" charset="0"/>
                    <a:ea typeface="Calibri" panose="020F0502020204030204" pitchFamily="34" charset="0"/>
                    <a:cs typeface="Times New Roman" panose="02020603050405020304" pitchFamily="18" charset="0"/>
                  </a:rPr>
                  <a:t> indexed sectors refer to the ISIC category sectors which delineate the UNSD value added data. For simplicity, the country is omitted from the subscript in all equations, as all calculations are conducted at the country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Arial" panose="020B0604020202020204" pitchFamily="34" charset="0"/>
                    <a:ea typeface="Calibri" panose="020F0502020204030204" pitchFamily="34" charset="0"/>
                  </a:rPr>
                  <a:t>Where </a:t>
                </a:r>
                <a:r>
                  <a:rPr lang="en-US" sz="1100" i="0">
                    <a:effectLst/>
                    <a:latin typeface="Cambria Math" panose="02040503050406030204" pitchFamily="18" charset="0"/>
                    <a:ea typeface="Calibri" panose="020F0502020204030204" pitchFamily="34" charset="0"/>
                    <a:cs typeface="Arial" panose="020B0604020202020204" pitchFamily="34" charset="0"/>
                  </a:rPr>
                  <a:t>𝑉𝐴_(𝐴𝐹𝑆,𝑦)</a:t>
                </a:r>
                <a:r>
                  <a:rPr lang="en-US" sz="1100" dirty="0">
                    <a:effectLst/>
                    <a:latin typeface="Arial" panose="020B0604020202020204" pitchFamily="34" charset="0"/>
                    <a:ea typeface="Calibri" panose="020F0502020204030204" pitchFamily="34" charset="0"/>
                  </a:rPr>
                  <a:t> indicates the total value-added value of the agrifood system, </a:t>
                </a:r>
                <a:r>
                  <a:rPr lang="en-US" sz="1100" i="0">
                    <a:effectLst/>
                    <a:latin typeface="Cambria Math" panose="02040503050406030204" pitchFamily="18" charset="0"/>
                    <a:cs typeface="Arial" panose="020B0604020202020204" pitchFamily="34" charset="0"/>
                  </a:rPr>
                  <a:t>〖</a:t>
                </a:r>
                <a:r>
                  <a:rPr lang="en-US" sz="1100" i="0">
                    <a:effectLst/>
                    <a:latin typeface="Cambria Math" panose="02040503050406030204" pitchFamily="18" charset="0"/>
                    <a:ea typeface="Calibri" panose="020F0502020204030204" pitchFamily="34" charset="0"/>
                    <a:cs typeface="Arial" panose="020B0604020202020204" pitchFamily="34" charset="0"/>
                  </a:rPr>
                  <a:t>𝑉𝐴〗_(𝑗_𝑤 𝑦)</a:t>
                </a:r>
                <a:r>
                  <a:rPr lang="en-US" sz="110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Calibri" panose="020F0502020204030204" pitchFamily="34" charset="0"/>
                  </a:rPr>
                  <a:t>and </a:t>
                </a:r>
                <a:r>
                  <a:rPr lang="en-US" sz="1100" i="0">
                    <a:effectLst/>
                    <a:latin typeface="Cambria Math" panose="02040503050406030204" pitchFamily="18" charset="0"/>
                    <a:cs typeface="Arial" panose="020B0604020202020204" pitchFamily="34" charset="0"/>
                  </a:rPr>
                  <a:t>〖</a:t>
                </a:r>
                <a:r>
                  <a:rPr lang="en-US" sz="1100" i="0">
                    <a:effectLst/>
                    <a:latin typeface="Cambria Math" panose="02040503050406030204" pitchFamily="18" charset="0"/>
                    <a:ea typeface="Calibri" panose="020F0502020204030204" pitchFamily="34" charset="0"/>
                    <a:cs typeface="Arial" panose="020B0604020202020204" pitchFamily="34" charset="0"/>
                  </a:rPr>
                  <a:t>𝑉𝐴〗_(𝑗_𝑝 𝑦)</a:t>
                </a:r>
                <a:r>
                  <a:rPr lang="en-US" sz="1100" dirty="0">
                    <a:effectLst/>
                    <a:latin typeface="Arial" panose="020B0604020202020204" pitchFamily="34" charset="0"/>
                    <a:ea typeface="Calibri" panose="020F0502020204030204" pitchFamily="34" charset="0"/>
                  </a:rPr>
                  <a:t> are the value-added value of the industries (</a:t>
                </a:r>
                <a:r>
                  <a:rPr lang="en-US" sz="1100" i="1" dirty="0">
                    <a:effectLst/>
                    <a:latin typeface="Arial" panose="020B0604020202020204" pitchFamily="34" charset="0"/>
                    <a:ea typeface="Calibri" panose="020F0502020204030204" pitchFamily="34" charset="0"/>
                  </a:rPr>
                  <a:t>j</a:t>
                </a:r>
                <a:r>
                  <a:rPr lang="en-US" sz="1100" dirty="0">
                    <a:effectLst/>
                    <a:latin typeface="Arial" panose="020B0604020202020204" pitchFamily="34" charset="0"/>
                    <a:ea typeface="Calibri" panose="020F0502020204030204" pitchFamily="34" charset="0"/>
                  </a:rPr>
                  <a:t>) that are classified as wholly AFS or partly AFS in the year y, respectively, and </a:t>
                </a:r>
                <a:r>
                  <a:rPr lang="en-US" sz="1100" i="0">
                    <a:effectLst/>
                    <a:latin typeface="Cambria Math" panose="02040503050406030204" pitchFamily="18" charset="0"/>
                    <a:ea typeface="Calibri" panose="020F0502020204030204" pitchFamily="34" charset="0"/>
                    <a:cs typeface="Arial" panose="020B0604020202020204" pitchFamily="34" charset="0"/>
                  </a:rPr>
                  <a:t>𝜔_(𝑗_𝑝 𝑦)</a:t>
                </a:r>
                <a:r>
                  <a:rPr lang="en-US" sz="110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Calibri" panose="020F0502020204030204" pitchFamily="34" charset="0"/>
                  </a:rPr>
                  <a:t>is the share to allocate of </a:t>
                </a:r>
                <a:r>
                  <a:rPr lang="en-US" sz="1100" i="0">
                    <a:effectLst/>
                    <a:latin typeface="Cambria Math" panose="02040503050406030204" pitchFamily="18" charset="0"/>
                    <a:ea typeface="Times New Roman" panose="02020603050405020304" pitchFamily="18" charset="0"/>
                    <a:cs typeface="Arial" panose="020B0604020202020204" pitchFamily="34" charset="0"/>
                  </a:rPr>
                  <a:t>𝑗</a:t>
                </a:r>
                <a:r>
                  <a:rPr lang="en-US" sz="1100" i="0" kern="100">
                    <a:effectLst/>
                    <a:latin typeface="Cambria Math" panose="02040503050406030204" pitchFamily="18" charset="0"/>
                    <a:ea typeface="Times New Roman" panose="02020603050405020304" pitchFamily="18" charset="0"/>
                    <a:cs typeface="Arial" panose="020B0604020202020204" pitchFamily="34" charset="0"/>
                  </a:rPr>
                  <a:t>_</a:t>
                </a:r>
                <a:r>
                  <a:rPr lang="en-US" sz="1100" i="0">
                    <a:effectLst/>
                    <a:latin typeface="Cambria Math" panose="02040503050406030204" pitchFamily="18" charset="0"/>
                    <a:ea typeface="Calibri" panose="020F0502020204030204" pitchFamily="34" charset="0"/>
                    <a:cs typeface="Arial" panose="020B0604020202020204" pitchFamily="34" charset="0"/>
                  </a:rPr>
                  <a:t>𝑝</a:t>
                </a:r>
                <a:r>
                  <a:rPr lang="en-US" sz="1100" kern="100" dirty="0">
                    <a:effectLst/>
                    <a:latin typeface="Arial" panose="020B0604020202020204" pitchFamily="34" charset="0"/>
                    <a:ea typeface="Times New Roman" panose="02020603050405020304" pitchFamily="18" charset="0"/>
                  </a:rPr>
                  <a:t> – </a:t>
                </a:r>
                <a:r>
                  <a:rPr lang="en-US" sz="1100" dirty="0">
                    <a:effectLst/>
                    <a:latin typeface="Arial" panose="020B0604020202020204" pitchFamily="34" charset="0"/>
                    <a:ea typeface="Calibri" panose="020F0502020204030204" pitchFamily="34" charset="0"/>
                  </a:rPr>
                  <a:t>the partly AFS industry’s value added – to AFS. </a:t>
                </a:r>
                <a:endParaRPr lang="en-US" dirty="0"/>
              </a:p>
              <a:p>
                <a:pPr marL="158750" indent="0">
                  <a:buNone/>
                </a:pPr>
                <a:endParaRPr lang="en-US" dirty="0"/>
              </a:p>
            </p:txBody>
          </p:sp>
        </mc:Fallback>
      </mc:AlternateContent>
    </p:spTree>
    <p:extLst>
      <p:ext uri="{BB962C8B-B14F-4D97-AF65-F5344CB8AC3E}">
        <p14:creationId xmlns:p14="http://schemas.microsoft.com/office/powerpoint/2010/main" val="37704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58750" indent="0">
                  <a:buNone/>
                </a:pPr>
                <a:endParaRPr lang="en-US" dirty="0"/>
              </a:p>
            </p:txBody>
          </p:sp>
        </mc:Choice>
        <mc:Fallback xmlns="">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effectLst/>
                    <a:latin typeface="Arial" panose="020B0604020202020204" pitchFamily="34" charset="0"/>
                    <a:ea typeface="Calibri" panose="020F0502020204030204" pitchFamily="34" charset="0"/>
                  </a:rPr>
                  <a:t>, and </a:t>
                </a:r>
                <a:r>
                  <a:rPr lang="en-US" sz="1100" i="0">
                    <a:effectLst/>
                    <a:latin typeface="Cambria Math" panose="02040503050406030204" pitchFamily="18" charset="0"/>
                    <a:ea typeface="Calibri" panose="020F0502020204030204" pitchFamily="34" charset="0"/>
                    <a:cs typeface="Arial" panose="020B0604020202020204" pitchFamily="34" charset="0"/>
                  </a:rPr>
                  <a:t>𝜔_(𝑗_𝑝 𝑦)</a:t>
                </a:r>
                <a:r>
                  <a:rPr lang="en-US" sz="110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Calibri" panose="020F0502020204030204" pitchFamily="34" charset="0"/>
                  </a:rPr>
                  <a:t>is the share to allocate of </a:t>
                </a:r>
                <a:r>
                  <a:rPr lang="en-US" sz="1100" i="0">
                    <a:effectLst/>
                    <a:latin typeface="Cambria Math" panose="02040503050406030204" pitchFamily="18" charset="0"/>
                    <a:ea typeface="Times New Roman" panose="02020603050405020304" pitchFamily="18" charset="0"/>
                    <a:cs typeface="Arial" panose="020B0604020202020204" pitchFamily="34" charset="0"/>
                  </a:rPr>
                  <a:t>𝑗</a:t>
                </a:r>
                <a:r>
                  <a:rPr lang="en-US" sz="1100" i="0" kern="100">
                    <a:effectLst/>
                    <a:latin typeface="Cambria Math" panose="02040503050406030204" pitchFamily="18" charset="0"/>
                    <a:ea typeface="Times New Roman" panose="02020603050405020304" pitchFamily="18" charset="0"/>
                    <a:cs typeface="Arial" panose="020B0604020202020204" pitchFamily="34" charset="0"/>
                  </a:rPr>
                  <a:t>_</a:t>
                </a:r>
                <a:r>
                  <a:rPr lang="en-US" sz="1100" i="0">
                    <a:effectLst/>
                    <a:latin typeface="Cambria Math" panose="02040503050406030204" pitchFamily="18" charset="0"/>
                    <a:ea typeface="Calibri" panose="020F0502020204030204" pitchFamily="34" charset="0"/>
                    <a:cs typeface="Arial" panose="020B0604020202020204" pitchFamily="34" charset="0"/>
                  </a:rPr>
                  <a:t>𝑝</a:t>
                </a:r>
                <a:r>
                  <a:rPr lang="en-US" sz="1100" kern="100" dirty="0">
                    <a:effectLst/>
                    <a:latin typeface="Arial" panose="020B0604020202020204" pitchFamily="34" charset="0"/>
                    <a:ea typeface="Times New Roman" panose="02020603050405020304" pitchFamily="18" charset="0"/>
                  </a:rPr>
                  <a:t> – </a:t>
                </a:r>
                <a:r>
                  <a:rPr lang="en-US" sz="1100" dirty="0">
                    <a:effectLst/>
                    <a:latin typeface="Arial" panose="020B0604020202020204" pitchFamily="34" charset="0"/>
                    <a:ea typeface="Calibri" panose="020F0502020204030204" pitchFamily="34" charset="0"/>
                  </a:rPr>
                  <a:t>the partly AFS industry’s value added – to AFS. </a:t>
                </a:r>
                <a:endParaRPr lang="en-US" dirty="0"/>
              </a:p>
              <a:p>
                <a:pPr marL="158750" indent="0">
                  <a:buNone/>
                </a:pPr>
                <a:endParaRPr lang="en-US" dirty="0"/>
              </a:p>
            </p:txBody>
          </p:sp>
        </mc:Fallback>
      </mc:AlternateContent>
    </p:spTree>
    <p:extLst>
      <p:ext uri="{BB962C8B-B14F-4D97-AF65-F5344CB8AC3E}">
        <p14:creationId xmlns:p14="http://schemas.microsoft.com/office/powerpoint/2010/main" val="808494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Example: to disaggregate the AFS share of the </a:t>
            </a:r>
            <a:r>
              <a:rPr lang="en-US" sz="1100" dirty="0">
                <a:effectLst/>
                <a:latin typeface="Arial" panose="020B0604020202020204" pitchFamily="34" charset="0"/>
                <a:ea typeface="Calibri" panose="020F0502020204030204" pitchFamily="34" charset="0"/>
              </a:rPr>
              <a:t>manufacture of textiles – we want a fraction reflecting the share that uses natural fibers.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effectLst/>
                <a:latin typeface="Arial" panose="020B0604020202020204" pitchFamily="34" charset="0"/>
                <a:ea typeface="Calibri" panose="020F0502020204030204" pitchFamily="34" charset="0"/>
              </a:rPr>
              <a:t>So we estimate this as the value of inputs from primary production into the textiles and wearing apparel sector relative to the gross output of textiles and wearing apparel.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976077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Goal – to calculate the total value added from AFS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Have the IO matrix structured into the 26 Eora sectors in the form of the matrix you see here in (2)</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Then</a:t>
                </a: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 we calculate</a:t>
                </a:r>
                <a:r>
                  <a:rPr lang="en-US" sz="1800" dirty="0">
                    <a:effectLst/>
                    <a:latin typeface="Arial" panose="020B0604020202020204" pitchFamily="34" charset="0"/>
                    <a:ea typeface="Calibri" panose="020F0502020204030204" pitchFamily="34" charset="0"/>
                    <a:cs typeface="Times New Roman" panose="02020603050405020304" pitchFamily="18" charset="0"/>
                  </a:rPr>
                  <a:t> the weight</a:t>
                </a:r>
                <a14:m>
                  <m:oMath xmlns:m="http://schemas.openxmlformats.org/officeDocument/2006/math">
                    <m:r>
                      <a:rPr lang="en-US" sz="1800">
                        <a:effectLst/>
                        <a:latin typeface="Cambria Math" panose="02040503050406030204" pitchFamily="18" charset="0"/>
                        <a:ea typeface="Calibri" panose="020F0502020204030204" pitchFamily="34" charset="0"/>
                        <a:cs typeface="Cambria Math" panose="02040503050406030204" pitchFamily="18" charset="0"/>
                      </a:rPr>
                      <m:t> </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𝜔</m:t>
                        </m:r>
                      </m:e>
                      <m:sub>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𝑗</m:t>
                            </m:r>
                          </m:e>
                          <m:sub>
                            <m:r>
                              <a:rPr lang="en-US" sz="1800" i="1">
                                <a:effectLst/>
                                <a:latin typeface="Cambria Math" panose="02040503050406030204" pitchFamily="18" charset="0"/>
                                <a:ea typeface="Calibri" panose="020F0502020204030204" pitchFamily="34" charset="0"/>
                                <a:cs typeface="Arial" panose="020B0604020202020204" pitchFamily="34" charset="0"/>
                              </a:rPr>
                              <m:t>𝑝</m:t>
                            </m:r>
                          </m:sub>
                        </m:sSub>
                        <m:r>
                          <a:rPr lang="en-US" sz="1800" i="1">
                            <a:effectLst/>
                            <a:latin typeface="Cambria Math" panose="02040503050406030204" pitchFamily="18" charset="0"/>
                            <a:ea typeface="Calibri" panose="020F0502020204030204" pitchFamily="34" charset="0"/>
                            <a:cs typeface="Arial" panose="020B0604020202020204" pitchFamily="34" charset="0"/>
                          </a:rPr>
                          <m:t>𝑦</m:t>
                        </m:r>
                      </m:sub>
                    </m:sSub>
                    <m:r>
                      <a:rPr lang="en-US" sz="1800">
                        <a:effectLst/>
                        <a:latin typeface="Cambria Math" panose="02040503050406030204" pitchFamily="18" charset="0"/>
                        <a:ea typeface="Calibri" panose="020F0502020204030204" pitchFamily="34" charset="0"/>
                        <a:cs typeface="Arial" panose="020B0604020202020204" pitchFamily="34" charset="0"/>
                      </a:rPr>
                      <m:t> </m:t>
                    </m:r>
                  </m:oMath>
                </a14:m>
                <a:r>
                  <a:rPr lang="en-US" sz="1800" dirty="0">
                    <a:effectLst/>
                    <a:latin typeface="Arial" panose="020B0604020202020204" pitchFamily="34" charset="0"/>
                    <a:ea typeface="Calibri" panose="020F0502020204030204" pitchFamily="34" charset="0"/>
                    <a:cs typeface="Times New Roman" panose="02020603050405020304" pitchFamily="18" charset="0"/>
                  </a:rPr>
                  <a:t>for sector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𝑗</m:t>
                        </m:r>
                      </m:e>
                      <m:sub>
                        <m:r>
                          <a:rPr lang="en-US" sz="1800" i="1">
                            <a:effectLst/>
                            <a:latin typeface="Cambria Math" panose="02040503050406030204" pitchFamily="18" charset="0"/>
                            <a:ea typeface="Calibri" panose="020F0502020204030204" pitchFamily="34" charset="0"/>
                            <a:cs typeface="Arial" panose="020B0604020202020204" pitchFamily="34" charset="0"/>
                          </a:rPr>
                          <m:t>𝑝</m:t>
                        </m:r>
                      </m:sub>
                    </m:sSub>
                  </m:oMath>
                </a14:m>
                <a:r>
                  <a:rPr lang="en-US" sz="1800" dirty="0">
                    <a:effectLst/>
                    <a:latin typeface="Arial" panose="020B0604020202020204" pitchFamily="34" charset="0"/>
                    <a:ea typeface="Calibri" panose="020F0502020204030204" pitchFamily="34" charset="0"/>
                    <a:cs typeface="Times New Roman" panose="02020603050405020304" pitchFamily="18" charset="0"/>
                  </a:rPr>
                  <a:t> as the value of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𝑎</m:t>
                        </m:r>
                      </m:e>
                      <m:sub>
                        <m:r>
                          <a:rPr lang="en-US" sz="1800" i="1">
                            <a:effectLst/>
                            <a:latin typeface="Cambria Math" panose="02040503050406030204" pitchFamily="18" charset="0"/>
                            <a:ea typeface="Calibri" panose="020F0502020204030204" pitchFamily="34" charset="0"/>
                            <a:cs typeface="Arial" panose="020B0604020202020204" pitchFamily="34" charset="0"/>
                          </a:rPr>
                          <m:t>𝑖𝑜</m:t>
                        </m:r>
                      </m:sub>
                    </m:sSub>
                  </m:oMath>
                </a14:m>
                <a:r>
                  <a:rPr lang="en-US" sz="1800" dirty="0">
                    <a:effectLst/>
                    <a:latin typeface="Arial" panose="020B0604020202020204" pitchFamily="34" charset="0"/>
                    <a:ea typeface="Calibri" panose="020F0502020204030204" pitchFamily="34" charset="0"/>
                    <a:cs typeface="Times New Roman" panose="02020603050405020304" pitchFamily="18" charset="0"/>
                  </a:rPr>
                  <a:t> relative to the gross output of the input sector (</a:t>
                </a:r>
                <a14:m>
                  <m:oMath xmlns:m="http://schemas.openxmlformats.org/officeDocument/2006/math">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𝐺𝑂</m:t>
                        </m:r>
                      </m:e>
                      <m:sub>
                        <m:r>
                          <a:rPr lang="en-US" sz="1800" i="1">
                            <a:effectLst/>
                            <a:latin typeface="Cambria Math" panose="02040503050406030204" pitchFamily="18" charset="0"/>
                            <a:ea typeface="Calibri" panose="020F0502020204030204" pitchFamily="34" charset="0"/>
                            <a:cs typeface="Arial" panose="020B0604020202020204" pitchFamily="34" charset="0"/>
                          </a:rPr>
                          <m:t>𝑖</m:t>
                        </m:r>
                      </m:sub>
                    </m:sSub>
                  </m:oMath>
                </a14:m>
                <a:r>
                  <a:rPr lang="en-US" sz="1800" dirty="0">
                    <a:effectLst/>
                    <a:latin typeface="Arial" panose="020B0604020202020204" pitchFamily="34" charset="0"/>
                    <a:ea typeface="Calibri" panose="020F0502020204030204" pitchFamily="34" charset="0"/>
                    <a:cs typeface="Times New Roman" panose="02020603050405020304" pitchFamily="18" charset="0"/>
                  </a:rPr>
                  <a:t>) when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𝑗</m:t>
                        </m:r>
                      </m:e>
                      <m:sub>
                        <m:r>
                          <a:rPr lang="en-US" sz="1800" i="1">
                            <a:effectLst/>
                            <a:latin typeface="Cambria Math" panose="02040503050406030204" pitchFamily="18" charset="0"/>
                            <a:ea typeface="Calibri" panose="020F0502020204030204" pitchFamily="34" charset="0"/>
                            <a:cs typeface="Arial" panose="020B0604020202020204" pitchFamily="34" charset="0"/>
                          </a:rPr>
                          <m:t>𝑝</m:t>
                        </m:r>
                      </m:sub>
                    </m:sSub>
                  </m:oMath>
                </a14:m>
                <a:r>
                  <a:rPr lang="en-US" sz="1800" dirty="0">
                    <a:effectLst/>
                    <a:latin typeface="Arial" panose="020B0604020202020204" pitchFamily="34" charset="0"/>
                    <a:ea typeface="Calibri" panose="020F0502020204030204" pitchFamily="34" charset="0"/>
                    <a:cs typeface="Times New Roman" panose="02020603050405020304" pitchFamily="18" charset="0"/>
                  </a:rPr>
                  <a:t> is an input to sector </a:t>
                </a:r>
                <a:r>
                  <a:rPr lang="en-US" sz="1800" i="1" dirty="0">
                    <a:effectLst/>
                    <a:latin typeface="Arial" panose="020B0604020202020204" pitchFamily="34" charset="0"/>
                    <a:ea typeface="Calibri" panose="020F0502020204030204" pitchFamily="34" charset="0"/>
                    <a:cs typeface="Times New Roman" panose="02020603050405020304" pitchFamily="18" charset="0"/>
                  </a:rPr>
                  <a:t>o</a:t>
                </a:r>
                <a:r>
                  <a:rPr lang="en-US" sz="1800" dirty="0">
                    <a:effectLst/>
                    <a:latin typeface="Arial" panose="020B0604020202020204" pitchFamily="34" charset="0"/>
                    <a:ea typeface="Calibri" panose="020F0502020204030204" pitchFamily="34" charset="0"/>
                    <a:cs typeface="Times New Roman" panose="02020603050405020304" pitchFamily="18" charset="0"/>
                  </a:rPr>
                  <a:t> and relative to the gross output of the output sector (</a:t>
                </a:r>
                <a14:m>
                  <m:oMath xmlns:m="http://schemas.openxmlformats.org/officeDocument/2006/math">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𝐺𝑂</m:t>
                        </m:r>
                      </m:e>
                      <m:sub>
                        <m:r>
                          <a:rPr lang="en-US" sz="1800" i="1">
                            <a:effectLst/>
                            <a:latin typeface="Cambria Math" panose="02040503050406030204" pitchFamily="18" charset="0"/>
                            <a:ea typeface="Calibri" panose="020F0502020204030204" pitchFamily="34" charset="0"/>
                            <a:cs typeface="Arial" panose="020B0604020202020204" pitchFamily="34" charset="0"/>
                          </a:rPr>
                          <m:t>𝑜</m:t>
                        </m:r>
                      </m:sub>
                    </m:sSub>
                  </m:oMath>
                </a14:m>
                <a:r>
                  <a:rPr lang="en-US" sz="1800" dirty="0">
                    <a:effectLst/>
                    <a:latin typeface="Arial" panose="020B0604020202020204" pitchFamily="34" charset="0"/>
                    <a:ea typeface="Calibri" panose="020F0502020204030204" pitchFamily="34" charset="0"/>
                    <a:cs typeface="Times New Roman" panose="02020603050405020304" pitchFamily="18" charset="0"/>
                  </a:rPr>
                  <a:t>) in all other cases (Eq. 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mc:Choice>
        <mc:Fallback xmlns="">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Then</a:t>
                </a: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 we calculate</a:t>
                </a:r>
                <a:r>
                  <a:rPr lang="en-US" sz="1800" dirty="0">
                    <a:effectLst/>
                    <a:latin typeface="Arial" panose="020B0604020202020204" pitchFamily="34" charset="0"/>
                    <a:ea typeface="Calibri" panose="020F0502020204030204" pitchFamily="34" charset="0"/>
                    <a:cs typeface="Times New Roman" panose="02020603050405020304" pitchFamily="18" charset="0"/>
                  </a:rPr>
                  <a:t> the weight</a:t>
                </a:r>
                <a:r>
                  <a:rPr lang="en-US" sz="1800" i="0">
                    <a:effectLst/>
                    <a:latin typeface="Cambria Math" panose="02040503050406030204" pitchFamily="18" charset="0"/>
                    <a:ea typeface="Calibri" panose="020F0502020204030204" pitchFamily="34" charset="0"/>
                    <a:cs typeface="Cambria Math" panose="02040503050406030204" pitchFamily="18" charset="0"/>
                  </a:rPr>
                  <a:t> </a:t>
                </a:r>
                <a:r>
                  <a:rPr lang="en-US" sz="1800" i="0">
                    <a:effectLst/>
                    <a:latin typeface="Cambria Math" panose="02040503050406030204" pitchFamily="18" charset="0"/>
                    <a:ea typeface="Calibri" panose="020F0502020204030204" pitchFamily="34" charset="0"/>
                    <a:cs typeface="Arial" panose="020B0604020202020204" pitchFamily="34" charset="0"/>
                  </a:rPr>
                  <a:t>𝜔_(𝑗_𝑝 𝑦)  </a:t>
                </a:r>
                <a:r>
                  <a:rPr lang="en-US" sz="1800" dirty="0">
                    <a:effectLst/>
                    <a:latin typeface="Arial" panose="020B0604020202020204" pitchFamily="34" charset="0"/>
                    <a:ea typeface="Calibri" panose="020F0502020204030204" pitchFamily="34" charset="0"/>
                    <a:cs typeface="Times New Roman" panose="02020603050405020304" pitchFamily="18" charset="0"/>
                  </a:rPr>
                  <a:t>for sector </a:t>
                </a:r>
                <a:r>
                  <a:rPr lang="en-US" sz="1800" i="0">
                    <a:effectLst/>
                    <a:latin typeface="Cambria Math" panose="02040503050406030204" pitchFamily="18" charset="0"/>
                    <a:ea typeface="Calibri" panose="020F0502020204030204" pitchFamily="34" charset="0"/>
                    <a:cs typeface="Arial" panose="020B0604020202020204" pitchFamily="34" charset="0"/>
                  </a:rPr>
                  <a:t>𝑗_𝑝</a:t>
                </a:r>
                <a:r>
                  <a:rPr lang="en-US" sz="1800" dirty="0">
                    <a:effectLst/>
                    <a:latin typeface="Arial" panose="020B0604020202020204" pitchFamily="34" charset="0"/>
                    <a:ea typeface="Calibri" panose="020F0502020204030204" pitchFamily="34" charset="0"/>
                    <a:cs typeface="Times New Roman" panose="02020603050405020304" pitchFamily="18" charset="0"/>
                  </a:rPr>
                  <a:t> as the value of </a:t>
                </a:r>
                <a:r>
                  <a:rPr lang="en-US" sz="1800" i="0">
                    <a:effectLst/>
                    <a:latin typeface="Cambria Math" panose="02040503050406030204" pitchFamily="18" charset="0"/>
                    <a:ea typeface="Calibri" panose="020F0502020204030204" pitchFamily="34" charset="0"/>
                    <a:cs typeface="Arial" panose="020B0604020202020204" pitchFamily="34" charset="0"/>
                  </a:rPr>
                  <a:t>𝑎_𝑖𝑜</a:t>
                </a:r>
                <a:r>
                  <a:rPr lang="en-US" sz="1800" dirty="0">
                    <a:effectLst/>
                    <a:latin typeface="Arial" panose="020B0604020202020204" pitchFamily="34" charset="0"/>
                    <a:ea typeface="Calibri" panose="020F0502020204030204" pitchFamily="34" charset="0"/>
                    <a:cs typeface="Times New Roman" panose="02020603050405020304" pitchFamily="18" charset="0"/>
                  </a:rPr>
                  <a:t> relative to the gross output of the input sector (</a:t>
                </a:r>
                <a:r>
                  <a:rPr lang="en-US" sz="1800" i="0" kern="100">
                    <a:effectLst/>
                    <a:latin typeface="Cambria Math" panose="02040503050406030204" pitchFamily="18" charset="0"/>
                    <a:cs typeface="Arial" panose="020B0604020202020204" pitchFamily="34"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𝐺𝑂</a:t>
                </a:r>
                <a:r>
                  <a:rPr lang="en-US" sz="1800" i="0" kern="100">
                    <a:effectLst/>
                    <a:latin typeface="Cambria Math" panose="02040503050406030204" pitchFamily="18" charset="0"/>
                    <a:ea typeface="Calibri" panose="020F0502020204030204" pitchFamily="34" charset="0"/>
                    <a:cs typeface="Arial" panose="020B0604020202020204" pitchFamily="34" charset="0"/>
                  </a:rPr>
                  <a:t>〗_</a:t>
                </a:r>
                <a:r>
                  <a:rPr lang="en-US" sz="1800" i="0">
                    <a:effectLst/>
                    <a:latin typeface="Cambria Math" panose="02040503050406030204" pitchFamily="18" charset="0"/>
                    <a:ea typeface="Calibri" panose="020F0502020204030204" pitchFamily="34" charset="0"/>
                    <a:cs typeface="Arial" panose="020B0604020202020204" pitchFamily="34" charset="0"/>
                  </a:rPr>
                  <a:t>𝑖</a:t>
                </a:r>
                <a:r>
                  <a:rPr lang="en-US" sz="1800" dirty="0">
                    <a:effectLst/>
                    <a:latin typeface="Arial" panose="020B0604020202020204" pitchFamily="34" charset="0"/>
                    <a:ea typeface="Calibri" panose="020F0502020204030204" pitchFamily="34" charset="0"/>
                    <a:cs typeface="Times New Roman" panose="02020603050405020304" pitchFamily="18" charset="0"/>
                  </a:rPr>
                  <a:t>) when </a:t>
                </a:r>
                <a:r>
                  <a:rPr lang="en-US" sz="1800" i="0">
                    <a:effectLst/>
                    <a:latin typeface="Cambria Math" panose="02040503050406030204" pitchFamily="18" charset="0"/>
                    <a:ea typeface="Calibri" panose="020F0502020204030204" pitchFamily="34" charset="0"/>
                    <a:cs typeface="Arial" panose="020B0604020202020204" pitchFamily="34" charset="0"/>
                  </a:rPr>
                  <a:t>𝑗_𝑝</a:t>
                </a:r>
                <a:r>
                  <a:rPr lang="en-US" sz="1800" dirty="0">
                    <a:effectLst/>
                    <a:latin typeface="Arial" panose="020B0604020202020204" pitchFamily="34" charset="0"/>
                    <a:ea typeface="Calibri" panose="020F0502020204030204" pitchFamily="34" charset="0"/>
                    <a:cs typeface="Times New Roman" panose="02020603050405020304" pitchFamily="18" charset="0"/>
                  </a:rPr>
                  <a:t> is an input to sector </a:t>
                </a:r>
                <a:r>
                  <a:rPr lang="en-US" sz="1800" i="1" dirty="0">
                    <a:effectLst/>
                    <a:latin typeface="Arial" panose="020B0604020202020204" pitchFamily="34" charset="0"/>
                    <a:ea typeface="Calibri" panose="020F0502020204030204" pitchFamily="34" charset="0"/>
                    <a:cs typeface="Times New Roman" panose="02020603050405020304" pitchFamily="18" charset="0"/>
                  </a:rPr>
                  <a:t>o</a:t>
                </a:r>
                <a:r>
                  <a:rPr lang="en-US" sz="1800" dirty="0">
                    <a:effectLst/>
                    <a:latin typeface="Arial" panose="020B0604020202020204" pitchFamily="34" charset="0"/>
                    <a:ea typeface="Calibri" panose="020F0502020204030204" pitchFamily="34" charset="0"/>
                    <a:cs typeface="Times New Roman" panose="02020603050405020304" pitchFamily="18" charset="0"/>
                  </a:rPr>
                  <a:t> and relative to the gross output of the output sector (</a:t>
                </a:r>
                <a:r>
                  <a:rPr lang="en-US" sz="1800" i="0" kern="100">
                    <a:effectLst/>
                    <a:latin typeface="Cambria Math" panose="02040503050406030204" pitchFamily="18" charset="0"/>
                    <a:cs typeface="Arial" panose="020B0604020202020204" pitchFamily="34"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𝐺𝑂</a:t>
                </a:r>
                <a:r>
                  <a:rPr lang="en-US" sz="1800" i="0" kern="100">
                    <a:effectLst/>
                    <a:latin typeface="Cambria Math" panose="02040503050406030204" pitchFamily="18" charset="0"/>
                    <a:ea typeface="Calibri" panose="020F0502020204030204" pitchFamily="34" charset="0"/>
                    <a:cs typeface="Arial" panose="020B0604020202020204" pitchFamily="34" charset="0"/>
                  </a:rPr>
                  <a:t>〗_</a:t>
                </a:r>
                <a:r>
                  <a:rPr lang="en-US" sz="1800" i="0">
                    <a:effectLst/>
                    <a:latin typeface="Cambria Math" panose="02040503050406030204" pitchFamily="18" charset="0"/>
                    <a:ea typeface="Calibri" panose="020F0502020204030204" pitchFamily="34" charset="0"/>
                    <a:cs typeface="Arial" panose="020B0604020202020204" pitchFamily="34" charset="0"/>
                  </a:rPr>
                  <a:t>𝑜</a:t>
                </a:r>
                <a:r>
                  <a:rPr lang="en-US" sz="1800" dirty="0">
                    <a:effectLst/>
                    <a:latin typeface="Arial" panose="020B0604020202020204" pitchFamily="34" charset="0"/>
                    <a:ea typeface="Calibri" panose="020F0502020204030204" pitchFamily="34" charset="0"/>
                    <a:cs typeface="Times New Roman" panose="02020603050405020304" pitchFamily="18" charset="0"/>
                  </a:rPr>
                  <a:t>) in all other cases (Eq. 3).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Arial" panose="020B0604020202020204" pitchFamily="34" charset="0"/>
                    <a:ea typeface="Calibri" panose="020F0502020204030204" pitchFamily="34" charset="0"/>
                  </a:rPr>
                  <a:t>For example, consider </a:t>
                </a:r>
                <a:r>
                  <a:rPr lang="en-US" sz="1800" i="0">
                    <a:effectLst/>
                    <a:latin typeface="Cambria Math" panose="02040503050406030204" pitchFamily="18" charset="0"/>
                    <a:ea typeface="Calibri" panose="020F0502020204030204" pitchFamily="34" charset="0"/>
                    <a:cs typeface="Arial" panose="020B0604020202020204" pitchFamily="34" charset="0"/>
                  </a:rPr>
                  <a:t>𝑗_𝑝</a:t>
                </a:r>
                <a:r>
                  <a:rPr lang="en-US" sz="1800" dirty="0">
                    <a:effectLst/>
                    <a:latin typeface="Arial" panose="020B0604020202020204" pitchFamily="34" charset="0"/>
                    <a:ea typeface="Calibri" panose="020F0502020204030204" pitchFamily="34" charset="0"/>
                  </a:rPr>
                  <a:t> to be the manufacture of textiles (ISIC Rev. 3 code D17). The share attributable to AFS reflects the share that uses natural fibers and is estimated as the value of inputs from primary production (EORA-26 sectors A01 and A02) into the textiles and wearing apparel sector (EORA-26 sector A05) relative to the gross output of textiles and wearing apparel.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mc:Fallback>
      </mc:AlternateContent>
    </p:spTree>
    <p:extLst>
      <p:ext uri="{BB962C8B-B14F-4D97-AF65-F5344CB8AC3E}">
        <p14:creationId xmlns:p14="http://schemas.microsoft.com/office/powerpoint/2010/main" val="3956767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We define each relationship with respect to the ISIC category the fraction will be used to disaggregate</a:t>
            </a:r>
          </a:p>
          <a:p>
            <a:r>
              <a:rPr lang="en-US" sz="1800" dirty="0">
                <a:effectLst/>
                <a:latin typeface="Arial" panose="020B0604020202020204" pitchFamily="34" charset="0"/>
                <a:ea typeface="Calibri" panose="020F0502020204030204" pitchFamily="34" charset="0"/>
              </a:rPr>
              <a:t>Elements of the fraction are defined in terms of the Eora sectors</a:t>
            </a:r>
            <a:endParaRPr lang="en-US" dirty="0"/>
          </a:p>
        </p:txBody>
      </p:sp>
    </p:spTree>
    <p:extLst>
      <p:ext uri="{BB962C8B-B14F-4D97-AF65-F5344CB8AC3E}">
        <p14:creationId xmlns:p14="http://schemas.microsoft.com/office/powerpoint/2010/main" val="318552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latin typeface="Arial" panose="020B0604020202020204" pitchFamily="34" charset="0"/>
                <a:ea typeface="Calibri" panose="020F0502020204030204" pitchFamily="34" charset="0"/>
              </a:rPr>
              <a:t>The story that emerges is that wholesale and retail trade is the largest single contributor at the global level and on all continents except Africa where primary production still dominates.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rgbClr val="000000"/>
              </a:solidFill>
              <a:effectLst/>
              <a:latin typeface="Arial" panose="020B0604020202020204" pitchFamily="34" charset="0"/>
              <a:ea typeface="Calibri" panose="020F050202020403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latin typeface="Arial" panose="020B0604020202020204" pitchFamily="34" charset="0"/>
                <a:ea typeface="Calibri" panose="020F0502020204030204" pitchFamily="34" charset="0"/>
              </a:rPr>
              <a:t>We can also see clearly that Asia dominates in terms of global value added from agrifood systems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you’re looking at 2019 data for 170 countries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Details from the paper</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rPr>
              <a:t>In total, agrifood systems contributed nearly $13.1 trillion (nominal) to global GDP in 2019, 14.8% of the $87.7 trillion global GDP </a:t>
            </a:r>
            <a:r>
              <a:rPr lang="en-US" sz="1800" dirty="0">
                <a:effectLst/>
                <a:latin typeface="Arial" panose="020B0604020202020204" pitchFamily="34" charset="0"/>
                <a:ea typeface="Calibri" panose="020F0502020204030204" pitchFamily="34" charset="0"/>
              </a:rPr>
              <a:t>(25)</a:t>
            </a:r>
            <a:r>
              <a:rPr lang="en-US" sz="1800" dirty="0">
                <a:solidFill>
                  <a:srgbClr val="000000"/>
                </a:solidFill>
                <a:effectLst/>
                <a:latin typeface="Arial" panose="020B0604020202020204" pitchFamily="34" charset="0"/>
                <a:ea typeface="Calibri" panose="020F0502020204030204" pitchFamily="34" charset="0"/>
              </a:rPr>
              <a:t>, or 15.5% of the total GDP ($84.1 trillion) of the 170 where the value added in AFS can be calculated. Most value added in Africa remains from primary production (agriculture, forestry, fishing) accounting for 73.3% of the continent’s agrifood value added, which is a small share ($494.4 million; 3.8%) of the global agrifood total. On all other continents wholesale and retail trade is the dominant contributing sector to total agrifood system value added. Nearly half of the global value added comes from Asia (nearly $6.5 trillion), with just under half of that ($3.0 trillion) from wholesale and retail trade and one third ($2.2 trillion) from primary production. Post-farmgate activities generate even larger shares of the value added – over 80% – in the Americas, Europe, and Oceania. Wholesale and retail trade dominates on these continents as well. Our estimate of value added from primary production in 2019 ($3.4 trillion) compares favorably with the estimate in FAOSTAT ($3.5 trillion) and the World Bank’s estimate of gross output value of agriculture in 2019 ($3.5 trillion), with the small differences likely accounted for by different data sources (</a:t>
            </a:r>
            <a:r>
              <a:rPr lang="en-US" sz="1800" dirty="0">
                <a:effectLst/>
                <a:latin typeface="Arial" panose="020B0604020202020204" pitchFamily="34" charset="0"/>
                <a:ea typeface="Calibri" panose="020F0502020204030204" pitchFamily="34" charset="0"/>
              </a:rPr>
              <a:t>United Nations Statistical Division (UNSD) in the case of our estimates and FAOSTAT </a:t>
            </a:r>
            <a:r>
              <a:rPr lang="en-US" sz="1800" dirty="0">
                <a:solidFill>
                  <a:srgbClr val="000000"/>
                </a:solidFill>
                <a:effectLst/>
                <a:latin typeface="Arial" panose="020B0604020202020204" pitchFamily="34" charset="0"/>
                <a:ea typeface="Calibri" panose="020F0502020204030204" pitchFamily="34" charset="0"/>
              </a:rPr>
              <a:t>vs. World Bank input-output tables) and the 24 countries for which there are no data in our analysis for 2019)</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73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efcabcfce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efcabcfc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Agrifood systems are an essential component of every economy on earth because they provide income, food, fibers, fuels, and medicine, among other goods and services.</a:t>
            </a:r>
            <a:r>
              <a:rPr lang="en">
                <a:solidFill>
                  <a:srgbClr val="222222"/>
                </a:solidFill>
              </a:rPr>
              <a:t> </a:t>
            </a:r>
            <a:endParaRPr>
              <a:solidFill>
                <a:srgbClr val="222222"/>
              </a:solidFill>
            </a:endParaRPr>
          </a:p>
          <a:p>
            <a:pPr marL="0" lvl="0" indent="0" algn="l" rtl="0">
              <a:spcBef>
                <a:spcPts val="0"/>
              </a:spcBef>
              <a:spcAft>
                <a:spcPts val="0"/>
              </a:spcAft>
              <a:buNone/>
            </a:pPr>
            <a:r>
              <a:rPr lang="en" sz="1000">
                <a:solidFill>
                  <a:schemeClr val="dk1"/>
                </a:solidFill>
              </a:rPr>
              <a:t>Agrifood systems encompass all the actors and activities related to the production, processing, trade, consumption, and disposal of food and related non-food products and services. This includes and extends beyond primary production of agriculture, forestry, livestock production, and fishing</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exact terms – this is just over $13 trillion in 2019</a:t>
            </a:r>
          </a:p>
        </p:txBody>
      </p:sp>
    </p:spTree>
    <p:extLst>
      <p:ext uri="{BB962C8B-B14F-4D97-AF65-F5344CB8AC3E}">
        <p14:creationId xmlns:p14="http://schemas.microsoft.com/office/powerpoint/2010/main" val="3286031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C5BC0-DFC8-3CF2-6FBF-5B90E950C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38591-4AD5-F0D2-9571-40148F2F755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BBF1D64-2C96-D740-59AD-9F145DECC961}"/>
              </a:ext>
            </a:extLst>
          </p:cNvPr>
          <p:cNvSpPr>
            <a:spLocks noGrp="1"/>
          </p:cNvSpPr>
          <p:nvPr>
            <p:ph type="body" idx="1"/>
          </p:nvPr>
        </p:nvSpPr>
        <p:spPr/>
        <p:txBody>
          <a:bodyPr/>
          <a:lstStyle/>
          <a:p>
            <a:pPr marL="158750" indent="0">
              <a:buNone/>
            </a:pPr>
            <a:r>
              <a:rPr lang="en-US" dirty="0"/>
              <a:t>Just one quarter from primary production</a:t>
            </a:r>
          </a:p>
        </p:txBody>
      </p:sp>
    </p:spTree>
    <p:extLst>
      <p:ext uri="{BB962C8B-B14F-4D97-AF65-F5344CB8AC3E}">
        <p14:creationId xmlns:p14="http://schemas.microsoft.com/office/powerpoint/2010/main" val="3569035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4A011-B6FD-7E4B-9906-02841F3FE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7D224-B7DD-F59B-E62D-0BB40263F47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96726DE-3C3B-C920-31B0-20CC5649BF98}"/>
              </a:ext>
            </a:extLst>
          </p:cNvPr>
          <p:cNvSpPr>
            <a:spLocks noGrp="1"/>
          </p:cNvSpPr>
          <p:nvPr>
            <p:ph type="body" idx="1"/>
          </p:nvPr>
        </p:nvSpPr>
        <p:spPr/>
        <p:txBody>
          <a:bodyPr/>
          <a:lstStyle/>
          <a:p>
            <a:pPr marL="158750" indent="0">
              <a:buNone/>
            </a:pPr>
            <a:r>
              <a:rPr lang="en-US" dirty="0"/>
              <a:t>And just over one half from wholesale and retail trade</a:t>
            </a:r>
          </a:p>
        </p:txBody>
      </p:sp>
    </p:spTree>
    <p:extLst>
      <p:ext uri="{BB962C8B-B14F-4D97-AF65-F5344CB8AC3E}">
        <p14:creationId xmlns:p14="http://schemas.microsoft.com/office/powerpoint/2010/main" val="1356159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Looking at the country level by income group we can see…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825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Change gears and look at the patterns over time for the 101 countries where we have complete data from 1995-2019</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dominant contributor to value added within agrifood systems beyond primary production is wholesale and retail trade,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followed by the production of foods and beverages, paper/paper products, wood and wood products, and tobacco.</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Details from the paper: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Wholesale and retail trade generates more value added than all agrifood manufacturing combined. Much of the growth over the 1995 – 2019 period happened in Asia (Figure S2), which aligns with the earlier finding that Asia dominates in terms of global contribution to agrifood systems output value added by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30371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solidFill>
                  <a:srgbClr val="000000"/>
                </a:solidFill>
                <a:effectLst/>
                <a:latin typeface="Arial" panose="020B0604020202020204" pitchFamily="34" charset="0"/>
                <a:ea typeface="Calibri" panose="020F0502020204030204" pitchFamily="34" charset="0"/>
              </a:rPr>
              <a:t>Much of the growth over the 1995 – 2019 period happened in Asia</a:t>
            </a:r>
            <a:endParaRPr lang="en-US" dirty="0"/>
          </a:p>
        </p:txBody>
      </p:sp>
    </p:spTree>
    <p:extLst>
      <p:ext uri="{BB962C8B-B14F-4D97-AF65-F5344CB8AC3E}">
        <p14:creationId xmlns:p14="http://schemas.microsoft.com/office/powerpoint/2010/main" val="4162271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These limitations suggest our estimates are likely to be a lower bound of the value added from agrifood systems’ output. </a:t>
            </a:r>
          </a:p>
          <a:p>
            <a:pPr marL="615950" lvl="1" indent="0">
              <a:buNone/>
            </a:pPr>
            <a:endParaRPr lang="en-US" sz="1100" dirty="0"/>
          </a:p>
          <a:p>
            <a:pPr marL="615950" lvl="1" indent="0">
              <a:buNone/>
            </a:pPr>
            <a:r>
              <a:rPr lang="en-US" sz="1100" dirty="0"/>
              <a:t>(</a:t>
            </a:r>
            <a:r>
              <a:rPr lang="en-US" sz="1100" b="1" dirty="0"/>
              <a:t>Details if needed:</a:t>
            </a:r>
            <a:endParaRPr lang="en-US" sz="1100" dirty="0"/>
          </a:p>
          <a:p>
            <a:pPr lvl="1"/>
            <a:r>
              <a:rPr lang="en-US" sz="1100" dirty="0"/>
              <a:t>Country-years with UNIDO manufacturing sector data but no UNSD main aggregate sector data are dropped</a:t>
            </a:r>
          </a:p>
          <a:p>
            <a:pPr lvl="1"/>
            <a:r>
              <a:rPr lang="en-US" sz="1100" dirty="0"/>
              <a:t>Where countries have multiple series due to methodological revisions: we keep the most recent where it is also the longest, where not, we keep the shorter more recent series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No fraction: ISIC Revision 3: recycling (under manufacturing) and other services which contains washing of textiles. )</a:t>
            </a:r>
          </a:p>
          <a:p>
            <a:pPr lvl="1"/>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1999984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Aft>
                <a:spcPts val="1000"/>
              </a:spcAft>
              <a:buNone/>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finding that primary production accounts for only 26.1% of total value added is consistent with Yi et </a:t>
            </a: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al’s</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estimates that &gt;70% of consumer food expenditures accrue to post-farmgate segments of agrifood value chains</a:t>
            </a:r>
          </a:p>
          <a:p>
            <a:pPr marL="0" marR="0" indent="0">
              <a:spcAft>
                <a:spcPts val="1000"/>
              </a:spcAft>
              <a:buNone/>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85750" marR="0" indent="-285750">
              <a:spcAft>
                <a:spcPts val="1000"/>
              </a:spcAft>
              <a:buFontTx/>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shows that the patterns of value addition accrual specific to consumer food expenditure are mirrored in the rest of agrifood systems. </a:t>
            </a:r>
          </a:p>
          <a:p>
            <a:pPr marL="285750" marR="0" indent="-285750">
              <a:spcAft>
                <a:spcPts val="1000"/>
              </a:spcAft>
              <a:buFontTx/>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number of methodological differences between these approaches underscore the importance of these consistent results:</a:t>
            </a:r>
          </a:p>
          <a:p>
            <a:pPr marL="742950" marR="0" lvl="1" indent="-285750">
              <a:spcAft>
                <a:spcPts val="1000"/>
              </a:spcAft>
              <a:buFontTx/>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we estimate value added from all agrifood system primary production not just that associated with consumer food expenditures. i.e., we work from upstream to downstream, not vice versa and we include non-food products. </a:t>
            </a:r>
          </a:p>
          <a:p>
            <a:pPr marL="1200150" marR="0" lvl="2" indent="-285750">
              <a:spcAft>
                <a:spcPts val="1000"/>
              </a:spcAft>
              <a:buFontTx/>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Looking at the destination of primary production using the IO data shows only half of primary production (52.6%) goes into food and beverage manufacturing and just 4.6% on top of that goes directly into hotels and restaurants, wholesale, or retail trade. The remainder (42.8% in 2019) generates value added that does not go into value chains that produce consumer food products and services and therefore would not be part of decomposition analysis of consumer food expenditure. </a:t>
            </a:r>
          </a:p>
          <a:p>
            <a:pPr marL="742950" marR="0" lvl="1" indent="-285750">
              <a:spcAft>
                <a:spcPts val="1000"/>
              </a:spcAft>
              <a:buFontTx/>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our analysis includes a greater number of countries and more low-income countries than in Yi et al. (2021) </a:t>
            </a:r>
          </a:p>
          <a:p>
            <a:pPr marL="742950" marR="0" lvl="1" indent="-285750">
              <a:spcAft>
                <a:spcPts val="1000"/>
              </a:spcAft>
              <a:buFontTx/>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To incorporate more countries and a longer time series, we use Eora data rather than OECD input-output data. Fourth, we include international trade, while Yi et al (2021) focuses solely on domestic value chains, which necessarily omits all primary production that is exported for processing or consumer purchase in other countries. </a:t>
            </a:r>
          </a:p>
          <a:p>
            <a:pPr marL="285750" marR="0" lvl="0" indent="-285750">
              <a:spcAft>
                <a:spcPts val="1000"/>
              </a:spcAft>
              <a:buFontTx/>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thus consider these new estimates to be more comprehensive than prior published global estimates, yet they remain wholly consistent with the prior insights. </a:t>
            </a:r>
          </a:p>
          <a:p>
            <a:pPr marL="285750" marR="0" lvl="0" indent="-285750">
              <a:spcAft>
                <a:spcPts val="1000"/>
              </a:spcAft>
              <a:buFontTx/>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These results are also consistent with Yi et al. (2024) </a:t>
            </a:r>
            <a:r>
              <a:rPr lang="en-US" sz="1800" dirty="0">
                <a:effectLst/>
                <a:latin typeface="Arial" panose="020B0604020202020204" pitchFamily="34" charset="0"/>
                <a:ea typeface="Calibri" panose="020F0502020204030204" pitchFamily="34" charset="0"/>
                <a:cs typeface="Times New Roman" panose="02020603050405020304" pitchFamily="18" charset="0"/>
              </a:rPr>
              <a:t>(24)</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which develops a parallel method working instead from consumer food expenditures upstream to primary production, similarly disaggregating value addition by sector, including international trade, and tapping the longer, more comprehensive Eora time series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Overall, we hope this work Shows how a bit of creativity can help to close data gaps critical to driving change in global food systems and monitoring progress.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4888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efcabcfce0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efcabcfce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from meeting the Sustainable Development Goals (SDGs) and the Paris Agreement carbon emissions targets to ensuring supply chains are resilient to the next major war, pandemic, or other shocks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efcabcfce0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efcabcfce0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Are these expectations realistic? What are the most effective lever points for intervention?</a:t>
            </a:r>
            <a:endParaRPr sz="1200"/>
          </a:p>
          <a:p>
            <a:pPr marL="0" lvl="0" indent="0" algn="l" rtl="0">
              <a:spcBef>
                <a:spcPts val="0"/>
              </a:spcBef>
              <a:spcAft>
                <a:spcPts val="0"/>
              </a:spcAft>
              <a:buNone/>
            </a:pPr>
            <a:r>
              <a:rPr lang="en" sz="1200"/>
              <a:t>It’s really hard to evaluate without knowing the </a:t>
            </a:r>
            <a:r>
              <a:rPr lang="en" sz="1200">
                <a:solidFill>
                  <a:schemeClr val="dk1"/>
                </a:solidFill>
              </a:rPr>
              <a:t>the economic contribution of all parts of agrifood systems</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efcabcfce0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efcabcfce0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ISIC classification is the standardized system for national accounting. You can see here the main aggregate categories (assigned letters) and the 2-digit level codes under each. It’s a hierarchical taxonomy.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Main aggregates a</a:t>
            </a:r>
            <a:r>
              <a:rPr lang="en-US" dirty="0" err="1"/>
              <a:t>nd</a:t>
            </a:r>
            <a:r>
              <a:rPr lang="en" dirty="0"/>
              <a:t> two digit codes shown</a:t>
            </a:r>
          </a:p>
          <a:p>
            <a:pPr marL="0" lvl="0" indent="0" algn="l" rtl="0">
              <a:spcBef>
                <a:spcPts val="0"/>
              </a:spcBef>
              <a:spcAft>
                <a:spcPts val="0"/>
              </a:spcAft>
              <a:buNone/>
            </a:pPr>
            <a:r>
              <a:rPr lang="en" dirty="0"/>
              <a:t>Goes down to 4-digit level --- but of course the data aren’t alway</a:t>
            </a:r>
            <a:r>
              <a:rPr lang="en-US" dirty="0"/>
              <a:t>s</a:t>
            </a:r>
            <a:r>
              <a:rPr lang="en" dirty="0"/>
              <a:t> available at this level of disaggregation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fcabcfce0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fcabcfce0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092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efcabcfce0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efcabcfce0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Take official statistics as our starting point</a:t>
            </a:r>
          </a:p>
          <a:p>
            <a:pPr marL="0" lvl="0" indent="0" algn="l" rtl="0">
              <a:spcBef>
                <a:spcPts val="0"/>
              </a:spcBef>
              <a:spcAft>
                <a:spcPts val="0"/>
              </a:spcAft>
              <a:buNone/>
            </a:pPr>
            <a:r>
              <a:rPr lang="en-US" dirty="0"/>
              <a:t>SNA – main aggregates --- the letter codes, highest level of aggregation -- </a:t>
            </a:r>
            <a:endParaRPr dirty="0"/>
          </a:p>
        </p:txBody>
      </p:sp>
    </p:spTree>
    <p:extLst>
      <p:ext uri="{BB962C8B-B14F-4D97-AF65-F5344CB8AC3E}">
        <p14:creationId xmlns:p14="http://schemas.microsoft.com/office/powerpoint/2010/main" val="2865783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efcabcfce0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efcabcfce0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Manufacturing sector – available at the 2 digit level</a:t>
            </a:r>
            <a:endParaRPr dirty="0"/>
          </a:p>
        </p:txBody>
      </p:sp>
    </p:spTree>
    <p:extLst>
      <p:ext uri="{BB962C8B-B14F-4D97-AF65-F5344CB8AC3E}">
        <p14:creationId xmlns:p14="http://schemas.microsoft.com/office/powerpoint/2010/main" val="402365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0.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Estimating value added from global agrifood systems</a:t>
            </a:r>
            <a:endParaRPr dirty="0"/>
          </a:p>
        </p:txBody>
      </p:sp>
      <p:sp>
        <p:nvSpPr>
          <p:cNvPr id="60" name="Google Shape;60;p13"/>
          <p:cNvSpPr txBox="1">
            <a:spLocks noGrp="1"/>
          </p:cNvSpPr>
          <p:nvPr>
            <p:ph type="subTitle" idx="1"/>
          </p:nvPr>
        </p:nvSpPr>
        <p:spPr>
          <a:xfrm>
            <a:off x="671250" y="3174875"/>
            <a:ext cx="7801500" cy="1153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dirty="0"/>
              <a:t>Kate Schneider Lecy</a:t>
            </a:r>
            <a:r>
              <a:rPr lang="en" dirty="0"/>
              <a:t>, Jing Yi, Piero Conforti, Veronica Boero, Silvia Cerilli, Michele Vollaro, Shiyun Jiang, Jose Rosero Moncayo, and Christopher B. Barrett</a:t>
            </a:r>
            <a:endParaRPr dirty="0"/>
          </a:p>
        </p:txBody>
      </p:sp>
      <p:sp>
        <p:nvSpPr>
          <p:cNvPr id="2" name="TextBox 1">
            <a:extLst>
              <a:ext uri="{FF2B5EF4-FFF2-40B4-BE49-F238E27FC236}">
                <a16:creationId xmlns:a16="http://schemas.microsoft.com/office/drawing/2014/main" id="{90F683D7-97A4-C1D8-47E1-011E512A2626}"/>
              </a:ext>
            </a:extLst>
          </p:cNvPr>
          <p:cNvSpPr txBox="1"/>
          <p:nvPr/>
        </p:nvSpPr>
        <p:spPr>
          <a:xfrm>
            <a:off x="3207895" y="4422098"/>
            <a:ext cx="3327816" cy="646331"/>
          </a:xfrm>
          <a:prstGeom prst="rect">
            <a:avLst/>
          </a:prstGeom>
          <a:noFill/>
        </p:spPr>
        <p:txBody>
          <a:bodyPr wrap="square" rtlCol="0">
            <a:spAutoFit/>
          </a:bodyPr>
          <a:lstStyle/>
          <a:p>
            <a:r>
              <a:rPr lang="en-US" sz="1800">
                <a:effectLst/>
                <a:latin typeface="Aptos" panose="020B0004020202020204" pitchFamily="34" charset="0"/>
                <a:ea typeface="Aptos" panose="020B0004020202020204" pitchFamily="34" charset="0"/>
                <a:cs typeface="Aptos" panose="020B0004020202020204" pitchFamily="34" charset="0"/>
              </a:rPr>
              <a:t>workshop on Measuring Jobs in Agrifood Systems</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FC7D-DC9C-3ACD-8699-14A432C9E6D1}"/>
              </a:ext>
            </a:extLst>
          </p:cNvPr>
          <p:cNvSpPr>
            <a:spLocks noGrp="1"/>
          </p:cNvSpPr>
          <p:nvPr>
            <p:ph type="title"/>
          </p:nvPr>
        </p:nvSpPr>
        <p:spPr/>
        <p:txBody>
          <a:bodyPr>
            <a:normAutofit fontScale="90000"/>
          </a:bodyPr>
          <a:lstStyle/>
          <a:p>
            <a:r>
              <a:rPr lang="en-US" dirty="0"/>
              <a:t>Approach</a:t>
            </a:r>
          </a:p>
        </p:txBody>
      </p:sp>
      <p:sp>
        <p:nvSpPr>
          <p:cNvPr id="3" name="Text Placeholder 2">
            <a:extLst>
              <a:ext uri="{FF2B5EF4-FFF2-40B4-BE49-F238E27FC236}">
                <a16:creationId xmlns:a16="http://schemas.microsoft.com/office/drawing/2014/main" id="{480F0289-669E-0E6B-2EBD-1E46A1C391F8}"/>
              </a:ext>
            </a:extLst>
          </p:cNvPr>
          <p:cNvSpPr>
            <a:spLocks noGrp="1"/>
          </p:cNvSpPr>
          <p:nvPr>
            <p:ph type="body" idx="1"/>
          </p:nvPr>
        </p:nvSpPr>
        <p:spPr/>
        <p:txBody>
          <a:bodyPr/>
          <a:lstStyle/>
          <a:p>
            <a:r>
              <a:rPr lang="en-US" dirty="0"/>
              <a:t>Start with official statistics from UNSD and UNIDO which are classified by ISIC codes</a:t>
            </a:r>
          </a:p>
          <a:p>
            <a:pPr lvl="1"/>
            <a:r>
              <a:rPr lang="en-US" dirty="0"/>
              <a:t>Different ISIC revisions available by country and year</a:t>
            </a:r>
          </a:p>
          <a:p>
            <a:r>
              <a:rPr lang="en-US" b="1" dirty="0"/>
              <a:t>Classify the ISIC codes for Revisions 3, 3.1, and 4 all the way down to the 4-digit level into an agrifood system classification:</a:t>
            </a:r>
          </a:p>
          <a:p>
            <a:pPr lvl="1"/>
            <a:r>
              <a:rPr lang="en-US" b="1" dirty="0"/>
              <a:t>Wholly agrifood</a:t>
            </a:r>
          </a:p>
          <a:p>
            <a:pPr lvl="1"/>
            <a:r>
              <a:rPr lang="en-US" b="1" dirty="0"/>
              <a:t>Partly agrifood</a:t>
            </a:r>
          </a:p>
          <a:p>
            <a:pPr lvl="1"/>
            <a:r>
              <a:rPr lang="en-US" b="1" dirty="0"/>
              <a:t>Not agrifood</a:t>
            </a:r>
          </a:p>
        </p:txBody>
      </p:sp>
    </p:spTree>
    <p:extLst>
      <p:ext uri="{BB962C8B-B14F-4D97-AF65-F5344CB8AC3E}">
        <p14:creationId xmlns:p14="http://schemas.microsoft.com/office/powerpoint/2010/main" val="86215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4DE8-C7D5-3F87-716F-47DD57189E23}"/>
              </a:ext>
            </a:extLst>
          </p:cNvPr>
          <p:cNvSpPr>
            <a:spLocks noGrp="1"/>
          </p:cNvSpPr>
          <p:nvPr>
            <p:ph type="title"/>
          </p:nvPr>
        </p:nvSpPr>
        <p:spPr/>
        <p:txBody>
          <a:bodyPr>
            <a:normAutofit fontScale="90000"/>
          </a:bodyPr>
          <a:lstStyle/>
          <a:p>
            <a:r>
              <a:rPr lang="en-US" dirty="0"/>
              <a:t>Example of ISIC classification to AFS (Rev 3)</a:t>
            </a:r>
            <a:br>
              <a:rPr lang="en-US" dirty="0"/>
            </a:br>
            <a:r>
              <a:rPr lang="en-US" sz="1800" dirty="0"/>
              <a:t>(completed for ISIC Rev 3, Rev 3.1, Rev 4)</a:t>
            </a:r>
            <a:endParaRPr lang="en-US" dirty="0"/>
          </a:p>
        </p:txBody>
      </p:sp>
      <p:pic>
        <p:nvPicPr>
          <p:cNvPr id="5" name="Picture 4">
            <a:extLst>
              <a:ext uri="{FF2B5EF4-FFF2-40B4-BE49-F238E27FC236}">
                <a16:creationId xmlns:a16="http://schemas.microsoft.com/office/drawing/2014/main" id="{83947A13-8DBA-E9E2-035D-B88B65045C26}"/>
              </a:ext>
            </a:extLst>
          </p:cNvPr>
          <p:cNvPicPr>
            <a:picLocks noChangeAspect="1"/>
          </p:cNvPicPr>
          <p:nvPr/>
        </p:nvPicPr>
        <p:blipFill>
          <a:blip r:embed="rId3"/>
          <a:stretch>
            <a:fillRect/>
          </a:stretch>
        </p:blipFill>
        <p:spPr>
          <a:xfrm>
            <a:off x="1402397" y="1277094"/>
            <a:ext cx="6339205" cy="3732228"/>
          </a:xfrm>
          <a:prstGeom prst="rect">
            <a:avLst/>
          </a:prstGeom>
        </p:spPr>
      </p:pic>
    </p:spTree>
    <p:extLst>
      <p:ext uri="{BB962C8B-B14F-4D97-AF65-F5344CB8AC3E}">
        <p14:creationId xmlns:p14="http://schemas.microsoft.com/office/powerpoint/2010/main" val="327801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FC7D-DC9C-3ACD-8699-14A432C9E6D1}"/>
              </a:ext>
            </a:extLst>
          </p:cNvPr>
          <p:cNvSpPr>
            <a:spLocks noGrp="1"/>
          </p:cNvSpPr>
          <p:nvPr>
            <p:ph type="title"/>
          </p:nvPr>
        </p:nvSpPr>
        <p:spPr/>
        <p:txBody>
          <a:bodyPr>
            <a:normAutofit fontScale="90000"/>
          </a:bodyPr>
          <a:lstStyle/>
          <a:p>
            <a:r>
              <a:rPr lang="en-US" dirty="0"/>
              <a:t>Approach</a:t>
            </a:r>
          </a:p>
        </p:txBody>
      </p:sp>
      <p:sp>
        <p:nvSpPr>
          <p:cNvPr id="3" name="Text Placeholder 2">
            <a:extLst>
              <a:ext uri="{FF2B5EF4-FFF2-40B4-BE49-F238E27FC236}">
                <a16:creationId xmlns:a16="http://schemas.microsoft.com/office/drawing/2014/main" id="{480F0289-669E-0E6B-2EBD-1E46A1C391F8}"/>
              </a:ext>
            </a:extLst>
          </p:cNvPr>
          <p:cNvSpPr>
            <a:spLocks noGrp="1"/>
          </p:cNvSpPr>
          <p:nvPr>
            <p:ph type="body" idx="1"/>
          </p:nvPr>
        </p:nvSpPr>
        <p:spPr/>
        <p:txBody>
          <a:bodyPr/>
          <a:lstStyle/>
          <a:p>
            <a:r>
              <a:rPr lang="en-US" dirty="0"/>
              <a:t>Our approach starts by classifying the ISIC codes for Revisions 3 and 4 all the way down to the 4-digit level into an agrifood system classification</a:t>
            </a:r>
          </a:p>
          <a:p>
            <a:r>
              <a:rPr lang="en-US" dirty="0"/>
              <a:t>First step is to classify every ISIC code to the 4-digit level into:</a:t>
            </a:r>
          </a:p>
          <a:p>
            <a:pPr lvl="1"/>
            <a:r>
              <a:rPr lang="en-US" dirty="0"/>
              <a:t>Wholly agrifood</a:t>
            </a:r>
          </a:p>
          <a:p>
            <a:pPr lvl="1"/>
            <a:r>
              <a:rPr lang="en-US" dirty="0"/>
              <a:t>Partly agrifood</a:t>
            </a:r>
          </a:p>
          <a:p>
            <a:pPr lvl="1"/>
            <a:r>
              <a:rPr lang="en-US" dirty="0"/>
              <a:t>Not agrifood</a:t>
            </a:r>
          </a:p>
          <a:p>
            <a:r>
              <a:rPr lang="en-US" b="1" dirty="0"/>
              <a:t>Then we have to harmonize ISIC Revisions 3 and 4 to get the broadest country and time coverage</a:t>
            </a:r>
          </a:p>
          <a:p>
            <a:pPr lvl="1"/>
            <a:r>
              <a:rPr lang="en-US" b="1" dirty="0"/>
              <a:t>Take the latest ISIC Revision available for both UNSD and UNIDO data per country-year to form a time series</a:t>
            </a:r>
          </a:p>
          <a:p>
            <a:endParaRPr lang="en-US" b="1" dirty="0"/>
          </a:p>
        </p:txBody>
      </p:sp>
    </p:spTree>
    <p:extLst>
      <p:ext uri="{BB962C8B-B14F-4D97-AF65-F5344CB8AC3E}">
        <p14:creationId xmlns:p14="http://schemas.microsoft.com/office/powerpoint/2010/main" val="3053237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7B4F-8C6D-B36C-F888-698FB13C5DEA}"/>
              </a:ext>
            </a:extLst>
          </p:cNvPr>
          <p:cNvSpPr>
            <a:spLocks noGrp="1"/>
          </p:cNvSpPr>
          <p:nvPr>
            <p:ph type="title"/>
          </p:nvPr>
        </p:nvSpPr>
        <p:spPr/>
        <p:txBody>
          <a:bodyPr>
            <a:normAutofit fontScale="90000"/>
          </a:bodyPr>
          <a:lstStyle/>
          <a:p>
            <a:r>
              <a:rPr lang="en-US" dirty="0"/>
              <a:t>Harmonization table (excerpt)</a:t>
            </a:r>
          </a:p>
        </p:txBody>
      </p:sp>
      <p:graphicFrame>
        <p:nvGraphicFramePr>
          <p:cNvPr id="4" name="Table 3">
            <a:extLst>
              <a:ext uri="{FF2B5EF4-FFF2-40B4-BE49-F238E27FC236}">
                <a16:creationId xmlns:a16="http://schemas.microsoft.com/office/drawing/2014/main" id="{33CA160F-1EED-3E3B-B6A9-7C452DF516FF}"/>
              </a:ext>
            </a:extLst>
          </p:cNvPr>
          <p:cNvGraphicFramePr>
            <a:graphicFrameLocks noGrp="1"/>
          </p:cNvGraphicFramePr>
          <p:nvPr>
            <p:extLst>
              <p:ext uri="{D42A27DB-BD31-4B8C-83A1-F6EECF244321}">
                <p14:modId xmlns:p14="http://schemas.microsoft.com/office/powerpoint/2010/main" val="2591955738"/>
              </p:ext>
            </p:extLst>
          </p:nvPr>
        </p:nvGraphicFramePr>
        <p:xfrm>
          <a:off x="115293" y="1017725"/>
          <a:ext cx="8913413" cy="4021418"/>
        </p:xfrm>
        <a:graphic>
          <a:graphicData uri="http://schemas.openxmlformats.org/drawingml/2006/table">
            <a:tbl>
              <a:tblPr firstRow="1" firstCol="1" bandRow="1">
                <a:tableStyleId>{5C22544A-7EE6-4342-B048-85BDC9FD1C3A}</a:tableStyleId>
              </a:tblPr>
              <a:tblGrid>
                <a:gridCol w="425396">
                  <a:extLst>
                    <a:ext uri="{9D8B030D-6E8A-4147-A177-3AD203B41FA5}">
                      <a16:colId xmlns:a16="http://schemas.microsoft.com/office/drawing/2014/main" val="2347264870"/>
                    </a:ext>
                  </a:extLst>
                </a:gridCol>
                <a:gridCol w="1240403">
                  <a:extLst>
                    <a:ext uri="{9D8B030D-6E8A-4147-A177-3AD203B41FA5}">
                      <a16:colId xmlns:a16="http://schemas.microsoft.com/office/drawing/2014/main" val="2881197785"/>
                    </a:ext>
                  </a:extLst>
                </a:gridCol>
                <a:gridCol w="516835">
                  <a:extLst>
                    <a:ext uri="{9D8B030D-6E8A-4147-A177-3AD203B41FA5}">
                      <a16:colId xmlns:a16="http://schemas.microsoft.com/office/drawing/2014/main" val="4276461599"/>
                    </a:ext>
                  </a:extLst>
                </a:gridCol>
                <a:gridCol w="500932">
                  <a:extLst>
                    <a:ext uri="{9D8B030D-6E8A-4147-A177-3AD203B41FA5}">
                      <a16:colId xmlns:a16="http://schemas.microsoft.com/office/drawing/2014/main" val="3383837905"/>
                    </a:ext>
                  </a:extLst>
                </a:gridCol>
                <a:gridCol w="1363648">
                  <a:extLst>
                    <a:ext uri="{9D8B030D-6E8A-4147-A177-3AD203B41FA5}">
                      <a16:colId xmlns:a16="http://schemas.microsoft.com/office/drawing/2014/main" val="2908403909"/>
                    </a:ext>
                  </a:extLst>
                </a:gridCol>
                <a:gridCol w="560568">
                  <a:extLst>
                    <a:ext uri="{9D8B030D-6E8A-4147-A177-3AD203B41FA5}">
                      <a16:colId xmlns:a16="http://schemas.microsoft.com/office/drawing/2014/main" val="3122603969"/>
                    </a:ext>
                  </a:extLst>
                </a:gridCol>
                <a:gridCol w="3216302">
                  <a:extLst>
                    <a:ext uri="{9D8B030D-6E8A-4147-A177-3AD203B41FA5}">
                      <a16:colId xmlns:a16="http://schemas.microsoft.com/office/drawing/2014/main" val="3177980622"/>
                    </a:ext>
                  </a:extLst>
                </a:gridCol>
                <a:gridCol w="1089329">
                  <a:extLst>
                    <a:ext uri="{9D8B030D-6E8A-4147-A177-3AD203B41FA5}">
                      <a16:colId xmlns:a16="http://schemas.microsoft.com/office/drawing/2014/main" val="4208726219"/>
                    </a:ext>
                  </a:extLst>
                </a:gridCol>
              </a:tblGrid>
              <a:tr h="401918">
                <a:tc>
                  <a:txBody>
                    <a:bodyPr/>
                    <a:lstStyle/>
                    <a:p>
                      <a:pPr marL="0" marR="0">
                        <a:spcBef>
                          <a:spcPts val="0"/>
                        </a:spcBef>
                        <a:spcAft>
                          <a:spcPts val="0"/>
                        </a:spcAft>
                      </a:pPr>
                      <a:r>
                        <a:rPr lang="en-US" sz="950" dirty="0">
                          <a:solidFill>
                            <a:schemeClr val="tx1"/>
                          </a:solidFill>
                          <a:effectLst/>
                          <a:latin typeface="Average" panose="020B0604020202020204" charset="0"/>
                        </a:rPr>
                        <a:t>ISIC Rev. 3</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tx1"/>
                          </a:solidFill>
                          <a:effectLst/>
                          <a:latin typeface="Average" panose="020B0604020202020204" charset="0"/>
                        </a:rPr>
                        <a:t>ISIC Rev. 3 Description</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tx1"/>
                          </a:solidFill>
                          <a:effectLst/>
                          <a:latin typeface="Average" panose="020B0604020202020204" charset="0"/>
                        </a:rPr>
                        <a:t>AFS Rev. 3 </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tx1"/>
                          </a:solidFill>
                          <a:effectLst/>
                          <a:latin typeface="Average" panose="020B0604020202020204" charset="0"/>
                        </a:rPr>
                        <a:t>ISIC Rev. 4</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tx1"/>
                          </a:solidFill>
                          <a:effectLst/>
                          <a:latin typeface="Average" panose="020B0604020202020204" charset="0"/>
                        </a:rPr>
                        <a:t>ISIC Rev. 4 Description</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tx1"/>
                          </a:solidFill>
                          <a:effectLst/>
                          <a:latin typeface="Average" panose="020B0604020202020204" charset="0"/>
                        </a:rPr>
                        <a:t>AFS Rev. 4</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tx1"/>
                          </a:solidFill>
                          <a:effectLst/>
                          <a:latin typeface="Average" panose="020B0604020202020204" charset="0"/>
                        </a:rPr>
                        <a:t>Harmonization action for the AFS Value added database</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tx1"/>
                          </a:solidFill>
                          <a:effectLst/>
                          <a:latin typeface="Average" panose="020B0604020202020204" charset="0"/>
                        </a:rPr>
                        <a:t>Harmonized category name</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extLst>
                  <a:ext uri="{0D108BD9-81ED-4DB2-BD59-A6C34878D82A}">
                    <a16:rowId xmlns:a16="http://schemas.microsoft.com/office/drawing/2014/main" val="2616206625"/>
                  </a:ext>
                </a:extLst>
              </a:tr>
              <a:tr h="401918">
                <a:tc>
                  <a:txBody>
                    <a:bodyPr/>
                    <a:lstStyle/>
                    <a:p>
                      <a:pPr marL="0" marR="0">
                        <a:spcBef>
                          <a:spcPts val="0"/>
                        </a:spcBef>
                        <a:spcAft>
                          <a:spcPts val="0"/>
                        </a:spcAft>
                      </a:pPr>
                      <a:r>
                        <a:rPr lang="en-US" sz="950" dirty="0">
                          <a:solidFill>
                            <a:schemeClr val="tx1"/>
                          </a:solidFill>
                          <a:effectLst/>
                          <a:latin typeface="Average" panose="020B0604020202020204" charset="0"/>
                        </a:rPr>
                        <a:t>A</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Agriculture, hunting and forestry</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Wholly</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A</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Agriculture, forestry and fishing</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Wholly</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Excluded in favor of aggregate A+B category. Combined into an A+B aggregate for country-years where it is not already in the data base.</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rowSpan="5">
                  <a:txBody>
                    <a:bodyPr/>
                    <a:lstStyle/>
                    <a:p>
                      <a:pPr marL="0" marR="0">
                        <a:spcBef>
                          <a:spcPts val="0"/>
                        </a:spcBef>
                        <a:spcAft>
                          <a:spcPts val="0"/>
                        </a:spcAft>
                      </a:pPr>
                      <a:r>
                        <a:rPr lang="en-US" sz="950" dirty="0">
                          <a:solidFill>
                            <a:schemeClr val="bg1"/>
                          </a:solidFill>
                          <a:effectLst/>
                          <a:latin typeface="Average" panose="020B0604020202020204" charset="0"/>
                        </a:rPr>
                        <a:t>Agriculture, forestry, fishing</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extLst>
                  <a:ext uri="{0D108BD9-81ED-4DB2-BD59-A6C34878D82A}">
                    <a16:rowId xmlns:a16="http://schemas.microsoft.com/office/drawing/2014/main" val="3019134694"/>
                  </a:ext>
                </a:extLst>
              </a:tr>
              <a:tr h="401918">
                <a:tc>
                  <a:txBody>
                    <a:bodyPr/>
                    <a:lstStyle/>
                    <a:p>
                      <a:pPr marL="0" marR="0" algn="r">
                        <a:spcBef>
                          <a:spcPts val="0"/>
                        </a:spcBef>
                        <a:spcAft>
                          <a:spcPts val="0"/>
                        </a:spcAft>
                      </a:pPr>
                      <a:r>
                        <a:rPr lang="en-US" sz="950" dirty="0">
                          <a:solidFill>
                            <a:schemeClr val="tx1"/>
                          </a:solidFill>
                          <a:effectLst/>
                          <a:latin typeface="Average" panose="020B0604020202020204" charset="0"/>
                        </a:rPr>
                        <a:t>01</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Agriculture, hunting and related service activities</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Wholly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01</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Crop and animal production, hunting and related service activities</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Wholly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Excluded in favor of aggregate A+B category. Combined into an A+B aggregate for country-years where it is not already in the data base.</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tc vMerge="1">
                  <a:txBody>
                    <a:bodyPr/>
                    <a:lstStyle/>
                    <a:p>
                      <a:endParaRPr lang="en-US"/>
                    </a:p>
                  </a:txBody>
                  <a:tcPr/>
                </a:tc>
                <a:extLst>
                  <a:ext uri="{0D108BD9-81ED-4DB2-BD59-A6C34878D82A}">
                    <a16:rowId xmlns:a16="http://schemas.microsoft.com/office/drawing/2014/main" val="4031063420"/>
                  </a:ext>
                </a:extLst>
              </a:tr>
              <a:tr h="401918">
                <a:tc>
                  <a:txBody>
                    <a:bodyPr/>
                    <a:lstStyle/>
                    <a:p>
                      <a:pPr marL="0" marR="0" algn="r">
                        <a:spcBef>
                          <a:spcPts val="0"/>
                        </a:spcBef>
                        <a:spcAft>
                          <a:spcPts val="0"/>
                        </a:spcAft>
                      </a:pPr>
                      <a:r>
                        <a:rPr lang="en-US" sz="950" dirty="0">
                          <a:solidFill>
                            <a:schemeClr val="tx1"/>
                          </a:solidFill>
                          <a:effectLst/>
                          <a:latin typeface="Average" panose="020B0604020202020204" charset="0"/>
                        </a:rPr>
                        <a:t>02</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Forestry, logging and related service activities</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Wholly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02</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Forestry and logging</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Wholly</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Excluded in favor of aggregate A+B category. Combined into an A+B aggregate for country-years where it is not already in the data base.</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tc vMerge="1">
                  <a:txBody>
                    <a:bodyPr/>
                    <a:lstStyle/>
                    <a:p>
                      <a:endParaRPr lang="en-US"/>
                    </a:p>
                  </a:txBody>
                  <a:tcPr/>
                </a:tc>
                <a:extLst>
                  <a:ext uri="{0D108BD9-81ED-4DB2-BD59-A6C34878D82A}">
                    <a16:rowId xmlns:a16="http://schemas.microsoft.com/office/drawing/2014/main" val="104195063"/>
                  </a:ext>
                </a:extLst>
              </a:tr>
              <a:tr h="401918">
                <a:tc>
                  <a:txBody>
                    <a:bodyPr/>
                    <a:lstStyle/>
                    <a:p>
                      <a:pPr marL="0" marR="0">
                        <a:spcBef>
                          <a:spcPts val="0"/>
                        </a:spcBef>
                        <a:spcAft>
                          <a:spcPts val="0"/>
                        </a:spcAft>
                      </a:pPr>
                      <a:r>
                        <a:rPr lang="en-US" sz="950" dirty="0">
                          <a:solidFill>
                            <a:schemeClr val="tx1"/>
                          </a:solidFill>
                          <a:effectLst/>
                          <a:latin typeface="Average" panose="020B0604020202020204" charset="0"/>
                        </a:rPr>
                        <a:t>B</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Fishing</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Wholly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03</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Fishing and aquaculture</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Wholly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Excluded in favor of aggregate A+B category. Combined into an A+B aggregate for country-years where it is not already in the data base.</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vMerge="1">
                  <a:txBody>
                    <a:bodyPr/>
                    <a:lstStyle/>
                    <a:p>
                      <a:endParaRPr lang="en-US"/>
                    </a:p>
                  </a:txBody>
                  <a:tcPr/>
                </a:tc>
                <a:extLst>
                  <a:ext uri="{0D108BD9-81ED-4DB2-BD59-A6C34878D82A}">
                    <a16:rowId xmlns:a16="http://schemas.microsoft.com/office/drawing/2014/main" val="2551375100"/>
                  </a:ext>
                </a:extLst>
              </a:tr>
              <a:tr h="200959">
                <a:tc>
                  <a:txBody>
                    <a:bodyPr/>
                    <a:lstStyle/>
                    <a:p>
                      <a:pPr marL="0" marR="0">
                        <a:spcBef>
                          <a:spcPts val="0"/>
                        </a:spcBef>
                        <a:spcAft>
                          <a:spcPts val="0"/>
                        </a:spcAft>
                      </a:pPr>
                      <a:r>
                        <a:rPr lang="en-US" sz="950" dirty="0">
                          <a:solidFill>
                            <a:schemeClr val="tx1"/>
                          </a:solidFill>
                          <a:effectLst/>
                          <a:latin typeface="Average" panose="020B0604020202020204" charset="0"/>
                        </a:rPr>
                        <a:t>A+B</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Agriculture, hunting and forestry; Fishing</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Wholly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endParaRPr lang="en-US" sz="950">
                        <a:solidFill>
                          <a:schemeClr val="bg1"/>
                        </a:solidFill>
                        <a:effectLst/>
                        <a:latin typeface="Average" panose="020B0604020202020204" charset="0"/>
                      </a:endParaRPr>
                    </a:p>
                  </a:txBody>
                  <a:tcPr marL="56520" marR="56520" marT="0" marB="0"/>
                </a:tc>
                <a:tc>
                  <a:txBody>
                    <a:bodyPr/>
                    <a:lstStyle/>
                    <a:p>
                      <a:endParaRPr lang="en-US" sz="950">
                        <a:solidFill>
                          <a:schemeClr val="bg1"/>
                        </a:solidFill>
                        <a:effectLst/>
                        <a:latin typeface="Average" panose="020B0604020202020204"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Wholly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Included as A+B from Rev 3, and A from Rev 4</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tc vMerge="1">
                  <a:txBody>
                    <a:bodyPr/>
                    <a:lstStyle/>
                    <a:p>
                      <a:endParaRPr lang="en-US"/>
                    </a:p>
                  </a:txBody>
                  <a:tcPr/>
                </a:tc>
                <a:extLst>
                  <a:ext uri="{0D108BD9-81ED-4DB2-BD59-A6C34878D82A}">
                    <a16:rowId xmlns:a16="http://schemas.microsoft.com/office/drawing/2014/main" val="1685947418"/>
                  </a:ext>
                </a:extLst>
              </a:tr>
              <a:tr h="200959">
                <a:tc>
                  <a:txBody>
                    <a:bodyPr/>
                    <a:lstStyle/>
                    <a:p>
                      <a:pPr marL="0" marR="0">
                        <a:spcBef>
                          <a:spcPts val="0"/>
                        </a:spcBef>
                        <a:spcAft>
                          <a:spcPts val="0"/>
                        </a:spcAft>
                      </a:pPr>
                      <a:r>
                        <a:rPr lang="en-US" sz="950" dirty="0">
                          <a:solidFill>
                            <a:schemeClr val="tx1"/>
                          </a:solidFill>
                          <a:effectLst/>
                          <a:latin typeface="Average" panose="020B0604020202020204" charset="0"/>
                        </a:rPr>
                        <a:t>C</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Mining and quarrying</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Partly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B</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Mining and quarrying</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Partly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Included as C from Rev 3 and B from Rev 4</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Mining and quarrying</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extLst>
                  <a:ext uri="{0D108BD9-81ED-4DB2-BD59-A6C34878D82A}">
                    <a16:rowId xmlns:a16="http://schemas.microsoft.com/office/drawing/2014/main" val="4029557590"/>
                  </a:ext>
                </a:extLst>
              </a:tr>
              <a:tr h="401918">
                <a:tc>
                  <a:txBody>
                    <a:bodyPr/>
                    <a:lstStyle/>
                    <a:p>
                      <a:pPr marL="0" marR="0">
                        <a:spcBef>
                          <a:spcPts val="0"/>
                        </a:spcBef>
                        <a:spcAft>
                          <a:spcPts val="0"/>
                        </a:spcAft>
                      </a:pPr>
                      <a:r>
                        <a:rPr lang="en-US" sz="950" dirty="0">
                          <a:solidFill>
                            <a:schemeClr val="tx1"/>
                          </a:solidFill>
                          <a:effectLst/>
                          <a:latin typeface="Average" panose="020B0604020202020204" charset="0"/>
                        </a:rPr>
                        <a:t>D</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Manufacturing</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Partly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C</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Manufacturing</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Partly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Disaggregate by the fraction method (see below) for countries only reporting this aggregate, dropped for countries with UNIDO data.</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Manufacturing</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extLst>
                  <a:ext uri="{0D108BD9-81ED-4DB2-BD59-A6C34878D82A}">
                    <a16:rowId xmlns:a16="http://schemas.microsoft.com/office/drawing/2014/main" val="1017321988"/>
                  </a:ext>
                </a:extLst>
              </a:tr>
              <a:tr h="301438">
                <a:tc>
                  <a:txBody>
                    <a:bodyPr/>
                    <a:lstStyle/>
                    <a:p>
                      <a:pPr marL="0" marR="0" algn="r">
                        <a:spcBef>
                          <a:spcPts val="0"/>
                        </a:spcBef>
                        <a:spcAft>
                          <a:spcPts val="0"/>
                        </a:spcAft>
                      </a:pPr>
                      <a:r>
                        <a:rPr lang="en-US" sz="950" dirty="0">
                          <a:solidFill>
                            <a:schemeClr val="tx1"/>
                          </a:solidFill>
                          <a:effectLst/>
                          <a:latin typeface="Average" panose="020B0604020202020204" charset="0"/>
                        </a:rPr>
                        <a:t>15</a:t>
                      </a:r>
                      <a:endParaRPr lang="en-US" sz="950" dirty="0">
                        <a:solidFill>
                          <a:schemeClr val="tx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Manufacture of food products and beverages</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Wholly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lgn="r">
                        <a:spcBef>
                          <a:spcPts val="0"/>
                        </a:spcBef>
                        <a:spcAft>
                          <a:spcPts val="0"/>
                        </a:spcAft>
                      </a:pPr>
                      <a:r>
                        <a:rPr lang="en-US" sz="950">
                          <a:solidFill>
                            <a:schemeClr val="bg1"/>
                          </a:solidFill>
                          <a:effectLst/>
                          <a:latin typeface="Average" panose="020B0604020202020204" charset="0"/>
                        </a:rPr>
                        <a:t>10</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Manufacture of food products</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Wholly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Combined with beverages to harmonize with ISIC Rev 3.</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Manufacture of food products and beverages</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extLst>
                  <a:ext uri="{0D108BD9-81ED-4DB2-BD59-A6C34878D82A}">
                    <a16:rowId xmlns:a16="http://schemas.microsoft.com/office/drawing/2014/main" val="1250605665"/>
                  </a:ext>
                </a:extLst>
              </a:tr>
              <a:tr h="301438">
                <a:tc>
                  <a:txBody>
                    <a:bodyPr/>
                    <a:lstStyle/>
                    <a:p>
                      <a:endParaRPr lang="en-US" sz="950" dirty="0">
                        <a:solidFill>
                          <a:schemeClr val="tx1"/>
                        </a:solidFill>
                        <a:effectLst/>
                        <a:latin typeface="Average" panose="020B0604020202020204" charset="0"/>
                      </a:endParaRPr>
                    </a:p>
                  </a:txBody>
                  <a:tcPr marL="56520" marR="56520" marT="0" marB="0"/>
                </a:tc>
                <a:tc>
                  <a:txBody>
                    <a:bodyPr/>
                    <a:lstStyle/>
                    <a:p>
                      <a:endParaRPr lang="en-US" sz="950">
                        <a:solidFill>
                          <a:schemeClr val="bg1"/>
                        </a:solidFill>
                        <a:effectLst/>
                        <a:latin typeface="Average" panose="020B0604020202020204" charset="0"/>
                      </a:endParaRPr>
                    </a:p>
                  </a:txBody>
                  <a:tcPr marL="56520" marR="56520" marT="0" marB="0"/>
                </a:tc>
                <a:tc>
                  <a:txBody>
                    <a:bodyPr/>
                    <a:lstStyle/>
                    <a:p>
                      <a:endParaRPr lang="en-US" sz="950">
                        <a:solidFill>
                          <a:schemeClr val="bg1"/>
                        </a:solidFill>
                        <a:effectLst/>
                        <a:latin typeface="Average" panose="020B0604020202020204" charset="0"/>
                      </a:endParaRPr>
                    </a:p>
                  </a:txBody>
                  <a:tcPr marL="56520" marR="56520" marT="0" marB="0"/>
                </a:tc>
                <a:tc>
                  <a:txBody>
                    <a:bodyPr/>
                    <a:lstStyle/>
                    <a:p>
                      <a:pPr marL="0" marR="0" algn="r">
                        <a:spcBef>
                          <a:spcPts val="0"/>
                        </a:spcBef>
                        <a:spcAft>
                          <a:spcPts val="0"/>
                        </a:spcAft>
                      </a:pPr>
                      <a:r>
                        <a:rPr lang="en-US" sz="950">
                          <a:solidFill>
                            <a:schemeClr val="bg1"/>
                          </a:solidFill>
                          <a:effectLst/>
                          <a:latin typeface="Average" panose="020B0604020202020204" charset="0"/>
                        </a:rPr>
                        <a:t>11</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Manufacture of beverages</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Wholly</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a:solidFill>
                            <a:schemeClr val="bg1"/>
                          </a:solidFill>
                          <a:effectLst/>
                          <a:latin typeface="Average" panose="020B0604020202020204" charset="0"/>
                        </a:rPr>
                        <a:t>Combined with food products to harmonize with ISIC Rev 3.</a:t>
                      </a:r>
                      <a:endParaRPr lang="en-US" sz="950">
                        <a:solidFill>
                          <a:schemeClr val="bg1"/>
                        </a:solidFill>
                        <a:effectLst/>
                        <a:latin typeface="Average" panose="020B0604020202020204" charset="0"/>
                        <a:ea typeface="Times New Roman" panose="02020603050405020304" pitchFamily="18" charset="0"/>
                      </a:endParaRPr>
                    </a:p>
                  </a:txBody>
                  <a:tcPr marL="56520" marR="56520" marT="0" marB="0"/>
                </a:tc>
                <a:tc>
                  <a:txBody>
                    <a:bodyPr/>
                    <a:lstStyle/>
                    <a:p>
                      <a:pPr marL="0" marR="0">
                        <a:spcBef>
                          <a:spcPts val="0"/>
                        </a:spcBef>
                        <a:spcAft>
                          <a:spcPts val="0"/>
                        </a:spcAft>
                      </a:pPr>
                      <a:r>
                        <a:rPr lang="en-US" sz="950" dirty="0">
                          <a:solidFill>
                            <a:schemeClr val="bg1"/>
                          </a:solidFill>
                          <a:effectLst/>
                          <a:latin typeface="Average" panose="020B0604020202020204" charset="0"/>
                        </a:rPr>
                        <a:t>Manufacture of food products and beverages</a:t>
                      </a:r>
                      <a:endParaRPr lang="en-US" sz="950" dirty="0">
                        <a:solidFill>
                          <a:schemeClr val="bg1"/>
                        </a:solidFill>
                        <a:effectLst/>
                        <a:latin typeface="Average" panose="020B0604020202020204" charset="0"/>
                        <a:ea typeface="Times New Roman" panose="02020603050405020304" pitchFamily="18" charset="0"/>
                      </a:endParaRPr>
                    </a:p>
                  </a:txBody>
                  <a:tcPr marL="56520" marR="56520" marT="0" marB="0"/>
                </a:tc>
                <a:extLst>
                  <a:ext uri="{0D108BD9-81ED-4DB2-BD59-A6C34878D82A}">
                    <a16:rowId xmlns:a16="http://schemas.microsoft.com/office/drawing/2014/main" val="3817065644"/>
                  </a:ext>
                </a:extLst>
              </a:tr>
            </a:tbl>
          </a:graphicData>
        </a:graphic>
      </p:graphicFrame>
    </p:spTree>
    <p:extLst>
      <p:ext uri="{BB962C8B-B14F-4D97-AF65-F5344CB8AC3E}">
        <p14:creationId xmlns:p14="http://schemas.microsoft.com/office/powerpoint/2010/main" val="208978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FC7D-DC9C-3ACD-8699-14A432C9E6D1}"/>
              </a:ext>
            </a:extLst>
          </p:cNvPr>
          <p:cNvSpPr>
            <a:spLocks noGrp="1"/>
          </p:cNvSpPr>
          <p:nvPr>
            <p:ph type="title"/>
          </p:nvPr>
        </p:nvSpPr>
        <p:spPr/>
        <p:txBody>
          <a:bodyPr>
            <a:normAutofit fontScale="90000"/>
          </a:bodyPr>
          <a:lstStyle/>
          <a:p>
            <a:r>
              <a:rPr lang="en-US" dirty="0"/>
              <a:t>Approach</a:t>
            </a:r>
          </a:p>
        </p:txBody>
      </p:sp>
      <p:sp>
        <p:nvSpPr>
          <p:cNvPr id="3" name="Text Placeholder 2">
            <a:extLst>
              <a:ext uri="{FF2B5EF4-FFF2-40B4-BE49-F238E27FC236}">
                <a16:creationId xmlns:a16="http://schemas.microsoft.com/office/drawing/2014/main" id="{480F0289-669E-0E6B-2EBD-1E46A1C391F8}"/>
              </a:ext>
            </a:extLst>
          </p:cNvPr>
          <p:cNvSpPr>
            <a:spLocks noGrp="1"/>
          </p:cNvSpPr>
          <p:nvPr>
            <p:ph type="body" idx="1"/>
          </p:nvPr>
        </p:nvSpPr>
        <p:spPr/>
        <p:txBody>
          <a:bodyPr>
            <a:normAutofit fontScale="92500"/>
          </a:bodyPr>
          <a:lstStyle/>
          <a:p>
            <a:r>
              <a:rPr lang="en-US" dirty="0"/>
              <a:t>Our approach starts by classifying the ISIC codes for Revisions 3 and 4 all the way down to the 4-digit level into an agrifood system classification</a:t>
            </a:r>
          </a:p>
          <a:p>
            <a:r>
              <a:rPr lang="en-US" dirty="0"/>
              <a:t>First step is to classify every ISIC code to the 4-digit level into:</a:t>
            </a:r>
          </a:p>
          <a:p>
            <a:pPr lvl="1"/>
            <a:r>
              <a:rPr lang="en-US" dirty="0"/>
              <a:t>Wholly agrifood</a:t>
            </a:r>
          </a:p>
          <a:p>
            <a:pPr lvl="1"/>
            <a:r>
              <a:rPr lang="en-US" dirty="0"/>
              <a:t>Partly agrifood</a:t>
            </a:r>
          </a:p>
          <a:p>
            <a:pPr lvl="1"/>
            <a:r>
              <a:rPr lang="en-US" dirty="0"/>
              <a:t>Not agrifood</a:t>
            </a:r>
          </a:p>
          <a:p>
            <a:r>
              <a:rPr lang="en-US" dirty="0"/>
              <a:t>Then we have to harmonize ISIC Revisions 3 and 4 to get the broadest country and time coverage</a:t>
            </a:r>
          </a:p>
          <a:p>
            <a:pPr lvl="1"/>
            <a:r>
              <a:rPr lang="en-US" dirty="0"/>
              <a:t>Take the latest ISIC Revision available for both UNSD and UNIDO data per country-year to form a time series</a:t>
            </a:r>
          </a:p>
          <a:p>
            <a:r>
              <a:rPr lang="en-US" b="1" dirty="0"/>
              <a:t>Finally, we disaggregate partially agrifood system categories using a fraction developed from inter-industry transaction matrix of harmonized multi-region input-output tables</a:t>
            </a:r>
          </a:p>
        </p:txBody>
      </p:sp>
    </p:spTree>
    <p:extLst>
      <p:ext uri="{BB962C8B-B14F-4D97-AF65-F5344CB8AC3E}">
        <p14:creationId xmlns:p14="http://schemas.microsoft.com/office/powerpoint/2010/main" val="310155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Data</a:t>
            </a:r>
            <a:endParaRPr dirty="0"/>
          </a:p>
        </p:txBody>
      </p:sp>
      <p:sp>
        <p:nvSpPr>
          <p:cNvPr id="4" name="Text Placeholder 3">
            <a:extLst>
              <a:ext uri="{FF2B5EF4-FFF2-40B4-BE49-F238E27FC236}">
                <a16:creationId xmlns:a16="http://schemas.microsoft.com/office/drawing/2014/main" id="{6D1279FD-5233-3A85-68AE-2305F737FE3C}"/>
              </a:ext>
            </a:extLst>
          </p:cNvPr>
          <p:cNvSpPr>
            <a:spLocks noGrp="1"/>
          </p:cNvSpPr>
          <p:nvPr>
            <p:ph type="body" idx="1"/>
          </p:nvPr>
        </p:nvSpPr>
        <p:spPr>
          <a:xfrm>
            <a:off x="311700" y="1152475"/>
            <a:ext cx="3601699" cy="899551"/>
          </a:xfrm>
        </p:spPr>
        <p:txBody>
          <a:bodyPr>
            <a:normAutofit/>
          </a:bodyPr>
          <a:lstStyle/>
          <a:p>
            <a:pPr marL="0" indent="0">
              <a:lnSpc>
                <a:spcPct val="100000"/>
              </a:lnSpc>
              <a:buNone/>
            </a:pPr>
            <a:r>
              <a:rPr lang="en-US" sz="1800" b="1" dirty="0"/>
              <a:t>System of national accounts value added tables</a:t>
            </a:r>
          </a:p>
        </p:txBody>
      </p:sp>
      <p:sp>
        <p:nvSpPr>
          <p:cNvPr id="5" name="Text Placeholder 4">
            <a:extLst>
              <a:ext uri="{FF2B5EF4-FFF2-40B4-BE49-F238E27FC236}">
                <a16:creationId xmlns:a16="http://schemas.microsoft.com/office/drawing/2014/main" id="{1743A5E1-98DC-E879-B09F-7D8B359099B6}"/>
              </a:ext>
            </a:extLst>
          </p:cNvPr>
          <p:cNvSpPr>
            <a:spLocks noGrp="1"/>
          </p:cNvSpPr>
          <p:nvPr>
            <p:ph type="body" idx="2"/>
          </p:nvPr>
        </p:nvSpPr>
        <p:spPr>
          <a:xfrm>
            <a:off x="2524058" y="3603112"/>
            <a:ext cx="3999900" cy="1540388"/>
          </a:xfrm>
        </p:spPr>
        <p:txBody>
          <a:bodyPr>
            <a:normAutofit/>
          </a:bodyPr>
          <a:lstStyle/>
          <a:p>
            <a:pPr marL="139700" indent="0">
              <a:lnSpc>
                <a:spcPct val="100000"/>
              </a:lnSpc>
              <a:buNone/>
            </a:pPr>
            <a:r>
              <a:rPr lang="en-US" sz="1800" b="1" dirty="0"/>
              <a:t>Multi-region Input-Output tables: Eora26 harmonized 26-sector IO data</a:t>
            </a:r>
          </a:p>
          <a:p>
            <a:pPr marL="139700" indent="0">
              <a:lnSpc>
                <a:spcPct val="100000"/>
              </a:lnSpc>
              <a:buNone/>
            </a:pPr>
            <a:endParaRPr lang="en-US" sz="1800" b="1" dirty="0"/>
          </a:p>
        </p:txBody>
      </p:sp>
      <p:pic>
        <p:nvPicPr>
          <p:cNvPr id="102" name="Google Shape;102;p19"/>
          <p:cNvPicPr preferRelativeResize="0"/>
          <p:nvPr/>
        </p:nvPicPr>
        <p:blipFill>
          <a:blip r:embed="rId3">
            <a:alphaModFix/>
          </a:blip>
          <a:stretch>
            <a:fillRect/>
          </a:stretch>
        </p:blipFill>
        <p:spPr>
          <a:xfrm>
            <a:off x="294127" y="1868390"/>
            <a:ext cx="3601700" cy="1033950"/>
          </a:xfrm>
          <a:prstGeom prst="rect">
            <a:avLst/>
          </a:prstGeom>
          <a:noFill/>
          <a:ln>
            <a:noFill/>
          </a:ln>
        </p:spPr>
      </p:pic>
      <p:pic>
        <p:nvPicPr>
          <p:cNvPr id="103" name="Google Shape;103;p19"/>
          <p:cNvPicPr preferRelativeResize="0"/>
          <p:nvPr/>
        </p:nvPicPr>
        <p:blipFill>
          <a:blip r:embed="rId4">
            <a:alphaModFix/>
          </a:blip>
          <a:stretch>
            <a:fillRect/>
          </a:stretch>
        </p:blipFill>
        <p:spPr>
          <a:xfrm>
            <a:off x="294127" y="2910691"/>
            <a:ext cx="3601699" cy="186507"/>
          </a:xfrm>
          <a:prstGeom prst="rect">
            <a:avLst/>
          </a:prstGeom>
          <a:noFill/>
          <a:ln>
            <a:noFill/>
          </a:ln>
        </p:spPr>
      </p:pic>
      <p:pic>
        <p:nvPicPr>
          <p:cNvPr id="104" name="Google Shape;104;p19"/>
          <p:cNvPicPr preferRelativeResize="0"/>
          <p:nvPr/>
        </p:nvPicPr>
        <p:blipFill>
          <a:blip r:embed="rId5">
            <a:alphaModFix/>
          </a:blip>
          <a:stretch>
            <a:fillRect/>
          </a:stretch>
        </p:blipFill>
        <p:spPr>
          <a:xfrm>
            <a:off x="294127" y="3091474"/>
            <a:ext cx="3601699" cy="180667"/>
          </a:xfrm>
          <a:prstGeom prst="rect">
            <a:avLst/>
          </a:prstGeom>
          <a:noFill/>
          <a:ln>
            <a:noFill/>
          </a:ln>
        </p:spPr>
      </p:pic>
      <p:pic>
        <p:nvPicPr>
          <p:cNvPr id="3" name="Picture 2">
            <a:extLst>
              <a:ext uri="{FF2B5EF4-FFF2-40B4-BE49-F238E27FC236}">
                <a16:creationId xmlns:a16="http://schemas.microsoft.com/office/drawing/2014/main" id="{A25F4B3F-55AE-FC94-83A2-4A1FED848C38}"/>
              </a:ext>
            </a:extLst>
          </p:cNvPr>
          <p:cNvPicPr>
            <a:picLocks noChangeAspect="1"/>
          </p:cNvPicPr>
          <p:nvPr/>
        </p:nvPicPr>
        <p:blipFill rotWithShape="1">
          <a:blip r:embed="rId6"/>
          <a:srcRect t="24283"/>
          <a:stretch/>
        </p:blipFill>
        <p:spPr>
          <a:xfrm>
            <a:off x="2723158" y="4319027"/>
            <a:ext cx="3601700" cy="703360"/>
          </a:xfrm>
          <a:prstGeom prst="rect">
            <a:avLst/>
          </a:prstGeom>
        </p:spPr>
      </p:pic>
      <p:sp>
        <p:nvSpPr>
          <p:cNvPr id="13" name="TextBox 12">
            <a:extLst>
              <a:ext uri="{FF2B5EF4-FFF2-40B4-BE49-F238E27FC236}">
                <a16:creationId xmlns:a16="http://schemas.microsoft.com/office/drawing/2014/main" id="{DBA6C276-740D-ECC8-2361-19E025688551}"/>
              </a:ext>
            </a:extLst>
          </p:cNvPr>
          <p:cNvSpPr txBox="1"/>
          <p:nvPr/>
        </p:nvSpPr>
        <p:spPr>
          <a:xfrm>
            <a:off x="4113908" y="1911857"/>
            <a:ext cx="640080" cy="1015663"/>
          </a:xfrm>
          <a:prstGeom prst="rect">
            <a:avLst/>
          </a:prstGeom>
          <a:noFill/>
        </p:spPr>
        <p:txBody>
          <a:bodyPr wrap="square">
            <a:spAutoFit/>
          </a:bodyPr>
          <a:lstStyle/>
          <a:p>
            <a:r>
              <a:rPr kumimoji="0" lang="en-US" sz="6000" b="1" i="0" u="none" strike="noStrike" kern="0" cap="none" spc="0" normalizeH="0" baseline="0" noProof="0" dirty="0">
                <a:ln>
                  <a:noFill/>
                </a:ln>
                <a:solidFill>
                  <a:srgbClr val="CACACA"/>
                </a:solidFill>
                <a:effectLst/>
                <a:uLnTx/>
                <a:uFillTx/>
                <a:latin typeface="Average"/>
                <a:sym typeface="Average"/>
              </a:rPr>
              <a:t>+</a:t>
            </a:r>
            <a:endParaRPr lang="en-US" sz="4800" b="1" dirty="0"/>
          </a:p>
        </p:txBody>
      </p:sp>
      <p:sp>
        <p:nvSpPr>
          <p:cNvPr id="14" name="TextBox 13">
            <a:extLst>
              <a:ext uri="{FF2B5EF4-FFF2-40B4-BE49-F238E27FC236}">
                <a16:creationId xmlns:a16="http://schemas.microsoft.com/office/drawing/2014/main" id="{B4CA02D8-AA12-B564-EEC3-B0202551F049}"/>
              </a:ext>
            </a:extLst>
          </p:cNvPr>
          <p:cNvSpPr txBox="1"/>
          <p:nvPr/>
        </p:nvSpPr>
        <p:spPr>
          <a:xfrm>
            <a:off x="1792509" y="3811195"/>
            <a:ext cx="640080" cy="1015663"/>
          </a:xfrm>
          <a:prstGeom prst="rect">
            <a:avLst/>
          </a:prstGeom>
          <a:noFill/>
        </p:spPr>
        <p:txBody>
          <a:bodyPr wrap="square">
            <a:spAutoFit/>
          </a:bodyPr>
          <a:lstStyle/>
          <a:p>
            <a:r>
              <a:rPr kumimoji="0" lang="en-US" sz="6000" b="1" i="0" u="none" strike="noStrike" kern="0" cap="none" spc="0" normalizeH="0" baseline="0" noProof="0" dirty="0">
                <a:ln>
                  <a:noFill/>
                </a:ln>
                <a:solidFill>
                  <a:srgbClr val="CACACA"/>
                </a:solidFill>
                <a:effectLst/>
                <a:uLnTx/>
                <a:uFillTx/>
                <a:latin typeface="Average"/>
                <a:sym typeface="Average"/>
              </a:rPr>
              <a:t>+</a:t>
            </a:r>
            <a:endParaRPr lang="en-US" sz="4800" b="1" dirty="0"/>
          </a:p>
        </p:txBody>
      </p:sp>
      <p:sp>
        <p:nvSpPr>
          <p:cNvPr id="15" name="Text Placeholder 3">
            <a:extLst>
              <a:ext uri="{FF2B5EF4-FFF2-40B4-BE49-F238E27FC236}">
                <a16:creationId xmlns:a16="http://schemas.microsoft.com/office/drawing/2014/main" id="{AB47EA9F-AB74-E029-5840-9FA8EDD89CF1}"/>
              </a:ext>
            </a:extLst>
          </p:cNvPr>
          <p:cNvSpPr txBox="1">
            <a:spLocks/>
          </p:cNvSpPr>
          <p:nvPr/>
        </p:nvSpPr>
        <p:spPr>
          <a:xfrm>
            <a:off x="4919353" y="1152474"/>
            <a:ext cx="3601699" cy="89955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1pPr>
            <a:lvl2pPr marL="914400" marR="0" lvl="1"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2pPr>
            <a:lvl3pPr marL="1371600" marR="0" lvl="2"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3pPr>
            <a:lvl4pPr marL="1828800" marR="0" lvl="3"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4pPr>
            <a:lvl5pPr marL="2286000" marR="0" lvl="4"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5pPr>
            <a:lvl6pPr marL="2743200" marR="0" lvl="5"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6pPr>
            <a:lvl7pPr marL="3200400" marR="0" lvl="6"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7pPr>
            <a:lvl8pPr marL="3657600" marR="0" lvl="7"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8pPr>
            <a:lvl9pPr marL="4114800" marR="0" lvl="8"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9pPr>
          </a:lstStyle>
          <a:p>
            <a:pPr marL="0" indent="0">
              <a:lnSpc>
                <a:spcPct val="100000"/>
              </a:lnSpc>
              <a:buFont typeface="Average"/>
              <a:buNone/>
            </a:pPr>
            <a:r>
              <a:rPr lang="en-US" sz="1800" b="1" dirty="0"/>
              <a:t>Manufacturing sector detailed value added tables (ISIC 2-digit)</a:t>
            </a:r>
          </a:p>
        </p:txBody>
      </p:sp>
      <p:grpSp>
        <p:nvGrpSpPr>
          <p:cNvPr id="19" name="Group 18">
            <a:extLst>
              <a:ext uri="{FF2B5EF4-FFF2-40B4-BE49-F238E27FC236}">
                <a16:creationId xmlns:a16="http://schemas.microsoft.com/office/drawing/2014/main" id="{C4B8523D-8CA2-001D-582C-5472A721C168}"/>
              </a:ext>
            </a:extLst>
          </p:cNvPr>
          <p:cNvGrpSpPr/>
          <p:nvPr/>
        </p:nvGrpSpPr>
        <p:grpSpPr>
          <a:xfrm>
            <a:off x="4936925" y="1880630"/>
            <a:ext cx="3711262" cy="1386960"/>
            <a:chOff x="4936925" y="1880630"/>
            <a:chExt cx="3711262" cy="1386960"/>
          </a:xfrm>
        </p:grpSpPr>
        <p:pic>
          <p:nvPicPr>
            <p:cNvPr id="17" name="Picture 16">
              <a:extLst>
                <a:ext uri="{FF2B5EF4-FFF2-40B4-BE49-F238E27FC236}">
                  <a16:creationId xmlns:a16="http://schemas.microsoft.com/office/drawing/2014/main" id="{48626CBD-632D-08AE-78DA-9D5CD4A2BE16}"/>
                </a:ext>
              </a:extLst>
            </p:cNvPr>
            <p:cNvPicPr>
              <a:picLocks noChangeAspect="1"/>
            </p:cNvPicPr>
            <p:nvPr/>
          </p:nvPicPr>
          <p:blipFill>
            <a:blip r:embed="rId7"/>
            <a:stretch>
              <a:fillRect/>
            </a:stretch>
          </p:blipFill>
          <p:spPr>
            <a:xfrm>
              <a:off x="4936925" y="1880630"/>
              <a:ext cx="3711262" cy="1386960"/>
            </a:xfrm>
            <a:prstGeom prst="rect">
              <a:avLst/>
            </a:prstGeom>
          </p:spPr>
        </p:pic>
        <p:sp>
          <p:nvSpPr>
            <p:cNvPr id="18" name="Rectangle 17">
              <a:extLst>
                <a:ext uri="{FF2B5EF4-FFF2-40B4-BE49-F238E27FC236}">
                  <a16:creationId xmlns:a16="http://schemas.microsoft.com/office/drawing/2014/main" id="{41CC1AC7-9DFB-4069-FEB0-C575AE3DE3A0}"/>
                </a:ext>
              </a:extLst>
            </p:cNvPr>
            <p:cNvSpPr/>
            <p:nvPr/>
          </p:nvSpPr>
          <p:spPr>
            <a:xfrm>
              <a:off x="8215532" y="2150655"/>
              <a:ext cx="432655" cy="32525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069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4965-FC0C-0695-06E6-05A4FC193CE9}"/>
              </a:ext>
            </a:extLst>
          </p:cNvPr>
          <p:cNvSpPr>
            <a:spLocks noGrp="1"/>
          </p:cNvSpPr>
          <p:nvPr>
            <p:ph type="title"/>
          </p:nvPr>
        </p:nvSpPr>
        <p:spPr/>
        <p:txBody>
          <a:bodyPr>
            <a:normAutofit fontScale="90000"/>
          </a:bodyPr>
          <a:lstStyle/>
          <a:p>
            <a:r>
              <a:rPr lang="en-US" dirty="0"/>
              <a:t>Goal:</a:t>
            </a:r>
          </a:p>
        </p:txBody>
      </p:sp>
      <p:sp>
        <p:nvSpPr>
          <p:cNvPr id="3" name="Text Placeholder 2">
            <a:extLst>
              <a:ext uri="{FF2B5EF4-FFF2-40B4-BE49-F238E27FC236}">
                <a16:creationId xmlns:a16="http://schemas.microsoft.com/office/drawing/2014/main" id="{4BA4FC90-D392-6D82-26DD-E219509772A8}"/>
              </a:ext>
            </a:extLst>
          </p:cNvPr>
          <p:cNvSpPr>
            <a:spLocks noGrp="1"/>
          </p:cNvSpPr>
          <p:nvPr>
            <p:ph type="body" idx="1"/>
          </p:nvPr>
        </p:nvSpPr>
        <p:spPr/>
        <p:txBody>
          <a:bodyPr/>
          <a:lstStyle/>
          <a:p>
            <a:r>
              <a:rPr lang="en-US" dirty="0"/>
              <a:t>Calculate total value added from agrifood systems as:</a:t>
            </a:r>
          </a:p>
          <a:p>
            <a:pPr marL="11430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FC3FFBF-DBF0-FB2D-CF73-6BBDF8AEDC8B}"/>
                  </a:ext>
                </a:extLst>
              </p:cNvPr>
              <p:cNvSpPr txBox="1"/>
              <p:nvPr/>
            </p:nvSpPr>
            <p:spPr>
              <a:xfrm>
                <a:off x="787026" y="1852612"/>
                <a:ext cx="6321287" cy="501869"/>
              </a:xfrm>
              <a:prstGeom prst="rect">
                <a:avLst/>
              </a:prstGeom>
              <a:noFill/>
            </p:spPr>
            <p:txBody>
              <a:bodyPr wrap="square">
                <a:spAutoFit/>
              </a:bodyPr>
              <a:lstStyle/>
              <a:p>
                <a:pPr marL="914400" marR="0" indent="457200">
                  <a:spcBef>
                    <a:spcPts val="0"/>
                  </a:spcBef>
                  <a:spcAft>
                    <a:spcPts val="800"/>
                  </a:spcAft>
                  <a:tabLst>
                    <a:tab pos="2971800" algn="ctr"/>
                    <a:tab pos="5943600" algn="r"/>
                  </a:tabLst>
                </a:pPr>
                <a14:m>
                  <m:oMath xmlns:m="http://schemas.openxmlformats.org/officeDocument/2006/math">
                    <m:r>
                      <a:rPr lang="en-US" sz="1800" i="1" kern="1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m:t>
                    </m:r>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𝐴</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𝐴𝐹𝑆</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naryPr>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𝑖</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sub>
                      <m:sup>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𝑤</m:t>
                            </m:r>
                          </m:sub>
                        </m:sSub>
                      </m:sup>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𝑉𝐴</m:t>
                            </m:r>
                          </m:e>
                          <m:sub>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𝑤</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e>
                    </m:nary>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naryPr>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𝑖</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sub>
                      <m:sup>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sup>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𝜔</m:t>
                                </m:r>
                              </m:e>
                              <m:sub>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𝑉𝐴</m:t>
                            </m:r>
                          </m:e>
                          <m:sub>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e>
                    </m:nary>
                  </m:oMath>
                </a14:m>
                <a:r>
                  <a:rPr lang="en-US" sz="18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(1)</a:t>
                </a:r>
                <a:endParaRPr lang="en-US" sz="2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FC3FFBF-DBF0-FB2D-CF73-6BBDF8AEDC8B}"/>
                  </a:ext>
                </a:extLst>
              </p:cNvPr>
              <p:cNvSpPr txBox="1">
                <a:spLocks noRot="1" noChangeAspect="1" noMove="1" noResize="1" noEditPoints="1" noAdjustHandles="1" noChangeArrowheads="1" noChangeShapeType="1" noTextEdit="1"/>
              </p:cNvSpPr>
              <p:nvPr/>
            </p:nvSpPr>
            <p:spPr>
              <a:xfrm>
                <a:off x="787026" y="1852612"/>
                <a:ext cx="6321287" cy="501869"/>
              </a:xfrm>
              <a:prstGeom prst="rect">
                <a:avLst/>
              </a:prstGeom>
              <a:blipFill>
                <a:blip r:embed="rId3"/>
                <a:stretch>
                  <a:fillRect t="-71951" b="-128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42C21D-7B32-3B78-FF7D-1E44196BE0FE}"/>
                  </a:ext>
                </a:extLst>
              </p:cNvPr>
              <p:cNvSpPr txBox="1"/>
              <p:nvPr/>
            </p:nvSpPr>
            <p:spPr>
              <a:xfrm>
                <a:off x="7183313" y="3007326"/>
                <a:ext cx="1793632" cy="1967398"/>
              </a:xfrm>
              <a:prstGeom prst="rect">
                <a:avLst/>
              </a:prstGeom>
              <a:solidFill>
                <a:schemeClr val="tx1"/>
              </a:solidFill>
            </p:spPr>
            <p:txBody>
              <a:bodyPr wrap="square" rtlCol="0" anchor="ctr">
                <a:spAutoFit/>
              </a:bodyPr>
              <a:lstStyle>
                <a:defPPr marR="0" lvl="0" algn="l" rtl="0">
                  <a:lnSpc>
                    <a:spcPct val="100000"/>
                  </a:lnSpc>
                  <a:spcBef>
                    <a:spcPts val="0"/>
                  </a:spcBef>
                  <a:spcAft>
                    <a:spcPts val="0"/>
                  </a:spcAft>
                </a:defPPr>
                <a:lvl1pPr marL="404813" indent="-342900">
                  <a:defRPr sz="1100" i="1" kern="100">
                    <a:solidFill>
                      <a:schemeClr val="bg1"/>
                    </a:solidFill>
                    <a:latin typeface="Cambria Math" panose="02040503050406030204" pitchFamily="18" charset="0"/>
                    <a:ea typeface="Times New Roman" panose="02020603050405020304" pitchFamily="18" charset="0"/>
                    <a:cs typeface="Arial" panose="020B0604020202020204" pitchFamily="34" charset="0"/>
                  </a:defRPr>
                </a:lvl1pPr>
              </a:lstStyle>
              <a:p>
                <a14:m>
                  <m:oMath xmlns:m="http://schemas.openxmlformats.org/officeDocument/2006/math">
                    <m:r>
                      <a:rPr lang="en-US">
                        <a:latin typeface="Cambria Math" panose="02040503050406030204" pitchFamily="18" charset="0"/>
                      </a:rPr>
                      <m:t>𝑉𝐴</m:t>
                    </m:r>
                    <m:r>
                      <a:rPr lang="en-US">
                        <a:latin typeface="Cambria Math" panose="02040503050406030204" pitchFamily="18" charset="0"/>
                      </a:rPr>
                      <m:t>=</m:t>
                    </m:r>
                  </m:oMath>
                </a14:m>
                <a:r>
                  <a:rPr lang="en-US" dirty="0"/>
                  <a:t> </a:t>
                </a:r>
                <a:r>
                  <a:rPr lang="en-US" i="0" dirty="0"/>
                  <a:t>value added</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𝑗</m:t>
                        </m:r>
                      </m:e>
                      <m:sub>
                        <m:r>
                          <a:rPr lang="en-US">
                            <a:latin typeface="Cambria Math" panose="02040503050406030204" pitchFamily="18" charset="0"/>
                          </a:rPr>
                          <m:t>𝑤</m:t>
                        </m:r>
                      </m:sub>
                    </m:sSub>
                    <m:r>
                      <a:rPr lang="en-US">
                        <a:latin typeface="Cambria Math" panose="02040503050406030204" pitchFamily="18" charset="0"/>
                      </a:rPr>
                      <m:t>=</m:t>
                    </m:r>
                  </m:oMath>
                </a14:m>
                <a:r>
                  <a:rPr lang="en-US" dirty="0"/>
                  <a:t> </a:t>
                </a:r>
                <a:r>
                  <a:rPr lang="en-US" i="0" dirty="0"/>
                  <a:t>wholly agrifood sector</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𝑗</m:t>
                        </m:r>
                      </m:e>
                      <m:sub>
                        <m:r>
                          <a:rPr lang="en-US">
                            <a:latin typeface="Cambria Math" panose="02040503050406030204" pitchFamily="18" charset="0"/>
                          </a:rPr>
                          <m:t>𝑝</m:t>
                        </m:r>
                      </m:sub>
                    </m:sSub>
                    <m:r>
                      <a:rPr lang="en-US">
                        <a:latin typeface="Cambria Math" panose="02040503050406030204" pitchFamily="18" charset="0"/>
                      </a:rPr>
                      <m:t>=</m:t>
                    </m:r>
                  </m:oMath>
                </a14:m>
                <a:r>
                  <a:rPr lang="en-US" dirty="0"/>
                  <a:t> </a:t>
                </a:r>
                <a:r>
                  <a:rPr lang="en-US" i="0" dirty="0"/>
                  <a:t>partly agrifood sector</a:t>
                </a:r>
              </a:p>
              <a:p>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oMath>
                </a14:m>
                <a:r>
                  <a:rPr lang="en-US" dirty="0"/>
                  <a:t> </a:t>
                </a:r>
                <a:r>
                  <a:rPr lang="en-US" i="0" dirty="0"/>
                  <a:t>year</a:t>
                </a:r>
              </a:p>
              <a:p>
                <a14:m>
                  <m:oMath xmlns:m="http://schemas.openxmlformats.org/officeDocument/2006/math">
                    <m:r>
                      <a:rPr lang="en-US">
                        <a:latin typeface="Cambria Math" panose="02040503050406030204" pitchFamily="18" charset="0"/>
                      </a:rPr>
                      <m:t>𝜔</m:t>
                    </m:r>
                    <m:r>
                      <a:rPr lang="en-US">
                        <a:latin typeface="Cambria Math" panose="02040503050406030204" pitchFamily="18" charset="0"/>
                      </a:rPr>
                      <m:t>=</m:t>
                    </m:r>
                  </m:oMath>
                </a14:m>
                <a:r>
                  <a:rPr lang="en-US" dirty="0"/>
                  <a:t> </a:t>
                </a:r>
                <a:r>
                  <a:rPr lang="en-US" i="0" dirty="0"/>
                  <a:t>share of partly agrifood sector attributable to agrifood systems</a:t>
                </a:r>
              </a:p>
              <a:p>
                <a:endParaRPr lang="en-US" dirty="0"/>
              </a:p>
            </p:txBody>
          </p:sp>
        </mc:Choice>
        <mc:Fallback xmlns="">
          <p:sp>
            <p:nvSpPr>
              <p:cNvPr id="6" name="TextBox 5">
                <a:extLst>
                  <a:ext uri="{FF2B5EF4-FFF2-40B4-BE49-F238E27FC236}">
                    <a16:creationId xmlns:a16="http://schemas.microsoft.com/office/drawing/2014/main" id="{FE42C21D-7B32-3B78-FF7D-1E44196BE0FE}"/>
                  </a:ext>
                </a:extLst>
              </p:cNvPr>
              <p:cNvSpPr txBox="1">
                <a:spLocks noRot="1" noChangeAspect="1" noMove="1" noResize="1" noEditPoints="1" noAdjustHandles="1" noChangeArrowheads="1" noChangeShapeType="1" noTextEdit="1"/>
              </p:cNvSpPr>
              <p:nvPr/>
            </p:nvSpPr>
            <p:spPr>
              <a:xfrm>
                <a:off x="7183313" y="3007326"/>
                <a:ext cx="1793632" cy="196739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256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4965-FC0C-0695-06E6-05A4FC193CE9}"/>
              </a:ext>
            </a:extLst>
          </p:cNvPr>
          <p:cNvSpPr>
            <a:spLocks noGrp="1"/>
          </p:cNvSpPr>
          <p:nvPr>
            <p:ph type="title"/>
          </p:nvPr>
        </p:nvSpPr>
        <p:spPr/>
        <p:txBody>
          <a:bodyPr>
            <a:normAutofit fontScale="90000"/>
          </a:bodyPr>
          <a:lstStyle/>
          <a:p>
            <a:r>
              <a:rPr lang="en-US" dirty="0"/>
              <a:t>Goal:</a:t>
            </a:r>
          </a:p>
        </p:txBody>
      </p:sp>
      <p:sp>
        <p:nvSpPr>
          <p:cNvPr id="3" name="Text Placeholder 2">
            <a:extLst>
              <a:ext uri="{FF2B5EF4-FFF2-40B4-BE49-F238E27FC236}">
                <a16:creationId xmlns:a16="http://schemas.microsoft.com/office/drawing/2014/main" id="{4BA4FC90-D392-6D82-26DD-E219509772A8}"/>
              </a:ext>
            </a:extLst>
          </p:cNvPr>
          <p:cNvSpPr>
            <a:spLocks noGrp="1"/>
          </p:cNvSpPr>
          <p:nvPr>
            <p:ph type="body" idx="1"/>
          </p:nvPr>
        </p:nvSpPr>
        <p:spPr/>
        <p:txBody>
          <a:bodyPr/>
          <a:lstStyle/>
          <a:p>
            <a:r>
              <a:rPr lang="en-US" dirty="0"/>
              <a:t>Calculate total value added from agrifood systems as:</a:t>
            </a:r>
          </a:p>
          <a:p>
            <a:pPr marL="11430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FC3FFBF-DBF0-FB2D-CF73-6BBDF8AEDC8B}"/>
                  </a:ext>
                </a:extLst>
              </p:cNvPr>
              <p:cNvSpPr txBox="1"/>
              <p:nvPr/>
            </p:nvSpPr>
            <p:spPr>
              <a:xfrm>
                <a:off x="787026" y="1852612"/>
                <a:ext cx="6321287" cy="501869"/>
              </a:xfrm>
              <a:prstGeom prst="rect">
                <a:avLst/>
              </a:prstGeom>
              <a:noFill/>
            </p:spPr>
            <p:txBody>
              <a:bodyPr wrap="square">
                <a:spAutoFit/>
              </a:bodyPr>
              <a:lstStyle/>
              <a:p>
                <a:pPr marL="914400" marR="0" indent="457200">
                  <a:spcBef>
                    <a:spcPts val="0"/>
                  </a:spcBef>
                  <a:spcAft>
                    <a:spcPts val="800"/>
                  </a:spcAft>
                  <a:tabLst>
                    <a:tab pos="2971800" algn="ctr"/>
                    <a:tab pos="5943600" algn="r"/>
                  </a:tabLst>
                </a:pPr>
                <a14:m>
                  <m:oMath xmlns:m="http://schemas.openxmlformats.org/officeDocument/2006/math">
                    <m:r>
                      <a:rPr lang="en-US" sz="1800" i="1" kern="1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m:t>
                    </m:r>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𝐴</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𝐴𝐹𝑆</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naryPr>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𝑖</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sub>
                      <m:sup>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𝑤</m:t>
                            </m:r>
                          </m:sub>
                        </m:sSub>
                      </m:sup>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𝑉𝐴</m:t>
                            </m:r>
                          </m:e>
                          <m:sub>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𝑤</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e>
                    </m:nary>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naryPr>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𝑖</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sub>
                      <m:sup>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sup>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𝜔</m:t>
                                </m:r>
                              </m:e>
                              <m:sub>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𝑉𝐴</m:t>
                            </m:r>
                          </m:e>
                          <m:sub>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e>
                    </m:nary>
                  </m:oMath>
                </a14:m>
                <a:r>
                  <a:rPr lang="en-US" sz="18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(1)</a:t>
                </a:r>
                <a:endParaRPr lang="en-US" sz="2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FC3FFBF-DBF0-FB2D-CF73-6BBDF8AEDC8B}"/>
                  </a:ext>
                </a:extLst>
              </p:cNvPr>
              <p:cNvSpPr txBox="1">
                <a:spLocks noRot="1" noChangeAspect="1" noMove="1" noResize="1" noEditPoints="1" noAdjustHandles="1" noChangeArrowheads="1" noChangeShapeType="1" noTextEdit="1"/>
              </p:cNvSpPr>
              <p:nvPr/>
            </p:nvSpPr>
            <p:spPr>
              <a:xfrm>
                <a:off x="787026" y="1852612"/>
                <a:ext cx="6321287" cy="501869"/>
              </a:xfrm>
              <a:prstGeom prst="rect">
                <a:avLst/>
              </a:prstGeom>
              <a:blipFill>
                <a:blip r:embed="rId3"/>
                <a:stretch>
                  <a:fillRect t="-71951" b="-128049"/>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3B77FA1-A60E-7762-EB85-70C2BBC7EF48}"/>
              </a:ext>
            </a:extLst>
          </p:cNvPr>
          <p:cNvSpPr/>
          <p:nvPr/>
        </p:nvSpPr>
        <p:spPr>
          <a:xfrm>
            <a:off x="5057718" y="1958420"/>
            <a:ext cx="572494" cy="50186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02AAF32-6818-6490-1E01-2009D91C4D92}"/>
                  </a:ext>
                </a:extLst>
              </p:cNvPr>
              <p:cNvSpPr txBox="1"/>
              <p:nvPr/>
            </p:nvSpPr>
            <p:spPr>
              <a:xfrm>
                <a:off x="7183313" y="3007326"/>
                <a:ext cx="1793632" cy="1967398"/>
              </a:xfrm>
              <a:prstGeom prst="rect">
                <a:avLst/>
              </a:prstGeom>
              <a:solidFill>
                <a:schemeClr val="tx1"/>
              </a:solidFill>
            </p:spPr>
            <p:txBody>
              <a:bodyPr wrap="square" rtlCol="0" anchor="ctr">
                <a:spAutoFit/>
              </a:bodyPr>
              <a:lstStyle>
                <a:defPPr marR="0" lvl="0" algn="l" rtl="0">
                  <a:lnSpc>
                    <a:spcPct val="100000"/>
                  </a:lnSpc>
                  <a:spcBef>
                    <a:spcPts val="0"/>
                  </a:spcBef>
                  <a:spcAft>
                    <a:spcPts val="0"/>
                  </a:spcAft>
                </a:defPPr>
                <a:lvl1pPr marL="404813" indent="-342900">
                  <a:defRPr sz="1100" i="1" kern="100">
                    <a:solidFill>
                      <a:schemeClr val="bg1"/>
                    </a:solidFill>
                    <a:latin typeface="Cambria Math" panose="02040503050406030204" pitchFamily="18" charset="0"/>
                    <a:ea typeface="Times New Roman" panose="02020603050405020304" pitchFamily="18" charset="0"/>
                    <a:cs typeface="Arial" panose="020B0604020202020204" pitchFamily="34" charset="0"/>
                  </a:defRPr>
                </a:lvl1pPr>
              </a:lstStyle>
              <a:p>
                <a14:m>
                  <m:oMath xmlns:m="http://schemas.openxmlformats.org/officeDocument/2006/math">
                    <m:r>
                      <a:rPr lang="en-US">
                        <a:latin typeface="Cambria Math" panose="02040503050406030204" pitchFamily="18" charset="0"/>
                      </a:rPr>
                      <m:t>𝑉𝐴</m:t>
                    </m:r>
                    <m:r>
                      <a:rPr lang="en-US">
                        <a:latin typeface="Cambria Math" panose="02040503050406030204" pitchFamily="18" charset="0"/>
                      </a:rPr>
                      <m:t>=</m:t>
                    </m:r>
                  </m:oMath>
                </a14:m>
                <a:r>
                  <a:rPr lang="en-US" dirty="0"/>
                  <a:t> </a:t>
                </a:r>
                <a:r>
                  <a:rPr lang="en-US" i="0" dirty="0"/>
                  <a:t>value added</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𝑗</m:t>
                        </m:r>
                      </m:e>
                      <m:sub>
                        <m:r>
                          <a:rPr lang="en-US">
                            <a:latin typeface="Cambria Math" panose="02040503050406030204" pitchFamily="18" charset="0"/>
                          </a:rPr>
                          <m:t>𝑤</m:t>
                        </m:r>
                      </m:sub>
                    </m:sSub>
                    <m:r>
                      <a:rPr lang="en-US">
                        <a:latin typeface="Cambria Math" panose="02040503050406030204" pitchFamily="18" charset="0"/>
                      </a:rPr>
                      <m:t>=</m:t>
                    </m:r>
                  </m:oMath>
                </a14:m>
                <a:r>
                  <a:rPr lang="en-US" dirty="0"/>
                  <a:t> </a:t>
                </a:r>
                <a:r>
                  <a:rPr lang="en-US" i="0" dirty="0"/>
                  <a:t>wholly agrifood sector</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𝑗</m:t>
                        </m:r>
                      </m:e>
                      <m:sub>
                        <m:r>
                          <a:rPr lang="en-US">
                            <a:latin typeface="Cambria Math" panose="02040503050406030204" pitchFamily="18" charset="0"/>
                          </a:rPr>
                          <m:t>𝑝</m:t>
                        </m:r>
                      </m:sub>
                    </m:sSub>
                    <m:r>
                      <a:rPr lang="en-US">
                        <a:latin typeface="Cambria Math" panose="02040503050406030204" pitchFamily="18" charset="0"/>
                      </a:rPr>
                      <m:t>=</m:t>
                    </m:r>
                  </m:oMath>
                </a14:m>
                <a:r>
                  <a:rPr lang="en-US" dirty="0"/>
                  <a:t> </a:t>
                </a:r>
                <a:r>
                  <a:rPr lang="en-US" i="0" dirty="0"/>
                  <a:t>partly agrifood sector</a:t>
                </a:r>
              </a:p>
              <a:p>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oMath>
                </a14:m>
                <a:r>
                  <a:rPr lang="en-US" dirty="0"/>
                  <a:t> </a:t>
                </a:r>
                <a:r>
                  <a:rPr lang="en-US" i="0" dirty="0"/>
                  <a:t>year</a:t>
                </a:r>
              </a:p>
              <a:p>
                <a14:m>
                  <m:oMath xmlns:m="http://schemas.openxmlformats.org/officeDocument/2006/math">
                    <m:r>
                      <a:rPr lang="en-US">
                        <a:latin typeface="Cambria Math" panose="02040503050406030204" pitchFamily="18" charset="0"/>
                      </a:rPr>
                      <m:t>𝜔</m:t>
                    </m:r>
                    <m:r>
                      <a:rPr lang="en-US">
                        <a:latin typeface="Cambria Math" panose="02040503050406030204" pitchFamily="18" charset="0"/>
                      </a:rPr>
                      <m:t>=</m:t>
                    </m:r>
                  </m:oMath>
                </a14:m>
                <a:r>
                  <a:rPr lang="en-US" dirty="0"/>
                  <a:t> </a:t>
                </a:r>
                <a:r>
                  <a:rPr lang="en-US" i="0" dirty="0"/>
                  <a:t>share of partly agrifood sector attributable to agrifood systems</a:t>
                </a:r>
              </a:p>
              <a:p>
                <a:endParaRPr lang="en-US" dirty="0"/>
              </a:p>
            </p:txBody>
          </p:sp>
        </mc:Choice>
        <mc:Fallback xmlns="">
          <p:sp>
            <p:nvSpPr>
              <p:cNvPr id="7" name="TextBox 6">
                <a:extLst>
                  <a:ext uri="{FF2B5EF4-FFF2-40B4-BE49-F238E27FC236}">
                    <a16:creationId xmlns:a16="http://schemas.microsoft.com/office/drawing/2014/main" id="{502AAF32-6818-6490-1E01-2009D91C4D92}"/>
                  </a:ext>
                </a:extLst>
              </p:cNvPr>
              <p:cNvSpPr txBox="1">
                <a:spLocks noRot="1" noChangeAspect="1" noMove="1" noResize="1" noEditPoints="1" noAdjustHandles="1" noChangeArrowheads="1" noChangeShapeType="1" noTextEdit="1"/>
              </p:cNvSpPr>
              <p:nvPr/>
            </p:nvSpPr>
            <p:spPr>
              <a:xfrm>
                <a:off x="7183313" y="3007326"/>
                <a:ext cx="1793632" cy="196739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35728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DEE5673-D1DC-251A-2C50-6C36A63BED79}"/>
                  </a:ext>
                </a:extLst>
              </p:cNvPr>
              <p:cNvSpPr>
                <a:spLocks noGrp="1"/>
              </p:cNvSpPr>
              <p:nvPr>
                <p:ph type="title"/>
              </p:nvPr>
            </p:nvSpPr>
            <p:spPr/>
            <p:txBody>
              <a:bodyPr>
                <a:normAutofit fontScale="90000"/>
              </a:bodyPr>
              <a:lstStyle/>
              <a:p>
                <a:r>
                  <a:rPr lang="en-US" dirty="0"/>
                  <a:t>How do we calculate </a:t>
                </a:r>
                <a14:m>
                  <m:oMath xmlns:m="http://schemas.openxmlformats.org/officeDocument/2006/math">
                    <m:sSub>
                      <m:sSubPr>
                        <m:ctrlPr>
                          <a:rPr lang="en-US" sz="3200" i="1" kern="1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𝜔</m:t>
                        </m:r>
                      </m:e>
                      <m:sub>
                        <m:sSub>
                          <m:sSubPr>
                            <m:ctrlP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sub>
                    </m:sSub>
                  </m:oMath>
                </a14:m>
                <a:r>
                  <a:rPr lang="en-US" dirty="0"/>
                  <a:t>? </a:t>
                </a:r>
              </a:p>
            </p:txBody>
          </p:sp>
        </mc:Choice>
        <mc:Fallback xmlns="">
          <p:sp>
            <p:nvSpPr>
              <p:cNvPr id="2" name="Title 1">
                <a:extLst>
                  <a:ext uri="{FF2B5EF4-FFF2-40B4-BE49-F238E27FC236}">
                    <a16:creationId xmlns:a16="http://schemas.microsoft.com/office/drawing/2014/main" id="{FDEE5673-D1DC-251A-2C50-6C36A63BED79}"/>
                  </a:ext>
                </a:extLst>
              </p:cNvPr>
              <p:cNvSpPr>
                <a:spLocks noGrp="1" noRot="1" noChangeAspect="1" noMove="1" noResize="1" noEditPoints="1" noAdjustHandles="1" noChangeArrowheads="1" noChangeShapeType="1" noTextEdit="1"/>
              </p:cNvSpPr>
              <p:nvPr>
                <p:ph type="title"/>
              </p:nvPr>
            </p:nvSpPr>
            <p:spPr>
              <a:blipFill>
                <a:blip r:embed="rId2"/>
                <a:stretch>
                  <a:fillRect l="-1359" b="-26596"/>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E86190E2-21BC-3C00-992B-52476B264418}"/>
              </a:ext>
            </a:extLst>
          </p:cNvPr>
          <p:cNvSpPr>
            <a:spLocks noGrp="1"/>
          </p:cNvSpPr>
          <p:nvPr>
            <p:ph type="body" idx="1"/>
          </p:nvPr>
        </p:nvSpPr>
        <p:spPr/>
        <p:txBody>
          <a:bodyPr/>
          <a:lstStyle/>
          <a:p>
            <a:r>
              <a:rPr lang="en-US" dirty="0"/>
              <a:t>Aggregate all imports and exports into a single matrix per country-year at the sector level</a:t>
            </a:r>
          </a:p>
        </p:txBody>
      </p:sp>
    </p:spTree>
    <p:extLst>
      <p:ext uri="{BB962C8B-B14F-4D97-AF65-F5344CB8AC3E}">
        <p14:creationId xmlns:p14="http://schemas.microsoft.com/office/powerpoint/2010/main" val="4017170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DEE5673-D1DC-251A-2C50-6C36A63BED79}"/>
                  </a:ext>
                </a:extLst>
              </p:cNvPr>
              <p:cNvSpPr>
                <a:spLocks noGrp="1"/>
              </p:cNvSpPr>
              <p:nvPr>
                <p:ph type="title"/>
              </p:nvPr>
            </p:nvSpPr>
            <p:spPr/>
            <p:txBody>
              <a:bodyPr>
                <a:normAutofit fontScale="90000"/>
              </a:bodyPr>
              <a:lstStyle/>
              <a:p>
                <a:r>
                  <a:rPr lang="en-US" dirty="0"/>
                  <a:t>How do we calculate </a:t>
                </a:r>
                <a14:m>
                  <m:oMath xmlns:m="http://schemas.openxmlformats.org/officeDocument/2006/math">
                    <m:sSub>
                      <m:sSubPr>
                        <m:ctrlPr>
                          <a:rPr lang="en-US" sz="3200" i="1" kern="1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𝜔</m:t>
                        </m:r>
                      </m:e>
                      <m:sub>
                        <m:sSub>
                          <m:sSubPr>
                            <m:ctrlP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sub>
                    </m:sSub>
                  </m:oMath>
                </a14:m>
                <a:r>
                  <a:rPr lang="en-US" dirty="0"/>
                  <a:t>? </a:t>
                </a:r>
              </a:p>
            </p:txBody>
          </p:sp>
        </mc:Choice>
        <mc:Fallback xmlns="">
          <p:sp>
            <p:nvSpPr>
              <p:cNvPr id="2" name="Title 1">
                <a:extLst>
                  <a:ext uri="{FF2B5EF4-FFF2-40B4-BE49-F238E27FC236}">
                    <a16:creationId xmlns:a16="http://schemas.microsoft.com/office/drawing/2014/main" id="{FDEE5673-D1DC-251A-2C50-6C36A63BED79}"/>
                  </a:ext>
                </a:extLst>
              </p:cNvPr>
              <p:cNvSpPr>
                <a:spLocks noGrp="1" noRot="1" noChangeAspect="1" noMove="1" noResize="1" noEditPoints="1" noAdjustHandles="1" noChangeArrowheads="1" noChangeShapeType="1" noTextEdit="1"/>
              </p:cNvSpPr>
              <p:nvPr>
                <p:ph type="title"/>
              </p:nvPr>
            </p:nvSpPr>
            <p:spPr>
              <a:blipFill>
                <a:blip r:embed="rId3"/>
                <a:stretch>
                  <a:fillRect l="-1359" b="-26596"/>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E86190E2-21BC-3C00-992B-52476B264418}"/>
              </a:ext>
            </a:extLst>
          </p:cNvPr>
          <p:cNvSpPr>
            <a:spLocks noGrp="1"/>
          </p:cNvSpPr>
          <p:nvPr>
            <p:ph type="body" idx="1"/>
          </p:nvPr>
        </p:nvSpPr>
        <p:spPr/>
        <p:txBody>
          <a:bodyPr/>
          <a:lstStyle/>
          <a:p>
            <a:r>
              <a:rPr lang="en-US" dirty="0"/>
              <a:t>Aggregate all imports and exports into a single matrix per country-year at the sector level</a:t>
            </a:r>
          </a:p>
          <a:p>
            <a:r>
              <a:rPr lang="en-US" dirty="0"/>
              <a:t>Define a relationship for each partly AFS ISIC code as a fraction of:</a:t>
            </a:r>
          </a:p>
          <a:p>
            <a:pPr lvl="1"/>
            <a:r>
              <a:rPr lang="en-US" dirty="0"/>
              <a:t>Inputs from one (Eora-26) sector into another (Eora-26) sector relative to sectoral gross output </a:t>
            </a:r>
          </a:p>
          <a:p>
            <a:pPr lvl="1"/>
            <a:r>
              <a:rPr lang="en-US" dirty="0"/>
              <a:t>Gross output refers to either the input or output sector, depending on the direction of the relationship along the value chain </a:t>
            </a:r>
          </a:p>
        </p:txBody>
      </p:sp>
    </p:spTree>
    <p:extLst>
      <p:ext uri="{BB962C8B-B14F-4D97-AF65-F5344CB8AC3E}">
        <p14:creationId xmlns:p14="http://schemas.microsoft.com/office/powerpoint/2010/main" val="287673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Agrifood systems are essential to every economy on earth</a:t>
            </a:r>
            <a:endParaRPr/>
          </a:p>
        </p:txBody>
      </p:sp>
      <p:pic>
        <p:nvPicPr>
          <p:cNvPr id="66" name="Google Shape;66;p14"/>
          <p:cNvPicPr preferRelativeResize="0"/>
          <p:nvPr/>
        </p:nvPicPr>
        <p:blipFill>
          <a:blip r:embed="rId3">
            <a:alphaModFix/>
          </a:blip>
          <a:stretch>
            <a:fillRect/>
          </a:stretch>
        </p:blipFill>
        <p:spPr>
          <a:xfrm>
            <a:off x="1010025" y="1133200"/>
            <a:ext cx="7123942" cy="3962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DEE5673-D1DC-251A-2C50-6C36A63BED79}"/>
                  </a:ext>
                </a:extLst>
              </p:cNvPr>
              <p:cNvSpPr>
                <a:spLocks noGrp="1"/>
              </p:cNvSpPr>
              <p:nvPr>
                <p:ph type="title"/>
              </p:nvPr>
            </p:nvSpPr>
            <p:spPr/>
            <p:txBody>
              <a:bodyPr>
                <a:normAutofit fontScale="90000"/>
              </a:bodyPr>
              <a:lstStyle/>
              <a:p>
                <a:r>
                  <a:rPr lang="en-US" dirty="0"/>
                  <a:t>How do we calculate </a:t>
                </a:r>
                <a14:m>
                  <m:oMath xmlns:m="http://schemas.openxmlformats.org/officeDocument/2006/math">
                    <m:sSub>
                      <m:sSubPr>
                        <m:ctrlPr>
                          <a:rPr lang="en-US" sz="3200" i="1" kern="1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𝜔</m:t>
                        </m:r>
                      </m:e>
                      <m:sub>
                        <m:sSub>
                          <m:sSubPr>
                            <m:ctrlP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32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sub>
                    </m:sSub>
                  </m:oMath>
                </a14:m>
                <a:r>
                  <a:rPr lang="en-US" dirty="0"/>
                  <a:t>? </a:t>
                </a:r>
              </a:p>
            </p:txBody>
          </p:sp>
        </mc:Choice>
        <mc:Fallback xmlns="">
          <p:sp>
            <p:nvSpPr>
              <p:cNvPr id="2" name="Title 1">
                <a:extLst>
                  <a:ext uri="{FF2B5EF4-FFF2-40B4-BE49-F238E27FC236}">
                    <a16:creationId xmlns:a16="http://schemas.microsoft.com/office/drawing/2014/main" id="{FDEE5673-D1DC-251A-2C50-6C36A63BED79}"/>
                  </a:ext>
                </a:extLst>
              </p:cNvPr>
              <p:cNvSpPr>
                <a:spLocks noGrp="1" noRot="1" noChangeAspect="1" noMove="1" noResize="1" noEditPoints="1" noAdjustHandles="1" noChangeArrowheads="1" noChangeShapeType="1" noTextEdit="1"/>
              </p:cNvSpPr>
              <p:nvPr>
                <p:ph type="title"/>
              </p:nvPr>
            </p:nvSpPr>
            <p:spPr>
              <a:blipFill>
                <a:blip r:embed="rId3"/>
                <a:stretch>
                  <a:fillRect l="-1359" b="-26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42CA6D6-163D-C99B-CBD0-6D4AD4FD608E}"/>
                  </a:ext>
                </a:extLst>
              </p:cNvPr>
              <p:cNvSpPr txBox="1"/>
              <p:nvPr/>
            </p:nvSpPr>
            <p:spPr>
              <a:xfrm>
                <a:off x="1121133" y="1465751"/>
                <a:ext cx="6150105" cy="501869"/>
              </a:xfrm>
              <a:prstGeom prst="rect">
                <a:avLst/>
              </a:prstGeom>
              <a:noFill/>
            </p:spPr>
            <p:txBody>
              <a:bodyPr wrap="square">
                <a:spAutoFit/>
              </a:bodyPr>
              <a:lstStyle/>
              <a:p>
                <a:pPr marL="914400" marR="0" indent="457200">
                  <a:spcBef>
                    <a:spcPts val="0"/>
                  </a:spcBef>
                  <a:spcAft>
                    <a:spcPts val="800"/>
                  </a:spcAft>
                  <a:tabLst>
                    <a:tab pos="2971800" algn="ctr"/>
                    <a:tab pos="5943600" algn="r"/>
                  </a:tabLst>
                </a:pPr>
                <a14:m>
                  <m:oMath xmlns:m="http://schemas.openxmlformats.org/officeDocument/2006/math">
                    <m:r>
                      <a:rPr lang="en-US" sz="1800" i="1" kern="1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m:t>
                    </m:r>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𝐴</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𝐴𝐹𝑆</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naryPr>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𝑖</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sub>
                      <m:sup>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𝑤</m:t>
                            </m:r>
                          </m:sub>
                        </m:sSub>
                      </m:sup>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𝑉𝐴</m:t>
                            </m:r>
                          </m:e>
                          <m:sub>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𝑤</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e>
                    </m:nary>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naryPr>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𝑖</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sub>
                      <m:sup>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sup>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𝜔</m:t>
                                </m:r>
                              </m:e>
                              <m:sub>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𝑉𝐴</m:t>
                            </m:r>
                          </m:e>
                          <m:sub>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e>
                    </m:nary>
                  </m:oMath>
                </a14:m>
                <a:r>
                  <a:rPr lang="en-US" sz="18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(1)</a:t>
                </a:r>
                <a:endParaRPr lang="en-US" sz="2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742CA6D6-163D-C99B-CBD0-6D4AD4FD608E}"/>
                  </a:ext>
                </a:extLst>
              </p:cNvPr>
              <p:cNvSpPr txBox="1">
                <a:spLocks noRot="1" noChangeAspect="1" noMove="1" noResize="1" noEditPoints="1" noAdjustHandles="1" noChangeArrowheads="1" noChangeShapeType="1" noTextEdit="1"/>
              </p:cNvSpPr>
              <p:nvPr/>
            </p:nvSpPr>
            <p:spPr>
              <a:xfrm>
                <a:off x="1121133" y="1465751"/>
                <a:ext cx="6150105" cy="501869"/>
              </a:xfrm>
              <a:prstGeom prst="rect">
                <a:avLst/>
              </a:prstGeom>
              <a:blipFill>
                <a:blip r:embed="rId4"/>
                <a:stretch>
                  <a:fillRect t="-71084" r="-396" b="-125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15B0792-1015-B8D7-8F7B-9DF4B39D5741}"/>
                  </a:ext>
                </a:extLst>
              </p:cNvPr>
              <p:cNvSpPr txBox="1"/>
              <p:nvPr/>
            </p:nvSpPr>
            <p:spPr>
              <a:xfrm>
                <a:off x="1121133" y="2409434"/>
                <a:ext cx="6321287" cy="972702"/>
              </a:xfrm>
              <a:prstGeom prst="rect">
                <a:avLst/>
              </a:prstGeom>
              <a:noFill/>
            </p:spPr>
            <p:txBody>
              <a:bodyPr wrap="square">
                <a:spAutoFit/>
              </a:bodyPr>
              <a:lstStyle/>
              <a:p>
                <a:pPr marL="914400" marR="0" indent="457200">
                  <a:spcBef>
                    <a:spcPts val="0"/>
                  </a:spcBef>
                  <a:spcAft>
                    <a:spcPts val="800"/>
                  </a:spcAft>
                  <a:tabLst>
                    <a:tab pos="2971800" algn="ctr"/>
                    <a:tab pos="5943600" algn="r"/>
                    <a:tab pos="5943600" algn="r"/>
                  </a:tabLst>
                </a:pPr>
                <a14:m>
                  <m:oMath xmlns:m="http://schemas.openxmlformats.org/officeDocument/2006/math">
                    <m:sSub>
                      <m:sSubPr>
                        <m:ctrlPr>
                          <a:rPr lang="en-US" sz="1800" i="1" kern="1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𝐼𝑂</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m>
                          <m:mPr>
                            <m:mcs>
                              <m:mc>
                                <m:mcPr>
                                  <m:count m:val="3"/>
                                  <m:mcJc m:val="center"/>
                                </m:mcPr>
                              </m:mc>
                            </m:mcs>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mPr>
                          <m:mr>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𝑖𝑜</m:t>
                                  </m:r>
                                </m:sub>
                              </m:sSub>
                            </m:e>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e>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𝐺𝑂</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𝑖</m:t>
                                  </m:r>
                                </m:sub>
                              </m:sSub>
                            </m:e>
                          </m:mr>
                          <m:m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e>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e>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e>
                          </m:mr>
                          <m:mr>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𝐺𝑂</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𝑜</m:t>
                                  </m:r>
                                </m:sub>
                              </m:sSub>
                            </m:e>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e>
                            <m:e>
                              <m:sSub>
                                <m:sSub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𝑚𝑛</m:t>
                                  </m:r>
                                </m:sub>
                              </m:sSub>
                            </m:e>
                          </m:mr>
                        </m:m>
                      </m:e>
                    </m:d>
                  </m:oMath>
                </a14:m>
                <a:r>
                  <a:rPr lang="en-US" sz="18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(2)</a:t>
                </a:r>
                <a:endParaRPr lang="en-US" sz="2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F15B0792-1015-B8D7-8F7B-9DF4B39D5741}"/>
                  </a:ext>
                </a:extLst>
              </p:cNvPr>
              <p:cNvSpPr txBox="1">
                <a:spLocks noRot="1" noChangeAspect="1" noMove="1" noResize="1" noEditPoints="1" noAdjustHandles="1" noChangeArrowheads="1" noChangeShapeType="1" noTextEdit="1"/>
              </p:cNvSpPr>
              <p:nvPr/>
            </p:nvSpPr>
            <p:spPr>
              <a:xfrm>
                <a:off x="1121133" y="2409434"/>
                <a:ext cx="6321287" cy="9727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D6C9919-6E70-2195-E5F8-FEDF169AEFBA}"/>
                  </a:ext>
                </a:extLst>
              </p:cNvPr>
              <p:cNvSpPr txBox="1"/>
              <p:nvPr/>
            </p:nvSpPr>
            <p:spPr>
              <a:xfrm>
                <a:off x="1121134" y="3790869"/>
                <a:ext cx="6321285" cy="1117998"/>
              </a:xfrm>
              <a:prstGeom prst="rect">
                <a:avLst/>
              </a:prstGeom>
              <a:noFill/>
            </p:spPr>
            <p:txBody>
              <a:bodyPr wrap="square">
                <a:spAutoFit/>
              </a:bodyPr>
              <a:lstStyle/>
              <a:p>
                <a:pPr marL="914400" marR="0" indent="457200">
                  <a:spcBef>
                    <a:spcPts val="0"/>
                  </a:spcBef>
                  <a:spcAft>
                    <a:spcPts val="800"/>
                  </a:spcAft>
                  <a:tabLst>
                    <a:tab pos="2971800" algn="ctr"/>
                    <a:tab pos="5943600" algn="r"/>
                    <a:tab pos="5943600" algn="r"/>
                  </a:tabLst>
                </a:pPr>
                <a14:m>
                  <m:oMath xmlns:m="http://schemas.openxmlformats.org/officeDocument/2006/math">
                    <m:sSub>
                      <m:sSubPr>
                        <m:ctrlPr>
                          <a:rPr lang="en-US" sz="1800" i="1" kern="1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𝜔</m:t>
                        </m:r>
                      </m:e>
                      <m:sub>
                        <m:sSub>
                          <m:sSubPr>
                            <m:ctrlPr>
                              <a:rPr lang="en-US" sz="1800" i="1" ker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r>
                      <a:rPr lang="en-US" sz="1800"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1800" i="1" ker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m>
                          <m:mPr>
                            <m:mcs>
                              <m:mc>
                                <m:mcPr>
                                  <m:count m:val="2"/>
                                  <m:mcJc m:val="center"/>
                                </m:mcPr>
                              </m:mc>
                            </m:mcs>
                            <m:ctrlPr>
                              <a:rPr lang="en-US" sz="1800" i="1" ker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mPr>
                          <m:mr>
                            <m:e>
                              <m:f>
                                <m:f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1800" i="1" ker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𝑖𝑜</m:t>
                                      </m:r>
                                    </m:sub>
                                  </m:sSub>
                                </m:num>
                                <m:den>
                                  <m:sSub>
                                    <m:sSubPr>
                                      <m:ctrlPr>
                                        <a:rPr lang="en-US" sz="1800" i="1" ker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𝐺𝑂</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𝑖</m:t>
                                      </m:r>
                                    </m:sub>
                                  </m:sSub>
                                </m:den>
                              </m:f>
                            </m:e>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r>
                                <a:rPr lang="en-US" sz="1800"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input</m:t>
                              </m:r>
                              <m:r>
                                <a:rPr lang="en-US" sz="1800"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en-US" sz="1800"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to</m:t>
                              </m:r>
                              <m:r>
                                <a:rPr lang="en-US" sz="1800"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𝑜</m:t>
                              </m:r>
                            </m:e>
                          </m:mr>
                          <m:mr>
                            <m:e>
                              <m:f>
                                <m:fPr>
                                  <m:ctrlP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1800" i="1" ker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𝑖𝑜</m:t>
                                      </m:r>
                                    </m:sub>
                                  </m:sSub>
                                </m:num>
                                <m:den>
                                  <m:sSub>
                                    <m:sSubPr>
                                      <m:ctrlPr>
                                        <a:rPr lang="en-US" sz="1800" i="1" ker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𝐺𝑂</m:t>
                                      </m:r>
                                    </m:e>
                                    <m:sub>
                                      <m:r>
                                        <a:rPr lang="en-US" sz="1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𝑜</m:t>
                                      </m:r>
                                    </m:sub>
                                  </m:sSub>
                                </m:den>
                              </m:f>
                            </m:e>
                            <m:e>
                              <m:r>
                                <m:rPr>
                                  <m:sty m:val="p"/>
                                </m:rPr>
                                <a:rPr lang="en-US" sz="1800"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otherwise</m:t>
                              </m:r>
                            </m:e>
                          </m:mr>
                        </m:m>
                      </m:e>
                    </m:d>
                  </m:oMath>
                </a14:m>
                <a:r>
                  <a:rPr lang="en-US" sz="18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(3)</a:t>
                </a:r>
                <a:endParaRPr lang="en-US" sz="2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BD6C9919-6E70-2195-E5F8-FEDF169AEFBA}"/>
                  </a:ext>
                </a:extLst>
              </p:cNvPr>
              <p:cNvSpPr txBox="1">
                <a:spLocks noRot="1" noChangeAspect="1" noMove="1" noResize="1" noEditPoints="1" noAdjustHandles="1" noChangeArrowheads="1" noChangeShapeType="1" noTextEdit="1"/>
              </p:cNvSpPr>
              <p:nvPr/>
            </p:nvSpPr>
            <p:spPr>
              <a:xfrm>
                <a:off x="1121134" y="3790869"/>
                <a:ext cx="6321285" cy="1117998"/>
              </a:xfrm>
              <a:prstGeom prst="rect">
                <a:avLst/>
              </a:prstGeom>
              <a:blipFill>
                <a:blip r:embed="rId6"/>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FA81B0D-086A-69B0-7847-590F960484BF}"/>
              </a:ext>
            </a:extLst>
          </p:cNvPr>
          <p:cNvSpPr txBox="1"/>
          <p:nvPr/>
        </p:nvSpPr>
        <p:spPr>
          <a:xfrm>
            <a:off x="311700" y="1492870"/>
            <a:ext cx="914400" cy="507831"/>
          </a:xfrm>
          <a:prstGeom prst="rect">
            <a:avLst/>
          </a:prstGeom>
          <a:noFill/>
        </p:spPr>
        <p:txBody>
          <a:bodyPr wrap="square">
            <a:spAutoFit/>
          </a:bodyPr>
          <a:lstStyle/>
          <a:p>
            <a:r>
              <a:rPr lang="en-US" sz="2700" dirty="0">
                <a:solidFill>
                  <a:schemeClr val="dk1"/>
                </a:solidFill>
                <a:latin typeface="Oswald"/>
                <a:sym typeface="Oswald"/>
              </a:rPr>
              <a:t>Goal:</a:t>
            </a:r>
          </a:p>
        </p:txBody>
      </p:sp>
      <p:sp>
        <p:nvSpPr>
          <p:cNvPr id="7" name="TextBox 6">
            <a:extLst>
              <a:ext uri="{FF2B5EF4-FFF2-40B4-BE49-F238E27FC236}">
                <a16:creationId xmlns:a16="http://schemas.microsoft.com/office/drawing/2014/main" id="{96449136-7079-03F8-5F45-80250799EA3F}"/>
              </a:ext>
            </a:extLst>
          </p:cNvPr>
          <p:cNvSpPr txBox="1"/>
          <p:nvPr/>
        </p:nvSpPr>
        <p:spPr>
          <a:xfrm>
            <a:off x="311700" y="2434120"/>
            <a:ext cx="1675362" cy="923330"/>
          </a:xfrm>
          <a:prstGeom prst="rect">
            <a:avLst/>
          </a:prstGeom>
          <a:noFill/>
        </p:spPr>
        <p:txBody>
          <a:bodyPr wrap="square">
            <a:spAutoFit/>
          </a:bodyPr>
          <a:lstStyle/>
          <a:p>
            <a:r>
              <a:rPr lang="en-US" sz="2700" dirty="0">
                <a:solidFill>
                  <a:schemeClr val="dk1"/>
                </a:solidFill>
                <a:latin typeface="Oswald"/>
                <a:sym typeface="Oswald"/>
              </a:rPr>
              <a:t>Matrix structure: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B7B5592-68C1-CEC5-4219-72949640AC87}"/>
                  </a:ext>
                </a:extLst>
              </p:cNvPr>
              <p:cNvSpPr txBox="1"/>
              <p:nvPr/>
            </p:nvSpPr>
            <p:spPr>
              <a:xfrm>
                <a:off x="311700" y="3888203"/>
                <a:ext cx="1675362" cy="1020408"/>
              </a:xfrm>
              <a:prstGeom prst="rect">
                <a:avLst/>
              </a:prstGeom>
              <a:noFill/>
            </p:spPr>
            <p:txBody>
              <a:bodyPr wrap="square">
                <a:spAutoFit/>
              </a:bodyPr>
              <a:lstStyle/>
              <a:p>
                <a:r>
                  <a:rPr lang="en-US" sz="2700" dirty="0">
                    <a:solidFill>
                      <a:schemeClr val="dk1"/>
                    </a:solidFill>
                    <a:latin typeface="Oswald"/>
                    <a:sym typeface="Oswald"/>
                  </a:rPr>
                  <a:t>Calculation of </a:t>
                </a:r>
                <a14:m>
                  <m:oMath xmlns:m="http://schemas.openxmlformats.org/officeDocument/2006/math">
                    <m:sSub>
                      <m:sSubPr>
                        <m:ctrlPr>
                          <a:rPr lang="en-US" sz="2800" i="1" kern="10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𝜔</m:t>
                        </m:r>
                      </m:e>
                      <m:sub>
                        <m:sSub>
                          <m:sSubPr>
                            <m:ctrlPr>
                              <a:rPr lang="en-US" sz="2800" i="1" ker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2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𝑗</m:t>
                            </m:r>
                          </m:e>
                          <m:sub>
                            <m:r>
                              <a:rPr lang="en-US" sz="2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𝑝</m:t>
                            </m:r>
                          </m:sub>
                        </m:sSub>
                        <m:r>
                          <a:rPr lang="en-US" sz="2800" i="1" kern="1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sub>
                    </m:sSub>
                  </m:oMath>
                </a14:m>
                <a:r>
                  <a:rPr lang="en-US" sz="2700" dirty="0">
                    <a:solidFill>
                      <a:schemeClr val="dk1"/>
                    </a:solidFill>
                    <a:latin typeface="Oswald"/>
                    <a:sym typeface="Oswald"/>
                  </a:rPr>
                  <a:t>:</a:t>
                </a:r>
              </a:p>
            </p:txBody>
          </p:sp>
        </mc:Choice>
        <mc:Fallback xmlns="">
          <p:sp>
            <p:nvSpPr>
              <p:cNvPr id="8" name="TextBox 7">
                <a:extLst>
                  <a:ext uri="{FF2B5EF4-FFF2-40B4-BE49-F238E27FC236}">
                    <a16:creationId xmlns:a16="http://schemas.microsoft.com/office/drawing/2014/main" id="{DB7B5592-68C1-CEC5-4219-72949640AC87}"/>
                  </a:ext>
                </a:extLst>
              </p:cNvPr>
              <p:cNvSpPr txBox="1">
                <a:spLocks noRot="1" noChangeAspect="1" noMove="1" noResize="1" noEditPoints="1" noAdjustHandles="1" noChangeArrowheads="1" noChangeShapeType="1" noTextEdit="1"/>
              </p:cNvSpPr>
              <p:nvPr/>
            </p:nvSpPr>
            <p:spPr>
              <a:xfrm>
                <a:off x="311700" y="3888203"/>
                <a:ext cx="1675362" cy="1020408"/>
              </a:xfrm>
              <a:prstGeom prst="rect">
                <a:avLst/>
              </a:prstGeom>
              <a:blipFill>
                <a:blip r:embed="rId7"/>
                <a:stretch>
                  <a:fillRect l="-6909" t="-5988" r="-5818" b="-59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2150E9B-762E-9831-E1C1-65DE55587AC2}"/>
                  </a:ext>
                </a:extLst>
              </p:cNvPr>
              <p:cNvSpPr txBox="1"/>
              <p:nvPr/>
            </p:nvSpPr>
            <p:spPr>
              <a:xfrm>
                <a:off x="7271236" y="659939"/>
                <a:ext cx="1793632" cy="1967398"/>
              </a:xfrm>
              <a:prstGeom prst="rect">
                <a:avLst/>
              </a:prstGeom>
              <a:solidFill>
                <a:schemeClr val="tx1"/>
              </a:solidFill>
            </p:spPr>
            <p:txBody>
              <a:bodyPr wrap="square" rtlCol="0" anchor="ctr">
                <a:spAutoFit/>
              </a:bodyPr>
              <a:lstStyle>
                <a:defPPr marR="0" lvl="0" algn="l" rtl="0">
                  <a:lnSpc>
                    <a:spcPct val="100000"/>
                  </a:lnSpc>
                  <a:spcBef>
                    <a:spcPts val="0"/>
                  </a:spcBef>
                  <a:spcAft>
                    <a:spcPts val="0"/>
                  </a:spcAft>
                </a:defPPr>
                <a:lvl1pPr marL="404813" indent="-342900">
                  <a:defRPr sz="1100" i="1" kern="100">
                    <a:solidFill>
                      <a:schemeClr val="bg1"/>
                    </a:solidFill>
                    <a:latin typeface="Cambria Math" panose="02040503050406030204" pitchFamily="18" charset="0"/>
                    <a:ea typeface="Times New Roman" panose="02020603050405020304" pitchFamily="18" charset="0"/>
                    <a:cs typeface="Arial" panose="020B0604020202020204" pitchFamily="34" charset="0"/>
                  </a:defRPr>
                </a:lvl1pPr>
              </a:lstStyle>
              <a:p>
                <a14:m>
                  <m:oMath xmlns:m="http://schemas.openxmlformats.org/officeDocument/2006/math">
                    <m:r>
                      <a:rPr lang="en-US">
                        <a:latin typeface="Cambria Math" panose="02040503050406030204" pitchFamily="18" charset="0"/>
                      </a:rPr>
                      <m:t>𝑉𝐴</m:t>
                    </m:r>
                    <m:r>
                      <a:rPr lang="en-US">
                        <a:latin typeface="Cambria Math" panose="02040503050406030204" pitchFamily="18" charset="0"/>
                      </a:rPr>
                      <m:t>=</m:t>
                    </m:r>
                  </m:oMath>
                </a14:m>
                <a:r>
                  <a:rPr lang="en-US" dirty="0"/>
                  <a:t> </a:t>
                </a:r>
                <a:r>
                  <a:rPr lang="en-US" i="0" dirty="0"/>
                  <a:t>value added</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𝑗</m:t>
                        </m:r>
                      </m:e>
                      <m:sub>
                        <m:r>
                          <a:rPr lang="en-US">
                            <a:latin typeface="Cambria Math" panose="02040503050406030204" pitchFamily="18" charset="0"/>
                          </a:rPr>
                          <m:t>𝑤</m:t>
                        </m:r>
                      </m:sub>
                    </m:sSub>
                    <m:r>
                      <a:rPr lang="en-US">
                        <a:latin typeface="Cambria Math" panose="02040503050406030204" pitchFamily="18" charset="0"/>
                      </a:rPr>
                      <m:t>=</m:t>
                    </m:r>
                  </m:oMath>
                </a14:m>
                <a:r>
                  <a:rPr lang="en-US" dirty="0"/>
                  <a:t> </a:t>
                </a:r>
                <a:r>
                  <a:rPr lang="en-US" i="0" dirty="0"/>
                  <a:t>wholly agrifood sector</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𝑗</m:t>
                        </m:r>
                      </m:e>
                      <m:sub>
                        <m:r>
                          <a:rPr lang="en-US">
                            <a:latin typeface="Cambria Math" panose="02040503050406030204" pitchFamily="18" charset="0"/>
                          </a:rPr>
                          <m:t>𝑝</m:t>
                        </m:r>
                      </m:sub>
                    </m:sSub>
                    <m:r>
                      <a:rPr lang="en-US">
                        <a:latin typeface="Cambria Math" panose="02040503050406030204" pitchFamily="18" charset="0"/>
                      </a:rPr>
                      <m:t>=</m:t>
                    </m:r>
                  </m:oMath>
                </a14:m>
                <a:r>
                  <a:rPr lang="en-US" dirty="0"/>
                  <a:t> </a:t>
                </a:r>
                <a:r>
                  <a:rPr lang="en-US" i="0" dirty="0"/>
                  <a:t>partly agrifood sector</a:t>
                </a:r>
              </a:p>
              <a:p>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oMath>
                </a14:m>
                <a:r>
                  <a:rPr lang="en-US" dirty="0"/>
                  <a:t> </a:t>
                </a:r>
                <a:r>
                  <a:rPr lang="en-US" i="0" dirty="0"/>
                  <a:t>year</a:t>
                </a:r>
              </a:p>
              <a:p>
                <a14:m>
                  <m:oMath xmlns:m="http://schemas.openxmlformats.org/officeDocument/2006/math">
                    <m:r>
                      <a:rPr lang="en-US">
                        <a:latin typeface="Cambria Math" panose="02040503050406030204" pitchFamily="18" charset="0"/>
                      </a:rPr>
                      <m:t>𝜔</m:t>
                    </m:r>
                    <m:r>
                      <a:rPr lang="en-US">
                        <a:latin typeface="Cambria Math" panose="02040503050406030204" pitchFamily="18" charset="0"/>
                      </a:rPr>
                      <m:t>=</m:t>
                    </m:r>
                  </m:oMath>
                </a14:m>
                <a:r>
                  <a:rPr lang="en-US" dirty="0"/>
                  <a:t> </a:t>
                </a:r>
                <a:r>
                  <a:rPr lang="en-US" i="0" dirty="0"/>
                  <a:t>share of partly agrifood sector attributable to agrifood systems</a:t>
                </a:r>
              </a:p>
              <a:p>
                <a:endParaRPr lang="en-US" dirty="0"/>
              </a:p>
            </p:txBody>
          </p:sp>
        </mc:Choice>
        <mc:Fallback xmlns="">
          <p:sp>
            <p:nvSpPr>
              <p:cNvPr id="9" name="TextBox 8">
                <a:extLst>
                  <a:ext uri="{FF2B5EF4-FFF2-40B4-BE49-F238E27FC236}">
                    <a16:creationId xmlns:a16="http://schemas.microsoft.com/office/drawing/2014/main" id="{02150E9B-762E-9831-E1C1-65DE55587AC2}"/>
                  </a:ext>
                </a:extLst>
              </p:cNvPr>
              <p:cNvSpPr txBox="1">
                <a:spLocks noRot="1" noChangeAspect="1" noMove="1" noResize="1" noEditPoints="1" noAdjustHandles="1" noChangeArrowheads="1" noChangeShapeType="1" noTextEdit="1"/>
              </p:cNvSpPr>
              <p:nvPr/>
            </p:nvSpPr>
            <p:spPr>
              <a:xfrm>
                <a:off x="7271236" y="659939"/>
                <a:ext cx="1793632" cy="19673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4D1DC0-FBD5-729D-458A-3BA5695239C5}"/>
                  </a:ext>
                </a:extLst>
              </p:cNvPr>
              <p:cNvSpPr txBox="1"/>
              <p:nvPr/>
            </p:nvSpPr>
            <p:spPr>
              <a:xfrm>
                <a:off x="7271237" y="2947866"/>
                <a:ext cx="1793631" cy="1277273"/>
              </a:xfrm>
              <a:prstGeom prst="rect">
                <a:avLst/>
              </a:prstGeom>
              <a:solidFill>
                <a:schemeClr val="tx1"/>
              </a:solidFill>
            </p:spPr>
            <p:txBody>
              <a:bodyPr wrap="square" rtlCol="0" anchor="ctr">
                <a:spAutoFit/>
              </a:bodyPr>
              <a:lstStyle/>
              <a:p>
                <a:pPr marL="404813" indent="-342900"/>
                <a14:m>
                  <m:oMath xmlns:m="http://schemas.openxmlformats.org/officeDocument/2006/math">
                    <m:sSub>
                      <m:sSubPr>
                        <m:ctrlPr>
                          <a:rPr lang="en-US" sz="1100" i="1" kern="100" smtClean="0">
                            <a:solidFill>
                              <a:schemeClr val="bg1"/>
                            </a:solidFill>
                            <a:latin typeface="Cambria Math" panose="02040503050406030204" pitchFamily="18" charset="0"/>
                            <a:ea typeface="Cambria Math" panose="02040503050406030204" pitchFamily="18" charset="0"/>
                            <a:cs typeface="Arial" panose="020B0604020202020204" pitchFamily="34" charset="0"/>
                          </a:rPr>
                        </m:ctrlPr>
                      </m:sSubPr>
                      <m:e>
                        <m:r>
                          <a:rPr lang="en-US" sz="1100" i="1" kern="100">
                            <a:solidFill>
                              <a:schemeClr val="bg1"/>
                            </a:solidFill>
                            <a:latin typeface="Cambria Math" panose="02040503050406030204" pitchFamily="18" charset="0"/>
                            <a:ea typeface="Cambria Math" panose="02040503050406030204" pitchFamily="18" charset="0"/>
                            <a:cs typeface="Arial" panose="020B0604020202020204" pitchFamily="34" charset="0"/>
                          </a:rPr>
                          <m:t>𝑎</m:t>
                        </m:r>
                      </m:e>
                      <m:sub>
                        <m:r>
                          <a:rPr lang="en-US" sz="1100" i="1" kern="100">
                            <a:solidFill>
                              <a:schemeClr val="bg1"/>
                            </a:solidFill>
                            <a:latin typeface="Cambria Math" panose="02040503050406030204" pitchFamily="18" charset="0"/>
                            <a:ea typeface="Cambria Math" panose="02040503050406030204" pitchFamily="18" charset="0"/>
                            <a:cs typeface="Arial" panose="020B0604020202020204" pitchFamily="34" charset="0"/>
                          </a:rPr>
                          <m:t>𝑖𝑜</m:t>
                        </m:r>
                      </m:sub>
                    </m:sSub>
                    <m:r>
                      <a:rPr lang="en-US" sz="1100" b="0" i="1" smtClean="0">
                        <a:solidFill>
                          <a:schemeClr val="bg1"/>
                        </a:solidFill>
                        <a:latin typeface="Cambria Math" panose="02040503050406030204" pitchFamily="18" charset="0"/>
                        <a:ea typeface="Cambria Math" panose="02040503050406030204" pitchFamily="18" charset="0"/>
                      </a:rPr>
                      <m:t>=</m:t>
                    </m:r>
                  </m:oMath>
                </a14:m>
                <a:r>
                  <a:rPr lang="en-US" sz="1100" b="0" dirty="0">
                    <a:solidFill>
                      <a:schemeClr val="bg1"/>
                    </a:solidFill>
                    <a:latin typeface="Cambria Math" panose="02040503050406030204" pitchFamily="18" charset="0"/>
                    <a:ea typeface="Cambria Math" panose="02040503050406030204" pitchFamily="18" charset="0"/>
                  </a:rPr>
                  <a:t> </a:t>
                </a:r>
                <a:r>
                  <a:rPr lang="en-US" sz="1100" dirty="0">
                    <a:solidFill>
                      <a:schemeClr val="bg1"/>
                    </a:solidFill>
                    <a:latin typeface="Cambria Math" panose="02040503050406030204" pitchFamily="18" charset="0"/>
                    <a:ea typeface="Cambria Math" panose="02040503050406030204" pitchFamily="18" charset="0"/>
                  </a:rPr>
                  <a:t>transaction value from input sector </a:t>
                </a:r>
                <a:r>
                  <a:rPr lang="en-US" sz="1100" i="1" dirty="0">
                    <a:solidFill>
                      <a:schemeClr val="bg1"/>
                    </a:solidFill>
                    <a:latin typeface="Cambria Math" panose="02040503050406030204" pitchFamily="18" charset="0"/>
                    <a:ea typeface="Cambria Math" panose="02040503050406030204" pitchFamily="18" charset="0"/>
                  </a:rPr>
                  <a:t>i </a:t>
                </a:r>
                <a:r>
                  <a:rPr lang="en-US" sz="1100" dirty="0">
                    <a:solidFill>
                      <a:schemeClr val="bg1"/>
                    </a:solidFill>
                    <a:latin typeface="Cambria Math" panose="02040503050406030204" pitchFamily="18" charset="0"/>
                    <a:ea typeface="Cambria Math" panose="02040503050406030204" pitchFamily="18" charset="0"/>
                  </a:rPr>
                  <a:t>to output sector </a:t>
                </a:r>
                <a:r>
                  <a:rPr lang="en-US" sz="1100" i="1" dirty="0">
                    <a:solidFill>
                      <a:schemeClr val="bg1"/>
                    </a:solidFill>
                    <a:latin typeface="Cambria Math" panose="02040503050406030204" pitchFamily="18" charset="0"/>
                    <a:ea typeface="Cambria Math" panose="02040503050406030204" pitchFamily="18" charset="0"/>
                  </a:rPr>
                  <a:t>o</a:t>
                </a:r>
                <a:endParaRPr lang="en-US" sz="1100" b="0" dirty="0">
                  <a:solidFill>
                    <a:schemeClr val="bg1"/>
                  </a:solidFill>
                  <a:latin typeface="Cambria Math" panose="02040503050406030204" pitchFamily="18" charset="0"/>
                  <a:ea typeface="Cambria Math" panose="02040503050406030204" pitchFamily="18" charset="0"/>
                </a:endParaRPr>
              </a:p>
              <a:p>
                <a:pPr marL="404813" indent="-342900"/>
                <a14:m>
                  <m:oMath xmlns:m="http://schemas.openxmlformats.org/officeDocument/2006/math">
                    <m:sSub>
                      <m:sSubPr>
                        <m:ctrlPr>
                          <a:rPr lang="en-US" sz="1100" i="1" kern="100">
                            <a:solidFill>
                              <a:schemeClr val="bg1"/>
                            </a:solidFill>
                            <a:latin typeface="Cambria Math" panose="02040503050406030204" pitchFamily="18" charset="0"/>
                            <a:ea typeface="Cambria Math" panose="02040503050406030204" pitchFamily="18" charset="0"/>
                            <a:cs typeface="Arial" panose="020B0604020202020204" pitchFamily="34" charset="0"/>
                          </a:rPr>
                        </m:ctrlPr>
                      </m:sSubPr>
                      <m:e>
                        <m:r>
                          <a:rPr lang="en-US" sz="1100" i="1" kern="100">
                            <a:solidFill>
                              <a:schemeClr val="bg1"/>
                            </a:solidFill>
                            <a:latin typeface="Cambria Math" panose="02040503050406030204" pitchFamily="18" charset="0"/>
                            <a:ea typeface="Cambria Math" panose="02040503050406030204" pitchFamily="18" charset="0"/>
                            <a:cs typeface="Arial" panose="020B0604020202020204" pitchFamily="34" charset="0"/>
                          </a:rPr>
                          <m:t>𝐺𝑂</m:t>
                        </m:r>
                      </m:e>
                      <m:sub>
                        <m:r>
                          <a:rPr lang="en-US" sz="1100" i="1" kern="100">
                            <a:solidFill>
                              <a:schemeClr val="bg1"/>
                            </a:solidFill>
                            <a:latin typeface="Cambria Math" panose="02040503050406030204" pitchFamily="18" charset="0"/>
                            <a:ea typeface="Cambria Math" panose="02040503050406030204" pitchFamily="18" charset="0"/>
                            <a:cs typeface="Arial" panose="020B0604020202020204" pitchFamily="34" charset="0"/>
                          </a:rPr>
                          <m:t>𝑖</m:t>
                        </m:r>
                      </m:sub>
                    </m:sSub>
                    <m:r>
                      <a:rPr lang="en-US" sz="1100" i="1" kern="100">
                        <a:solidFill>
                          <a:schemeClr val="bg1"/>
                        </a:solidFill>
                        <a:latin typeface="Cambria Math" panose="02040503050406030204" pitchFamily="18" charset="0"/>
                        <a:ea typeface="Cambria Math" panose="02040503050406030204" pitchFamily="18" charset="0"/>
                        <a:cs typeface="Arial" panose="020B0604020202020204" pitchFamily="34" charset="0"/>
                      </a:rPr>
                      <m:t> </m:t>
                    </m:r>
                    <m:r>
                      <a:rPr lang="en-US" sz="1100" b="0" i="0" kern="1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1100" b="0" dirty="0">
                    <a:solidFill>
                      <a:schemeClr val="bg1"/>
                    </a:solidFill>
                    <a:latin typeface="Cambria Math" panose="02040503050406030204" pitchFamily="18" charset="0"/>
                    <a:ea typeface="Cambria Math" panose="02040503050406030204" pitchFamily="18" charset="0"/>
                  </a:rPr>
                  <a:t> gross output of input sector </a:t>
                </a:r>
                <a:r>
                  <a:rPr lang="en-US" sz="1100" b="0" i="1" dirty="0">
                    <a:solidFill>
                      <a:schemeClr val="bg1"/>
                    </a:solidFill>
                    <a:latin typeface="Cambria Math" panose="02040503050406030204" pitchFamily="18" charset="0"/>
                    <a:ea typeface="Cambria Math" panose="02040503050406030204" pitchFamily="18" charset="0"/>
                  </a:rPr>
                  <a:t>i </a:t>
                </a:r>
                <a:endParaRPr lang="en-US" sz="1100" b="0" dirty="0">
                  <a:solidFill>
                    <a:schemeClr val="bg1"/>
                  </a:solidFill>
                  <a:latin typeface="Cambria Math" panose="02040503050406030204" pitchFamily="18" charset="0"/>
                  <a:ea typeface="Cambria Math" panose="02040503050406030204" pitchFamily="18" charset="0"/>
                </a:endParaRPr>
              </a:p>
              <a:p>
                <a:pPr marL="404813" indent="-342900"/>
                <a14:m>
                  <m:oMath xmlns:m="http://schemas.openxmlformats.org/officeDocument/2006/math">
                    <m:sSub>
                      <m:sSubPr>
                        <m:ctrlPr>
                          <a:rPr lang="en-US" sz="1100" i="1" kern="100">
                            <a:solidFill>
                              <a:schemeClr val="bg1"/>
                            </a:solidFill>
                            <a:latin typeface="Cambria Math" panose="02040503050406030204" pitchFamily="18" charset="0"/>
                            <a:ea typeface="Cambria Math" panose="02040503050406030204" pitchFamily="18" charset="0"/>
                            <a:cs typeface="Arial" panose="020B0604020202020204" pitchFamily="34" charset="0"/>
                          </a:rPr>
                        </m:ctrlPr>
                      </m:sSubPr>
                      <m:e>
                        <m:r>
                          <a:rPr lang="en-US" sz="1100" i="1" kern="100">
                            <a:solidFill>
                              <a:schemeClr val="bg1"/>
                            </a:solidFill>
                            <a:latin typeface="Cambria Math" panose="02040503050406030204" pitchFamily="18" charset="0"/>
                            <a:ea typeface="Cambria Math" panose="02040503050406030204" pitchFamily="18" charset="0"/>
                            <a:cs typeface="Arial" panose="020B0604020202020204" pitchFamily="34" charset="0"/>
                          </a:rPr>
                          <m:t>𝐺𝑂</m:t>
                        </m:r>
                      </m:e>
                      <m:sub>
                        <m:r>
                          <a:rPr lang="en-US" sz="1100" i="1" kern="100">
                            <a:solidFill>
                              <a:schemeClr val="bg1"/>
                            </a:solidFill>
                            <a:latin typeface="Cambria Math" panose="02040503050406030204" pitchFamily="18" charset="0"/>
                            <a:ea typeface="Cambria Math" panose="02040503050406030204" pitchFamily="18" charset="0"/>
                            <a:cs typeface="Arial" panose="020B0604020202020204" pitchFamily="34" charset="0"/>
                          </a:rPr>
                          <m:t>𝑖</m:t>
                        </m:r>
                      </m:sub>
                    </m:sSub>
                    <m:r>
                      <a:rPr lang="en-US" sz="1100" i="1" kern="100">
                        <a:solidFill>
                          <a:schemeClr val="bg1"/>
                        </a:solidFill>
                        <a:latin typeface="Cambria Math" panose="02040503050406030204" pitchFamily="18" charset="0"/>
                        <a:ea typeface="Cambria Math" panose="02040503050406030204" pitchFamily="18" charset="0"/>
                        <a:cs typeface="Arial" panose="020B0604020202020204" pitchFamily="34" charset="0"/>
                      </a:rPr>
                      <m:t> </m:t>
                    </m:r>
                    <m:r>
                      <a:rPr lang="en-US" sz="1100" kern="10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r>
                  <a:rPr lang="en-US" sz="1100" dirty="0">
                    <a:solidFill>
                      <a:schemeClr val="bg1"/>
                    </a:solidFill>
                    <a:latin typeface="Cambria Math" panose="02040503050406030204" pitchFamily="18" charset="0"/>
                    <a:ea typeface="Cambria Math" panose="02040503050406030204" pitchFamily="18" charset="0"/>
                  </a:rPr>
                  <a:t> gross output of output sector </a:t>
                </a:r>
                <a:r>
                  <a:rPr lang="en-US" sz="1100" i="1" dirty="0">
                    <a:solidFill>
                      <a:schemeClr val="bg1"/>
                    </a:solidFill>
                    <a:latin typeface="Cambria Math" panose="02040503050406030204" pitchFamily="18" charset="0"/>
                    <a:ea typeface="Cambria Math" panose="02040503050406030204" pitchFamily="18" charset="0"/>
                  </a:rPr>
                  <a:t>o </a:t>
                </a:r>
                <a:endParaRPr lang="en-US" sz="1100" dirty="0">
                  <a:solidFill>
                    <a:schemeClr val="bg1"/>
                  </a:solidFill>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184D1DC0-FBD5-729D-458A-3BA5695239C5}"/>
                  </a:ext>
                </a:extLst>
              </p:cNvPr>
              <p:cNvSpPr txBox="1">
                <a:spLocks noRot="1" noChangeAspect="1" noMove="1" noResize="1" noEditPoints="1" noAdjustHandles="1" noChangeArrowheads="1" noChangeShapeType="1" noTextEdit="1"/>
              </p:cNvSpPr>
              <p:nvPr/>
            </p:nvSpPr>
            <p:spPr>
              <a:xfrm>
                <a:off x="7271237" y="2947866"/>
                <a:ext cx="1793631" cy="1277273"/>
              </a:xfrm>
              <a:prstGeom prst="rect">
                <a:avLst/>
              </a:prstGeom>
              <a:blipFill>
                <a:blip r:embed="rId9"/>
                <a:stretch>
                  <a:fillRect b="-2871"/>
                </a:stretch>
              </a:blipFill>
            </p:spPr>
            <p:txBody>
              <a:bodyPr/>
              <a:lstStyle/>
              <a:p>
                <a:r>
                  <a:rPr lang="en-US">
                    <a:noFill/>
                  </a:rPr>
                  <a:t> </a:t>
                </a:r>
              </a:p>
            </p:txBody>
          </p:sp>
        </mc:Fallback>
      </mc:AlternateContent>
    </p:spTree>
    <p:extLst>
      <p:ext uri="{BB962C8B-B14F-4D97-AF65-F5344CB8AC3E}">
        <p14:creationId xmlns:p14="http://schemas.microsoft.com/office/powerpoint/2010/main" val="46062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3FC3-F0F9-8B00-6C80-ED09F37EBEA1}"/>
              </a:ext>
            </a:extLst>
          </p:cNvPr>
          <p:cNvSpPr>
            <a:spLocks noGrp="1"/>
          </p:cNvSpPr>
          <p:nvPr>
            <p:ph type="title"/>
          </p:nvPr>
        </p:nvSpPr>
        <p:spPr/>
        <p:txBody>
          <a:bodyPr>
            <a:normAutofit fontScale="90000"/>
          </a:bodyPr>
          <a:lstStyle/>
          <a:p>
            <a:r>
              <a:rPr lang="en-US" dirty="0"/>
              <a:t>Example: Inter-industry transaction fractions used to disaggregate partially agrifood categories, ISIC Revision 4</a:t>
            </a:r>
            <a:br>
              <a:rPr lang="en-US" sz="1800" b="1" dirty="0">
                <a:effectLst/>
                <a:latin typeface="Times" panose="02020603050405020304" pitchFamily="18" charset="0"/>
                <a:ea typeface="Times" panose="02020603050405020304" pitchFamily="18" charset="0"/>
                <a:cs typeface="Times New Roman" panose="02020603050405020304" pitchFamily="18" charset="0"/>
              </a:rPr>
            </a:br>
            <a:endParaRPr lang="en-US" dirty="0"/>
          </a:p>
        </p:txBody>
      </p:sp>
      <p:graphicFrame>
        <p:nvGraphicFramePr>
          <p:cNvPr id="4" name="Table 3">
            <a:extLst>
              <a:ext uri="{FF2B5EF4-FFF2-40B4-BE49-F238E27FC236}">
                <a16:creationId xmlns:a16="http://schemas.microsoft.com/office/drawing/2014/main" id="{1E607CE3-1736-CCA5-6994-4502ED0A4FCE}"/>
              </a:ext>
            </a:extLst>
          </p:cNvPr>
          <p:cNvGraphicFramePr>
            <a:graphicFrameLocks noGrp="1"/>
          </p:cNvGraphicFramePr>
          <p:nvPr>
            <p:extLst>
              <p:ext uri="{D42A27DB-BD31-4B8C-83A1-F6EECF244321}">
                <p14:modId xmlns:p14="http://schemas.microsoft.com/office/powerpoint/2010/main" val="3594057391"/>
              </p:ext>
            </p:extLst>
          </p:nvPr>
        </p:nvGraphicFramePr>
        <p:xfrm>
          <a:off x="127061" y="1449642"/>
          <a:ext cx="8955394" cy="3352800"/>
        </p:xfrm>
        <a:graphic>
          <a:graphicData uri="http://schemas.openxmlformats.org/drawingml/2006/table">
            <a:tbl>
              <a:tblPr firstRow="1" firstCol="1" bandRow="1">
                <a:tableStyleId>{5C22544A-7EE6-4342-B048-85BDC9FD1C3A}</a:tableStyleId>
              </a:tblPr>
              <a:tblGrid>
                <a:gridCol w="428660">
                  <a:extLst>
                    <a:ext uri="{9D8B030D-6E8A-4147-A177-3AD203B41FA5}">
                      <a16:colId xmlns:a16="http://schemas.microsoft.com/office/drawing/2014/main" val="1414747469"/>
                    </a:ext>
                  </a:extLst>
                </a:gridCol>
                <a:gridCol w="960296">
                  <a:extLst>
                    <a:ext uri="{9D8B030D-6E8A-4147-A177-3AD203B41FA5}">
                      <a16:colId xmlns:a16="http://schemas.microsoft.com/office/drawing/2014/main" val="4282865017"/>
                    </a:ext>
                  </a:extLst>
                </a:gridCol>
                <a:gridCol w="1825427">
                  <a:extLst>
                    <a:ext uri="{9D8B030D-6E8A-4147-A177-3AD203B41FA5}">
                      <a16:colId xmlns:a16="http://schemas.microsoft.com/office/drawing/2014/main" val="1458964876"/>
                    </a:ext>
                  </a:extLst>
                </a:gridCol>
                <a:gridCol w="1385941">
                  <a:extLst>
                    <a:ext uri="{9D8B030D-6E8A-4147-A177-3AD203B41FA5}">
                      <a16:colId xmlns:a16="http://schemas.microsoft.com/office/drawing/2014/main" val="185834601"/>
                    </a:ext>
                  </a:extLst>
                </a:gridCol>
                <a:gridCol w="1169658">
                  <a:extLst>
                    <a:ext uri="{9D8B030D-6E8A-4147-A177-3AD203B41FA5}">
                      <a16:colId xmlns:a16="http://schemas.microsoft.com/office/drawing/2014/main" val="2029282347"/>
                    </a:ext>
                  </a:extLst>
                </a:gridCol>
                <a:gridCol w="1169658">
                  <a:extLst>
                    <a:ext uri="{9D8B030D-6E8A-4147-A177-3AD203B41FA5}">
                      <a16:colId xmlns:a16="http://schemas.microsoft.com/office/drawing/2014/main" val="3134645966"/>
                    </a:ext>
                  </a:extLst>
                </a:gridCol>
                <a:gridCol w="2015754">
                  <a:extLst>
                    <a:ext uri="{9D8B030D-6E8A-4147-A177-3AD203B41FA5}">
                      <a16:colId xmlns:a16="http://schemas.microsoft.com/office/drawing/2014/main" val="1098042555"/>
                    </a:ext>
                  </a:extLst>
                </a:gridCol>
              </a:tblGrid>
              <a:tr h="0">
                <a:tc rowSpan="2">
                  <a:txBody>
                    <a:bodyPr/>
                    <a:lstStyle/>
                    <a:p>
                      <a:pPr marL="0" marR="0">
                        <a:spcBef>
                          <a:spcPts val="0"/>
                        </a:spcBef>
                        <a:spcAft>
                          <a:spcPts val="0"/>
                        </a:spcAft>
                      </a:pPr>
                      <a:r>
                        <a:rPr lang="en-US" sz="1100" dirty="0">
                          <a:solidFill>
                            <a:schemeClr val="tx1"/>
                          </a:solidFill>
                          <a:effectLst/>
                        </a:rPr>
                        <a:t>ISIC Rev. 3</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12240" marR="12240" marT="0" marB="0" anchor="b"/>
                </a:tc>
                <a:tc rowSpan="2">
                  <a:txBody>
                    <a:bodyPr/>
                    <a:lstStyle/>
                    <a:p>
                      <a:pPr marL="0" marR="0">
                        <a:spcBef>
                          <a:spcPts val="0"/>
                        </a:spcBef>
                        <a:spcAft>
                          <a:spcPts val="0"/>
                        </a:spcAft>
                      </a:pPr>
                      <a:r>
                        <a:rPr lang="en-US" sz="1100" dirty="0">
                          <a:solidFill>
                            <a:schemeClr val="tx1"/>
                          </a:solidFill>
                          <a:effectLst/>
                        </a:rPr>
                        <a:t>Description</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12240" marR="12240" marT="0" marB="0" anchor="b"/>
                </a:tc>
                <a:tc rowSpan="2">
                  <a:txBody>
                    <a:bodyPr/>
                    <a:lstStyle/>
                    <a:p>
                      <a:pPr marL="0" marR="0">
                        <a:spcBef>
                          <a:spcPts val="0"/>
                        </a:spcBef>
                        <a:spcAft>
                          <a:spcPts val="0"/>
                        </a:spcAft>
                      </a:pPr>
                      <a:r>
                        <a:rPr lang="en-US" sz="1100" dirty="0">
                          <a:solidFill>
                            <a:schemeClr val="tx1"/>
                          </a:solidFill>
                          <a:effectLst/>
                        </a:rPr>
                        <a:t>Goal to approximate the following share (fraction) of each row category:</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12240" marR="12240" marT="0" marB="0" anchor="b"/>
                </a:tc>
                <a:tc gridSpan="3">
                  <a:txBody>
                    <a:bodyPr/>
                    <a:lstStyle/>
                    <a:p>
                      <a:pPr marL="0" marR="0" algn="ctr">
                        <a:spcBef>
                          <a:spcPts val="0"/>
                        </a:spcBef>
                        <a:spcAft>
                          <a:spcPts val="0"/>
                        </a:spcAft>
                      </a:pPr>
                      <a:r>
                        <a:rPr lang="en-US" sz="1100" dirty="0">
                          <a:solidFill>
                            <a:schemeClr val="tx1"/>
                          </a:solidFill>
                          <a:effectLst/>
                        </a:rPr>
                        <a:t>EORA-26 IO Matrix Cell Description</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12240" marR="12240" marT="0" marB="0" anchor="b"/>
                </a:tc>
                <a:tc hMerge="1">
                  <a:txBody>
                    <a:bodyPr/>
                    <a:lstStyle/>
                    <a:p>
                      <a:endParaRPr lang="en-US"/>
                    </a:p>
                  </a:txBody>
                  <a:tcPr/>
                </a:tc>
                <a:tc hMerge="1">
                  <a:txBody>
                    <a:bodyPr/>
                    <a:lstStyle/>
                    <a:p>
                      <a:endParaRPr lang="en-US"/>
                    </a:p>
                  </a:txBody>
                  <a:tcPr/>
                </a:tc>
                <a:tc rowSpan="2">
                  <a:txBody>
                    <a:bodyPr/>
                    <a:lstStyle/>
                    <a:p>
                      <a:pPr marL="0" marR="0">
                        <a:spcBef>
                          <a:spcPts val="0"/>
                        </a:spcBef>
                        <a:spcAft>
                          <a:spcPts val="0"/>
                        </a:spcAft>
                      </a:pPr>
                      <a:r>
                        <a:rPr lang="en-US" sz="1100">
                          <a:solidFill>
                            <a:schemeClr val="tx1"/>
                          </a:solidFill>
                          <a:effectLst/>
                        </a:rPr>
                        <a:t>Justification</a:t>
                      </a:r>
                      <a:endParaRPr lang="en-US" sz="1100">
                        <a:solidFill>
                          <a:schemeClr val="tx1"/>
                        </a:solidFill>
                        <a:effectLst/>
                        <a:latin typeface="Times New Roman" panose="02020603050405020304" pitchFamily="18" charset="0"/>
                        <a:ea typeface="Times New Roman" panose="02020603050405020304" pitchFamily="18" charset="0"/>
                      </a:endParaRPr>
                    </a:p>
                  </a:txBody>
                  <a:tcPr marL="12240" marR="12240" marT="0" marB="0" anchor="b"/>
                </a:tc>
                <a:extLst>
                  <a:ext uri="{0D108BD9-81ED-4DB2-BD59-A6C34878D82A}">
                    <a16:rowId xmlns:a16="http://schemas.microsoft.com/office/drawing/2014/main" val="212097003"/>
                  </a:ext>
                </a:extLst>
              </a:tr>
              <a:tr h="17407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100" b="1" dirty="0">
                          <a:solidFill>
                            <a:schemeClr val="bg1"/>
                          </a:solidFill>
                          <a:effectLst/>
                        </a:rPr>
                        <a:t>From (row)</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b"/>
                </a:tc>
                <a:tc>
                  <a:txBody>
                    <a:bodyPr/>
                    <a:lstStyle/>
                    <a:p>
                      <a:pPr marL="0" marR="0">
                        <a:spcBef>
                          <a:spcPts val="0"/>
                        </a:spcBef>
                        <a:spcAft>
                          <a:spcPts val="0"/>
                        </a:spcAft>
                      </a:pPr>
                      <a:r>
                        <a:rPr lang="en-US" sz="1100" b="1" dirty="0">
                          <a:solidFill>
                            <a:schemeClr val="bg1"/>
                          </a:solidFill>
                          <a:effectLst/>
                        </a:rPr>
                        <a:t>Into (column)</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b"/>
                </a:tc>
                <a:tc>
                  <a:txBody>
                    <a:bodyPr/>
                    <a:lstStyle/>
                    <a:p>
                      <a:pPr marL="0" marR="0">
                        <a:spcBef>
                          <a:spcPts val="0"/>
                        </a:spcBef>
                        <a:spcAft>
                          <a:spcPts val="0"/>
                        </a:spcAft>
                      </a:pPr>
                      <a:r>
                        <a:rPr lang="en-US" sz="1100" b="1" dirty="0">
                          <a:solidFill>
                            <a:schemeClr val="bg1"/>
                          </a:solidFill>
                          <a:effectLst/>
                        </a:rPr>
                        <a:t>Relative to GROSS OUTPUT of (denominator)</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b"/>
                </a:tc>
                <a:tc vMerge="1">
                  <a:txBody>
                    <a:bodyPr/>
                    <a:lstStyle/>
                    <a:p>
                      <a:endParaRPr lang="en-US"/>
                    </a:p>
                  </a:txBody>
                  <a:tcPr/>
                </a:tc>
                <a:extLst>
                  <a:ext uri="{0D108BD9-81ED-4DB2-BD59-A6C34878D82A}">
                    <a16:rowId xmlns:a16="http://schemas.microsoft.com/office/drawing/2014/main" val="2349280268"/>
                  </a:ext>
                </a:extLst>
              </a:tr>
              <a:tr h="261118">
                <a:tc>
                  <a:txBody>
                    <a:bodyPr/>
                    <a:lstStyle/>
                    <a:p>
                      <a:pPr marL="0" marR="0">
                        <a:spcBef>
                          <a:spcPts val="0"/>
                        </a:spcBef>
                        <a:spcAft>
                          <a:spcPts val="0"/>
                        </a:spcAft>
                      </a:pPr>
                      <a:r>
                        <a:rPr lang="en-US" sz="1100" dirty="0">
                          <a:solidFill>
                            <a:schemeClr val="tx1"/>
                          </a:solidFill>
                          <a:effectLst/>
                        </a:rPr>
                        <a:t>C</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dirty="0">
                          <a:solidFill>
                            <a:schemeClr val="bg1"/>
                          </a:solidFill>
                          <a:effectLst/>
                        </a:rPr>
                        <a:t>Manufacturing</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dirty="0">
                          <a:solidFill>
                            <a:schemeClr val="bg1"/>
                          </a:solidFill>
                          <a:effectLst/>
                        </a:rPr>
                        <a:t>Disaggregation only required for country-years without manufacturing sector data in the UNIDO database</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dirty="0">
                          <a:solidFill>
                            <a:schemeClr val="bg1"/>
                          </a:solidFill>
                          <a:effectLst/>
                        </a:rPr>
                        <a:t>DOMESTIC + IMPORTS Agriculture, Hunting, Forestry + Fishing </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dirty="0">
                          <a:solidFill>
                            <a:schemeClr val="bg1"/>
                          </a:solidFill>
                          <a:effectLst/>
                        </a:rPr>
                        <a:t>Disaggregation only required for country-years without manufacturing sector data in the UNIDO database</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dirty="0">
                          <a:solidFill>
                            <a:schemeClr val="bg1"/>
                          </a:solidFill>
                          <a:effectLst/>
                        </a:rPr>
                        <a:t>DOMESTIC + IMPORTS Agriculture, Hunting, Forestry + Fishing </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dirty="0">
                          <a:solidFill>
                            <a:schemeClr val="bg1"/>
                          </a:solidFill>
                          <a:effectLst/>
                        </a:rPr>
                        <a:t>Disaggregation only required for country-years without manufacturing sector data in the UNIDO database</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extLst>
                  <a:ext uri="{0D108BD9-81ED-4DB2-BD59-A6C34878D82A}">
                    <a16:rowId xmlns:a16="http://schemas.microsoft.com/office/drawing/2014/main" val="1230247423"/>
                  </a:ext>
                </a:extLst>
              </a:tr>
              <a:tr h="631036">
                <a:tc>
                  <a:txBody>
                    <a:bodyPr/>
                    <a:lstStyle/>
                    <a:p>
                      <a:pPr marL="0" marR="0" algn="r">
                        <a:spcBef>
                          <a:spcPts val="0"/>
                        </a:spcBef>
                        <a:spcAft>
                          <a:spcPts val="0"/>
                        </a:spcAft>
                      </a:pPr>
                      <a:r>
                        <a:rPr lang="en-US" sz="1100" dirty="0">
                          <a:solidFill>
                            <a:schemeClr val="tx1"/>
                          </a:solidFill>
                          <a:effectLst/>
                        </a:rPr>
                        <a:t>14</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a:solidFill>
                            <a:schemeClr val="bg1"/>
                          </a:solidFill>
                          <a:effectLst/>
                        </a:rPr>
                        <a:t>Manufacture of wearing apparel</a:t>
                      </a:r>
                      <a:endParaRPr lang="en-US" sz="110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dirty="0">
                          <a:solidFill>
                            <a:schemeClr val="bg1"/>
                          </a:solidFill>
                          <a:effectLst/>
                        </a:rPr>
                        <a:t>Share of wearing apparel that is made from natural inputs (fibers, furs) and attributable to agrifood systems</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dirty="0">
                          <a:solidFill>
                            <a:schemeClr val="bg1"/>
                          </a:solidFill>
                          <a:effectLst/>
                        </a:rPr>
                        <a:t>DOMESTIC + IMPORTS Agriculture, Forestry, Fishing</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dirty="0">
                          <a:solidFill>
                            <a:schemeClr val="bg1"/>
                          </a:solidFill>
                          <a:effectLst/>
                        </a:rPr>
                        <a:t>Textiles and Wearing Apparel</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dirty="0">
                          <a:solidFill>
                            <a:schemeClr val="bg1"/>
                          </a:solidFill>
                          <a:effectLst/>
                        </a:rPr>
                        <a:t>DOMESTIC + EXPORT Textiles and Wearing Apparel</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tc>
                  <a:txBody>
                    <a:bodyPr/>
                    <a:lstStyle/>
                    <a:p>
                      <a:pPr marL="0" marR="0">
                        <a:spcBef>
                          <a:spcPts val="0"/>
                        </a:spcBef>
                        <a:spcAft>
                          <a:spcPts val="0"/>
                        </a:spcAft>
                      </a:pPr>
                      <a:r>
                        <a:rPr lang="en-US" sz="1100" dirty="0">
                          <a:solidFill>
                            <a:schemeClr val="bg1"/>
                          </a:solidFill>
                          <a:effectLst/>
                        </a:rPr>
                        <a:t>Share of manufacture of wearing apparel that is made from natural fibers/skins is estimated as the share of agriculture inputs (domestic and imported) into the textiles sector relative to the gross output of the sector (domestic and exported)</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12240" marR="12240" marT="0" marB="0" anchor="ctr"/>
                </a:tc>
                <a:extLst>
                  <a:ext uri="{0D108BD9-81ED-4DB2-BD59-A6C34878D82A}">
                    <a16:rowId xmlns:a16="http://schemas.microsoft.com/office/drawing/2014/main" val="3807315635"/>
                  </a:ext>
                </a:extLst>
              </a:tr>
            </a:tbl>
          </a:graphicData>
        </a:graphic>
      </p:graphicFrame>
    </p:spTree>
    <p:extLst>
      <p:ext uri="{BB962C8B-B14F-4D97-AF65-F5344CB8AC3E}">
        <p14:creationId xmlns:p14="http://schemas.microsoft.com/office/powerpoint/2010/main" val="2774346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3A10-F865-F39D-E9C5-D3720E627B88}"/>
              </a:ext>
            </a:extLst>
          </p:cNvPr>
          <p:cNvSpPr>
            <a:spLocks noGrp="1"/>
          </p:cNvSpPr>
          <p:nvPr>
            <p:ph type="title"/>
          </p:nvPr>
        </p:nvSpPr>
        <p:spPr/>
        <p:txBody>
          <a:bodyPr>
            <a:normAutofit fontScale="90000"/>
          </a:bodyPr>
          <a:lstStyle/>
          <a:p>
            <a:r>
              <a:rPr lang="en-US" dirty="0"/>
              <a:t>Results: Total value added from agrifood systems by region, 2019</a:t>
            </a:r>
          </a:p>
        </p:txBody>
      </p:sp>
      <p:pic>
        <p:nvPicPr>
          <p:cNvPr id="3" name="Picture 2">
            <a:extLst>
              <a:ext uri="{FF2B5EF4-FFF2-40B4-BE49-F238E27FC236}">
                <a16:creationId xmlns:a16="http://schemas.microsoft.com/office/drawing/2014/main" id="{195D6098-8775-8D6F-02D3-5D8DDBD54A0E}"/>
              </a:ext>
            </a:extLst>
          </p:cNvPr>
          <p:cNvPicPr>
            <a:picLocks noChangeAspect="1"/>
          </p:cNvPicPr>
          <p:nvPr/>
        </p:nvPicPr>
        <p:blipFill>
          <a:blip r:embed="rId3" cstate="print">
            <a:extLst>
              <a:ext uri="{28A0092B-C50C-407E-A947-70E740481C1C}">
                <a14:useLocalDpi xmlns:a14="http://schemas.microsoft.com/office/drawing/2010/main" val="0"/>
              </a:ext>
            </a:extLst>
          </a:blip>
          <a:srcRect b="32925"/>
          <a:stretch/>
        </p:blipFill>
        <p:spPr bwMode="auto">
          <a:xfrm>
            <a:off x="389083" y="1051946"/>
            <a:ext cx="4795338" cy="3958966"/>
          </a:xfrm>
          <a:prstGeom prst="rect">
            <a:avLst/>
          </a:prstGeom>
          <a:noFill/>
          <a:ln>
            <a:noFill/>
          </a:ln>
        </p:spPr>
      </p:pic>
      <p:pic>
        <p:nvPicPr>
          <p:cNvPr id="6" name="Picture 5">
            <a:extLst>
              <a:ext uri="{FF2B5EF4-FFF2-40B4-BE49-F238E27FC236}">
                <a16:creationId xmlns:a16="http://schemas.microsoft.com/office/drawing/2014/main" id="{91795EF8-380D-B470-3B4B-36E894D59849}"/>
              </a:ext>
            </a:extLst>
          </p:cNvPr>
          <p:cNvPicPr>
            <a:picLocks noChangeAspect="1"/>
          </p:cNvPicPr>
          <p:nvPr/>
        </p:nvPicPr>
        <p:blipFill>
          <a:blip r:embed="rId3" cstate="print">
            <a:extLst>
              <a:ext uri="{28A0092B-C50C-407E-A947-70E740481C1C}">
                <a14:useLocalDpi xmlns:a14="http://schemas.microsoft.com/office/drawing/2010/main" val="0"/>
              </a:ext>
            </a:extLst>
          </a:blip>
          <a:srcRect l="50928" t="69285"/>
          <a:stretch/>
        </p:blipFill>
        <p:spPr bwMode="auto">
          <a:xfrm>
            <a:off x="5650992" y="3046311"/>
            <a:ext cx="2911314" cy="2242922"/>
          </a:xfrm>
          <a:prstGeom prst="rect">
            <a:avLst/>
          </a:prstGeom>
          <a:noFill/>
          <a:ln>
            <a:noFill/>
          </a:ln>
        </p:spPr>
      </p:pic>
      <p:pic>
        <p:nvPicPr>
          <p:cNvPr id="8" name="Picture 7">
            <a:extLst>
              <a:ext uri="{FF2B5EF4-FFF2-40B4-BE49-F238E27FC236}">
                <a16:creationId xmlns:a16="http://schemas.microsoft.com/office/drawing/2014/main" id="{F7519659-D2DE-C4E3-473E-6EAE6A235D4B}"/>
              </a:ext>
            </a:extLst>
          </p:cNvPr>
          <p:cNvPicPr>
            <a:picLocks noChangeAspect="1"/>
          </p:cNvPicPr>
          <p:nvPr/>
        </p:nvPicPr>
        <p:blipFill>
          <a:blip r:embed="rId3" cstate="print">
            <a:extLst>
              <a:ext uri="{28A0092B-C50C-407E-A947-70E740481C1C}">
                <a14:useLocalDpi xmlns:a14="http://schemas.microsoft.com/office/drawing/2010/main" val="0"/>
              </a:ext>
            </a:extLst>
          </a:blip>
          <a:srcRect t="69285" r="49019"/>
          <a:stretch/>
        </p:blipFill>
        <p:spPr bwMode="auto">
          <a:xfrm>
            <a:off x="5650992" y="1051946"/>
            <a:ext cx="2911314" cy="2158927"/>
          </a:xfrm>
          <a:prstGeom prst="rect">
            <a:avLst/>
          </a:prstGeom>
          <a:noFill/>
          <a:ln>
            <a:noFill/>
          </a:ln>
        </p:spPr>
      </p:pic>
    </p:spTree>
    <p:extLst>
      <p:ext uri="{BB962C8B-B14F-4D97-AF65-F5344CB8AC3E}">
        <p14:creationId xmlns:p14="http://schemas.microsoft.com/office/powerpoint/2010/main" val="330115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A2F22B-6C2D-01C0-BCF4-4186D6864A39}"/>
              </a:ext>
            </a:extLst>
          </p:cNvPr>
          <p:cNvSpPr>
            <a:spLocks noGrp="1"/>
          </p:cNvSpPr>
          <p:nvPr>
            <p:ph type="title"/>
          </p:nvPr>
        </p:nvSpPr>
        <p:spPr>
          <a:xfrm>
            <a:off x="131437" y="0"/>
            <a:ext cx="9135655" cy="1017725"/>
          </a:xfrm>
        </p:spPr>
        <p:txBody>
          <a:bodyPr>
            <a:normAutofit fontScale="90000"/>
          </a:bodyPr>
          <a:lstStyle/>
          <a:p>
            <a:r>
              <a:rPr lang="en-US" dirty="0"/>
              <a:t>Agrifood systems contributed over US$13 trillion to global GDP in 2019</a:t>
            </a:r>
          </a:p>
        </p:txBody>
      </p:sp>
      <p:sp>
        <p:nvSpPr>
          <p:cNvPr id="9" name="TextBox 8">
            <a:extLst>
              <a:ext uri="{FF2B5EF4-FFF2-40B4-BE49-F238E27FC236}">
                <a16:creationId xmlns:a16="http://schemas.microsoft.com/office/drawing/2014/main" id="{17B9FC6C-816A-F1AE-9B41-332A8151482D}"/>
              </a:ext>
            </a:extLst>
          </p:cNvPr>
          <p:cNvSpPr txBox="1"/>
          <p:nvPr/>
        </p:nvSpPr>
        <p:spPr>
          <a:xfrm>
            <a:off x="3896750" y="4834012"/>
            <a:ext cx="5169877" cy="307777"/>
          </a:xfrm>
          <a:prstGeom prst="rect">
            <a:avLst/>
          </a:prstGeom>
          <a:noFill/>
        </p:spPr>
        <p:txBody>
          <a:bodyPr wrap="square">
            <a:spAutoFit/>
          </a:bodyPr>
          <a:lstStyle/>
          <a:p>
            <a:pPr algn="r"/>
            <a:r>
              <a:rPr lang="en-US" sz="1400" b="1" i="1" dirty="0">
                <a:solidFill>
                  <a:schemeClr val="accent3"/>
                </a:solidFill>
                <a:latin typeface="Average"/>
                <a:sym typeface="Oswald"/>
              </a:rPr>
              <a:t>Current US$ trillions</a:t>
            </a:r>
            <a:endParaRPr lang="en-US" dirty="0"/>
          </a:p>
        </p:txBody>
      </p:sp>
      <p:pic>
        <p:nvPicPr>
          <p:cNvPr id="3" name="Picture 2">
            <a:extLst>
              <a:ext uri="{FF2B5EF4-FFF2-40B4-BE49-F238E27FC236}">
                <a16:creationId xmlns:a16="http://schemas.microsoft.com/office/drawing/2014/main" id="{98B8BB65-E4DE-57BE-E90E-D4338E7E1C54}"/>
              </a:ext>
            </a:extLst>
          </p:cNvPr>
          <p:cNvPicPr>
            <a:picLocks noChangeAspect="1"/>
          </p:cNvPicPr>
          <p:nvPr/>
        </p:nvPicPr>
        <p:blipFill>
          <a:blip r:embed="rId3"/>
          <a:stretch>
            <a:fillRect/>
          </a:stretch>
        </p:blipFill>
        <p:spPr>
          <a:xfrm>
            <a:off x="1033537" y="556264"/>
            <a:ext cx="7076925" cy="4277748"/>
          </a:xfrm>
          <a:prstGeom prst="rect">
            <a:avLst/>
          </a:prstGeom>
        </p:spPr>
      </p:pic>
    </p:spTree>
    <p:extLst>
      <p:ext uri="{BB962C8B-B14F-4D97-AF65-F5344CB8AC3E}">
        <p14:creationId xmlns:p14="http://schemas.microsoft.com/office/powerpoint/2010/main" val="2850875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96E7B-C29B-14FE-2665-5DDFBA1E973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17160EB-3817-6797-F408-2CD8C444B855}"/>
              </a:ext>
            </a:extLst>
          </p:cNvPr>
          <p:cNvSpPr>
            <a:spLocks noGrp="1"/>
          </p:cNvSpPr>
          <p:nvPr>
            <p:ph type="title"/>
          </p:nvPr>
        </p:nvSpPr>
        <p:spPr>
          <a:xfrm>
            <a:off x="131437" y="0"/>
            <a:ext cx="9135655" cy="1017725"/>
          </a:xfrm>
        </p:spPr>
        <p:txBody>
          <a:bodyPr>
            <a:normAutofit fontScale="90000"/>
          </a:bodyPr>
          <a:lstStyle/>
          <a:p>
            <a:r>
              <a:rPr lang="en-US" dirty="0"/>
              <a:t>Agrifood systems contributed over US$13 trillion to global GDP in 2019</a:t>
            </a:r>
          </a:p>
        </p:txBody>
      </p:sp>
      <p:sp>
        <p:nvSpPr>
          <p:cNvPr id="9" name="TextBox 8">
            <a:extLst>
              <a:ext uri="{FF2B5EF4-FFF2-40B4-BE49-F238E27FC236}">
                <a16:creationId xmlns:a16="http://schemas.microsoft.com/office/drawing/2014/main" id="{8C3CCF0F-A372-943F-13D4-29DE2348AAA9}"/>
              </a:ext>
            </a:extLst>
          </p:cNvPr>
          <p:cNvSpPr txBox="1"/>
          <p:nvPr/>
        </p:nvSpPr>
        <p:spPr>
          <a:xfrm>
            <a:off x="3896750" y="4834012"/>
            <a:ext cx="5169877" cy="307777"/>
          </a:xfrm>
          <a:prstGeom prst="rect">
            <a:avLst/>
          </a:prstGeom>
          <a:noFill/>
        </p:spPr>
        <p:txBody>
          <a:bodyPr wrap="square">
            <a:spAutoFit/>
          </a:bodyPr>
          <a:lstStyle/>
          <a:p>
            <a:pPr algn="r"/>
            <a:r>
              <a:rPr lang="en-US" sz="1400" b="1" i="1" dirty="0">
                <a:solidFill>
                  <a:schemeClr val="accent3"/>
                </a:solidFill>
                <a:latin typeface="Average"/>
                <a:sym typeface="Oswald"/>
              </a:rPr>
              <a:t>Current US$ trillions</a:t>
            </a:r>
            <a:endParaRPr lang="en-US" dirty="0"/>
          </a:p>
        </p:txBody>
      </p:sp>
      <p:pic>
        <p:nvPicPr>
          <p:cNvPr id="3" name="Picture 2">
            <a:extLst>
              <a:ext uri="{FF2B5EF4-FFF2-40B4-BE49-F238E27FC236}">
                <a16:creationId xmlns:a16="http://schemas.microsoft.com/office/drawing/2014/main" id="{8BF48BE1-CB92-2546-7033-92BA1EEE1049}"/>
              </a:ext>
            </a:extLst>
          </p:cNvPr>
          <p:cNvPicPr>
            <a:picLocks noChangeAspect="1"/>
          </p:cNvPicPr>
          <p:nvPr/>
        </p:nvPicPr>
        <p:blipFill>
          <a:blip r:embed="rId3"/>
          <a:stretch>
            <a:fillRect/>
          </a:stretch>
        </p:blipFill>
        <p:spPr>
          <a:xfrm>
            <a:off x="1033537" y="556264"/>
            <a:ext cx="7076925" cy="4277748"/>
          </a:xfrm>
          <a:prstGeom prst="rect">
            <a:avLst/>
          </a:prstGeom>
        </p:spPr>
      </p:pic>
      <p:sp>
        <p:nvSpPr>
          <p:cNvPr id="2" name="Rectangle 1">
            <a:extLst>
              <a:ext uri="{FF2B5EF4-FFF2-40B4-BE49-F238E27FC236}">
                <a16:creationId xmlns:a16="http://schemas.microsoft.com/office/drawing/2014/main" id="{7AA04571-AC6B-250E-EBB8-0984F25A725D}"/>
              </a:ext>
            </a:extLst>
          </p:cNvPr>
          <p:cNvSpPr/>
          <p:nvPr/>
        </p:nvSpPr>
        <p:spPr>
          <a:xfrm>
            <a:off x="1107831" y="808892"/>
            <a:ext cx="7002631" cy="14067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963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E3EE2-97ED-ECE6-C461-822BC715869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906DD06-F7FB-2F1D-3FA1-5A6FEB780E7A}"/>
              </a:ext>
            </a:extLst>
          </p:cNvPr>
          <p:cNvSpPr>
            <a:spLocks noGrp="1"/>
          </p:cNvSpPr>
          <p:nvPr>
            <p:ph type="title"/>
          </p:nvPr>
        </p:nvSpPr>
        <p:spPr>
          <a:xfrm>
            <a:off x="131437" y="0"/>
            <a:ext cx="9135655" cy="1017725"/>
          </a:xfrm>
        </p:spPr>
        <p:txBody>
          <a:bodyPr>
            <a:normAutofit fontScale="90000"/>
          </a:bodyPr>
          <a:lstStyle/>
          <a:p>
            <a:r>
              <a:rPr lang="en-US" dirty="0"/>
              <a:t>Agrifood systems contributed over US$13 trillion to global GDP in 2019</a:t>
            </a:r>
          </a:p>
        </p:txBody>
      </p:sp>
      <p:sp>
        <p:nvSpPr>
          <p:cNvPr id="9" name="TextBox 8">
            <a:extLst>
              <a:ext uri="{FF2B5EF4-FFF2-40B4-BE49-F238E27FC236}">
                <a16:creationId xmlns:a16="http://schemas.microsoft.com/office/drawing/2014/main" id="{F99538D5-862E-9F5F-ECA6-1CE341B181CC}"/>
              </a:ext>
            </a:extLst>
          </p:cNvPr>
          <p:cNvSpPr txBox="1"/>
          <p:nvPr/>
        </p:nvSpPr>
        <p:spPr>
          <a:xfrm>
            <a:off x="3896750" y="4834012"/>
            <a:ext cx="5169877" cy="307777"/>
          </a:xfrm>
          <a:prstGeom prst="rect">
            <a:avLst/>
          </a:prstGeom>
          <a:noFill/>
        </p:spPr>
        <p:txBody>
          <a:bodyPr wrap="square">
            <a:spAutoFit/>
          </a:bodyPr>
          <a:lstStyle/>
          <a:p>
            <a:pPr algn="r"/>
            <a:r>
              <a:rPr lang="en-US" sz="1400" b="1" i="1" dirty="0">
                <a:solidFill>
                  <a:schemeClr val="accent3"/>
                </a:solidFill>
                <a:latin typeface="Average"/>
                <a:sym typeface="Oswald"/>
              </a:rPr>
              <a:t>Current US$ trillions</a:t>
            </a:r>
            <a:endParaRPr lang="en-US" dirty="0"/>
          </a:p>
        </p:txBody>
      </p:sp>
      <p:pic>
        <p:nvPicPr>
          <p:cNvPr id="3" name="Picture 2">
            <a:extLst>
              <a:ext uri="{FF2B5EF4-FFF2-40B4-BE49-F238E27FC236}">
                <a16:creationId xmlns:a16="http://schemas.microsoft.com/office/drawing/2014/main" id="{EFB5A0EB-DA26-D89F-9A84-742F5B3B46FA}"/>
              </a:ext>
            </a:extLst>
          </p:cNvPr>
          <p:cNvPicPr>
            <a:picLocks noChangeAspect="1"/>
          </p:cNvPicPr>
          <p:nvPr/>
        </p:nvPicPr>
        <p:blipFill>
          <a:blip r:embed="rId3"/>
          <a:stretch>
            <a:fillRect/>
          </a:stretch>
        </p:blipFill>
        <p:spPr>
          <a:xfrm>
            <a:off x="1033537" y="556264"/>
            <a:ext cx="7076925" cy="4277748"/>
          </a:xfrm>
          <a:prstGeom prst="rect">
            <a:avLst/>
          </a:prstGeom>
        </p:spPr>
      </p:pic>
      <p:sp>
        <p:nvSpPr>
          <p:cNvPr id="2" name="Rectangle 1">
            <a:extLst>
              <a:ext uri="{FF2B5EF4-FFF2-40B4-BE49-F238E27FC236}">
                <a16:creationId xmlns:a16="http://schemas.microsoft.com/office/drawing/2014/main" id="{18F9D43F-5C90-EEF7-E690-961A961D7CE7}"/>
              </a:ext>
            </a:extLst>
          </p:cNvPr>
          <p:cNvSpPr/>
          <p:nvPr/>
        </p:nvSpPr>
        <p:spPr>
          <a:xfrm>
            <a:off x="1107831" y="3428993"/>
            <a:ext cx="7002631" cy="14067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61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1E52-6783-7447-3725-55C423B4E527}"/>
              </a:ext>
            </a:extLst>
          </p:cNvPr>
          <p:cNvSpPr>
            <a:spLocks noGrp="1"/>
          </p:cNvSpPr>
          <p:nvPr>
            <p:ph type="title"/>
          </p:nvPr>
        </p:nvSpPr>
        <p:spPr>
          <a:xfrm>
            <a:off x="311700" y="445025"/>
            <a:ext cx="4189963" cy="572700"/>
          </a:xfrm>
        </p:spPr>
        <p:txBody>
          <a:bodyPr>
            <a:normAutofit fontScale="90000"/>
          </a:bodyPr>
          <a:lstStyle/>
          <a:p>
            <a:r>
              <a:rPr lang="en-US" dirty="0"/>
              <a:t>Value added from agrifood systems, by sector, country, and income level, 2019</a:t>
            </a:r>
          </a:p>
        </p:txBody>
      </p:sp>
      <p:sp>
        <p:nvSpPr>
          <p:cNvPr id="3" name="Text Placeholder 2">
            <a:extLst>
              <a:ext uri="{FF2B5EF4-FFF2-40B4-BE49-F238E27FC236}">
                <a16:creationId xmlns:a16="http://schemas.microsoft.com/office/drawing/2014/main" id="{E0AB4846-7C5B-14ED-5B53-D0CCEA8BBFB6}"/>
              </a:ext>
            </a:extLst>
          </p:cNvPr>
          <p:cNvSpPr>
            <a:spLocks noGrp="1"/>
          </p:cNvSpPr>
          <p:nvPr>
            <p:ph type="body" idx="1"/>
          </p:nvPr>
        </p:nvSpPr>
        <p:spPr>
          <a:xfrm>
            <a:off x="311700" y="1955409"/>
            <a:ext cx="4105555" cy="2613466"/>
          </a:xfrm>
        </p:spPr>
        <p:txBody>
          <a:bodyPr/>
          <a:lstStyle/>
          <a:p>
            <a:r>
              <a:rPr lang="en-US" dirty="0"/>
              <a:t>Share of GDP from agrifood systems declines with country income</a:t>
            </a:r>
          </a:p>
          <a:p>
            <a:r>
              <a:rPr lang="en-US" dirty="0"/>
              <a:t>Countries have more diversified agrifood systems with increasing income</a:t>
            </a:r>
          </a:p>
        </p:txBody>
      </p:sp>
      <p:pic>
        <p:nvPicPr>
          <p:cNvPr id="7" name="Picture 6">
            <a:extLst>
              <a:ext uri="{FF2B5EF4-FFF2-40B4-BE49-F238E27FC236}">
                <a16:creationId xmlns:a16="http://schemas.microsoft.com/office/drawing/2014/main" id="{6808AEF3-9700-39A4-C8B8-CD482152FC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632" y="17584"/>
            <a:ext cx="4058924" cy="5143500"/>
          </a:xfrm>
          <a:prstGeom prst="rect">
            <a:avLst/>
          </a:prstGeom>
          <a:noFill/>
          <a:ln>
            <a:noFill/>
          </a:ln>
        </p:spPr>
      </p:pic>
    </p:spTree>
    <p:extLst>
      <p:ext uri="{BB962C8B-B14F-4D97-AF65-F5344CB8AC3E}">
        <p14:creationId xmlns:p14="http://schemas.microsoft.com/office/powerpoint/2010/main" val="925705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8038-FBBF-F859-F930-06FDC1589982}"/>
              </a:ext>
            </a:extLst>
          </p:cNvPr>
          <p:cNvSpPr>
            <a:spLocks noGrp="1"/>
          </p:cNvSpPr>
          <p:nvPr>
            <p:ph type="title"/>
          </p:nvPr>
        </p:nvSpPr>
        <p:spPr>
          <a:xfrm>
            <a:off x="311700" y="49238"/>
            <a:ext cx="8520600" cy="968488"/>
          </a:xfrm>
        </p:spPr>
        <p:txBody>
          <a:bodyPr>
            <a:normAutofit fontScale="90000"/>
          </a:bodyPr>
          <a:lstStyle/>
          <a:p>
            <a:r>
              <a:rPr lang="en-US" dirty="0"/>
              <a:t>Changes in global agrifood systems value added over time, by sector </a:t>
            </a:r>
            <a:r>
              <a:rPr lang="en-US" i="1" dirty="0"/>
              <a:t>excluding primary production</a:t>
            </a:r>
            <a:r>
              <a:rPr lang="en-US" dirty="0"/>
              <a:t>, 1995-2019</a:t>
            </a:r>
          </a:p>
        </p:txBody>
      </p:sp>
      <p:sp>
        <p:nvSpPr>
          <p:cNvPr id="10" name="TextBox 9">
            <a:extLst>
              <a:ext uri="{FF2B5EF4-FFF2-40B4-BE49-F238E27FC236}">
                <a16:creationId xmlns:a16="http://schemas.microsoft.com/office/drawing/2014/main" id="{3AA8EFBA-8450-D704-72AB-950147A032FE}"/>
              </a:ext>
            </a:extLst>
          </p:cNvPr>
          <p:cNvSpPr txBox="1"/>
          <p:nvPr/>
        </p:nvSpPr>
        <p:spPr>
          <a:xfrm>
            <a:off x="6870309" y="4444285"/>
            <a:ext cx="2273691" cy="646331"/>
          </a:xfrm>
          <a:prstGeom prst="rect">
            <a:avLst/>
          </a:prstGeom>
          <a:noFill/>
        </p:spPr>
        <p:txBody>
          <a:bodyPr wrap="square">
            <a:spAutoFit/>
          </a:bodyPr>
          <a:lstStyle/>
          <a:p>
            <a:r>
              <a:rPr lang="en-US" sz="1800" b="1" i="1" dirty="0">
                <a:solidFill>
                  <a:schemeClr val="accent3"/>
                </a:solidFill>
                <a:latin typeface="Average"/>
                <a:sym typeface="Oswald"/>
              </a:rPr>
              <a:t>Complete</a:t>
            </a:r>
            <a:r>
              <a:rPr lang="en-US" sz="1800" b="1" i="1" dirty="0">
                <a:solidFill>
                  <a:schemeClr val="accent3"/>
                </a:solidFill>
                <a:latin typeface="Average"/>
                <a:sym typeface="Average"/>
              </a:rPr>
              <a:t> cases only (N=101)</a:t>
            </a:r>
          </a:p>
        </p:txBody>
      </p:sp>
      <p:pic>
        <p:nvPicPr>
          <p:cNvPr id="3" name="Picture 2">
            <a:extLst>
              <a:ext uri="{FF2B5EF4-FFF2-40B4-BE49-F238E27FC236}">
                <a16:creationId xmlns:a16="http://schemas.microsoft.com/office/drawing/2014/main" id="{31358494-2C30-DC48-5E03-CAD1FA62DC97}"/>
              </a:ext>
            </a:extLst>
          </p:cNvPr>
          <p:cNvPicPr>
            <a:picLocks noChangeAspect="1"/>
          </p:cNvPicPr>
          <p:nvPr/>
        </p:nvPicPr>
        <p:blipFill>
          <a:blip r:embed="rId3" cstate="print">
            <a:extLst>
              <a:ext uri="{28A0092B-C50C-407E-A947-70E740481C1C}">
                <a14:useLocalDpi xmlns:a14="http://schemas.microsoft.com/office/drawing/2010/main" val="0"/>
              </a:ext>
            </a:extLst>
          </a:blip>
          <a:srcRect r="24750"/>
          <a:stretch/>
        </p:blipFill>
        <p:spPr bwMode="auto">
          <a:xfrm>
            <a:off x="2423392" y="1017726"/>
            <a:ext cx="4297216" cy="4072890"/>
          </a:xfrm>
          <a:prstGeom prst="rect">
            <a:avLst/>
          </a:prstGeom>
          <a:noFill/>
          <a:ln>
            <a:noFill/>
          </a:ln>
        </p:spPr>
      </p:pic>
      <p:pic>
        <p:nvPicPr>
          <p:cNvPr id="7" name="Picture 6">
            <a:extLst>
              <a:ext uri="{FF2B5EF4-FFF2-40B4-BE49-F238E27FC236}">
                <a16:creationId xmlns:a16="http://schemas.microsoft.com/office/drawing/2014/main" id="{96911D30-DA23-A8F9-1DE8-A35C9E288F84}"/>
              </a:ext>
            </a:extLst>
          </p:cNvPr>
          <p:cNvPicPr>
            <a:picLocks noChangeAspect="1"/>
          </p:cNvPicPr>
          <p:nvPr/>
        </p:nvPicPr>
        <p:blipFill>
          <a:blip r:embed="rId3" cstate="print">
            <a:extLst>
              <a:ext uri="{28A0092B-C50C-407E-A947-70E740481C1C}">
                <a14:useLocalDpi xmlns:a14="http://schemas.microsoft.com/office/drawing/2010/main" val="0"/>
              </a:ext>
            </a:extLst>
          </a:blip>
          <a:srcRect l="75969"/>
          <a:stretch/>
        </p:blipFill>
        <p:spPr bwMode="auto">
          <a:xfrm>
            <a:off x="7321000" y="845458"/>
            <a:ext cx="1372308" cy="4072890"/>
          </a:xfrm>
          <a:prstGeom prst="rect">
            <a:avLst/>
          </a:prstGeom>
          <a:noFill/>
          <a:ln>
            <a:noFill/>
          </a:ln>
        </p:spPr>
      </p:pic>
    </p:spTree>
    <p:extLst>
      <p:ext uri="{BB962C8B-B14F-4D97-AF65-F5344CB8AC3E}">
        <p14:creationId xmlns:p14="http://schemas.microsoft.com/office/powerpoint/2010/main" val="272796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6D8E-9F45-FB8F-1D1F-6740ED84CF21}"/>
              </a:ext>
            </a:extLst>
          </p:cNvPr>
          <p:cNvSpPr>
            <a:spLocks noGrp="1"/>
          </p:cNvSpPr>
          <p:nvPr>
            <p:ph type="title"/>
          </p:nvPr>
        </p:nvSpPr>
        <p:spPr>
          <a:xfrm>
            <a:off x="311700" y="131005"/>
            <a:ext cx="8520600" cy="886720"/>
          </a:xfrm>
        </p:spPr>
        <p:txBody>
          <a:bodyPr>
            <a:normAutofit fontScale="90000"/>
          </a:bodyPr>
          <a:lstStyle/>
          <a:p>
            <a:r>
              <a:rPr lang="en-US" dirty="0"/>
              <a:t>Changes in total agrifood systems value added over time, by region, 1995-2019</a:t>
            </a:r>
          </a:p>
        </p:txBody>
      </p:sp>
      <p:sp>
        <p:nvSpPr>
          <p:cNvPr id="5" name="TextBox 4">
            <a:extLst>
              <a:ext uri="{FF2B5EF4-FFF2-40B4-BE49-F238E27FC236}">
                <a16:creationId xmlns:a16="http://schemas.microsoft.com/office/drawing/2014/main" id="{00E0983D-F83C-4FB5-85ED-BDFBBE880FA0}"/>
              </a:ext>
            </a:extLst>
          </p:cNvPr>
          <p:cNvSpPr txBox="1"/>
          <p:nvPr/>
        </p:nvSpPr>
        <p:spPr>
          <a:xfrm>
            <a:off x="7666892" y="4100594"/>
            <a:ext cx="1209822" cy="923330"/>
          </a:xfrm>
          <a:prstGeom prst="rect">
            <a:avLst/>
          </a:prstGeom>
          <a:noFill/>
        </p:spPr>
        <p:txBody>
          <a:bodyPr wrap="square">
            <a:spAutoFit/>
          </a:bodyPr>
          <a:lstStyle/>
          <a:p>
            <a:r>
              <a:rPr lang="en-US" sz="1800" b="1" i="1" dirty="0">
                <a:solidFill>
                  <a:schemeClr val="accent3"/>
                </a:solidFill>
                <a:latin typeface="Average"/>
                <a:sym typeface="Oswald"/>
              </a:rPr>
              <a:t>Complete</a:t>
            </a:r>
            <a:r>
              <a:rPr lang="en-US" sz="1800" b="1" i="1" dirty="0">
                <a:solidFill>
                  <a:schemeClr val="accent3"/>
                </a:solidFill>
                <a:latin typeface="Average"/>
                <a:sym typeface="Average"/>
              </a:rPr>
              <a:t> cases only (N=101)</a:t>
            </a:r>
          </a:p>
        </p:txBody>
      </p:sp>
      <p:pic>
        <p:nvPicPr>
          <p:cNvPr id="6" name="Picture 5">
            <a:extLst>
              <a:ext uri="{FF2B5EF4-FFF2-40B4-BE49-F238E27FC236}">
                <a16:creationId xmlns:a16="http://schemas.microsoft.com/office/drawing/2014/main" id="{EF026648-590A-6319-2648-B42A908113D6}"/>
              </a:ext>
            </a:extLst>
          </p:cNvPr>
          <p:cNvPicPr>
            <a:picLocks noChangeAspect="1"/>
          </p:cNvPicPr>
          <p:nvPr/>
        </p:nvPicPr>
        <p:blipFill>
          <a:blip r:embed="rId3"/>
          <a:stretch>
            <a:fillRect/>
          </a:stretch>
        </p:blipFill>
        <p:spPr>
          <a:xfrm>
            <a:off x="1676100" y="1030913"/>
            <a:ext cx="5791799" cy="4016983"/>
          </a:xfrm>
          <a:prstGeom prst="rect">
            <a:avLst/>
          </a:prstGeom>
        </p:spPr>
      </p:pic>
    </p:spTree>
    <p:extLst>
      <p:ext uri="{BB962C8B-B14F-4D97-AF65-F5344CB8AC3E}">
        <p14:creationId xmlns:p14="http://schemas.microsoft.com/office/powerpoint/2010/main" val="1258798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1603-CA94-9CC9-B5C3-F77F44E29CB9}"/>
              </a:ext>
            </a:extLst>
          </p:cNvPr>
          <p:cNvSpPr>
            <a:spLocks noGrp="1"/>
          </p:cNvSpPr>
          <p:nvPr>
            <p:ph type="title"/>
          </p:nvPr>
        </p:nvSpPr>
        <p:spPr/>
        <p:txBody>
          <a:bodyPr>
            <a:normAutofit fontScale="90000"/>
          </a:bodyPr>
          <a:lstStyle/>
          <a:p>
            <a:r>
              <a:rPr lang="en-US" dirty="0"/>
              <a:t>Limitations</a:t>
            </a:r>
          </a:p>
        </p:txBody>
      </p:sp>
      <p:sp>
        <p:nvSpPr>
          <p:cNvPr id="3" name="Text Placeholder 2">
            <a:extLst>
              <a:ext uri="{FF2B5EF4-FFF2-40B4-BE49-F238E27FC236}">
                <a16:creationId xmlns:a16="http://schemas.microsoft.com/office/drawing/2014/main" id="{FF47F875-3BA4-3D64-32BF-BCBBD8215F6B}"/>
              </a:ext>
            </a:extLst>
          </p:cNvPr>
          <p:cNvSpPr>
            <a:spLocks noGrp="1"/>
          </p:cNvSpPr>
          <p:nvPr>
            <p:ph type="body" idx="1"/>
          </p:nvPr>
        </p:nvSpPr>
        <p:spPr>
          <a:xfrm>
            <a:off x="311699" y="1152475"/>
            <a:ext cx="8735585" cy="3416400"/>
          </a:xfrm>
        </p:spPr>
        <p:txBody>
          <a:bodyPr>
            <a:noAutofit/>
          </a:bodyPr>
          <a:lstStyle/>
          <a:p>
            <a:r>
              <a:rPr lang="en-US" sz="1600" dirty="0"/>
              <a:t>To maximize country and time coverage, we combined statistics created under different SNA frameworks.</a:t>
            </a:r>
          </a:p>
          <a:p>
            <a:r>
              <a:rPr lang="en-US" sz="1600" dirty="0"/>
              <a:t>To create a single time series per country, we imposed decision rules that eliminated some existing data.</a:t>
            </a:r>
          </a:p>
          <a:p>
            <a:r>
              <a:rPr lang="en-US" sz="1600" dirty="0"/>
              <a:t>Data quality depends on country reporting capacity.</a:t>
            </a:r>
          </a:p>
          <a:p>
            <a:r>
              <a:rPr lang="en-US" sz="1600" dirty="0"/>
              <a:t>Official statistics exclude any value addition in final goods and services in the informal economy. </a:t>
            </a:r>
          </a:p>
          <a:p>
            <a:r>
              <a:rPr lang="en-US" sz="1600" dirty="0"/>
              <a:t>We could not identify any adequate inter-industry transaction fraction to disaggregate the data for certain categories that are conceptually partially attributable to agrifood systems. </a:t>
            </a:r>
          </a:p>
          <a:p>
            <a:r>
              <a:rPr lang="en-US" sz="1600" dirty="0"/>
              <a:t>Some countries only report combined main aggregate categories.</a:t>
            </a:r>
          </a:p>
        </p:txBody>
      </p:sp>
    </p:spTree>
    <p:extLst>
      <p:ext uri="{BB962C8B-B14F-4D97-AF65-F5344CB8AC3E}">
        <p14:creationId xmlns:p14="http://schemas.microsoft.com/office/powerpoint/2010/main" val="234556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Agrifood systems transformation is increasingly at the center of national and global objectives.</a:t>
            </a:r>
            <a:endParaRPr/>
          </a:p>
        </p:txBody>
      </p:sp>
      <p:pic>
        <p:nvPicPr>
          <p:cNvPr id="72" name="Google Shape;72;p15"/>
          <p:cNvPicPr preferRelativeResize="0"/>
          <p:nvPr/>
        </p:nvPicPr>
        <p:blipFill>
          <a:blip r:embed="rId3">
            <a:alphaModFix/>
          </a:blip>
          <a:stretch>
            <a:fillRect/>
          </a:stretch>
        </p:blipFill>
        <p:spPr>
          <a:xfrm>
            <a:off x="5273075" y="1453000"/>
            <a:ext cx="3618350" cy="3618350"/>
          </a:xfrm>
          <a:prstGeom prst="rect">
            <a:avLst/>
          </a:prstGeom>
          <a:noFill/>
          <a:ln>
            <a:noFill/>
          </a:ln>
        </p:spPr>
      </p:pic>
      <p:pic>
        <p:nvPicPr>
          <p:cNvPr id="73" name="Google Shape;73;p15"/>
          <p:cNvPicPr preferRelativeResize="0"/>
          <p:nvPr/>
        </p:nvPicPr>
        <p:blipFill>
          <a:blip r:embed="rId4">
            <a:alphaModFix/>
          </a:blip>
          <a:stretch>
            <a:fillRect/>
          </a:stretch>
        </p:blipFill>
        <p:spPr>
          <a:xfrm>
            <a:off x="311700" y="1453000"/>
            <a:ext cx="4822676" cy="939600"/>
          </a:xfrm>
          <a:prstGeom prst="rect">
            <a:avLst/>
          </a:prstGeom>
          <a:noFill/>
          <a:ln>
            <a:noFill/>
          </a:ln>
        </p:spPr>
      </p:pic>
      <p:pic>
        <p:nvPicPr>
          <p:cNvPr id="74" name="Google Shape;74;p15"/>
          <p:cNvPicPr preferRelativeResize="0"/>
          <p:nvPr/>
        </p:nvPicPr>
        <p:blipFill>
          <a:blip r:embed="rId5">
            <a:alphaModFix/>
          </a:blip>
          <a:stretch>
            <a:fillRect/>
          </a:stretch>
        </p:blipFill>
        <p:spPr>
          <a:xfrm>
            <a:off x="4401450" y="1778975"/>
            <a:ext cx="656725" cy="287625"/>
          </a:xfrm>
          <a:prstGeom prst="rect">
            <a:avLst/>
          </a:prstGeom>
          <a:noFill/>
          <a:ln>
            <a:noFill/>
          </a:ln>
        </p:spPr>
      </p:pic>
      <p:pic>
        <p:nvPicPr>
          <p:cNvPr id="75" name="Google Shape;75;p15"/>
          <p:cNvPicPr preferRelativeResize="0"/>
          <p:nvPr/>
        </p:nvPicPr>
        <p:blipFill>
          <a:blip r:embed="rId6">
            <a:alphaModFix/>
          </a:blip>
          <a:stretch>
            <a:fillRect/>
          </a:stretch>
        </p:blipFill>
        <p:spPr>
          <a:xfrm>
            <a:off x="311700" y="3063800"/>
            <a:ext cx="4822676" cy="2007556"/>
          </a:xfrm>
          <a:prstGeom prst="rect">
            <a:avLst/>
          </a:prstGeom>
          <a:noFill/>
          <a:ln>
            <a:noFill/>
          </a:ln>
        </p:spPr>
      </p:pic>
      <p:pic>
        <p:nvPicPr>
          <p:cNvPr id="76" name="Google Shape;76;p15"/>
          <p:cNvPicPr preferRelativeResize="0"/>
          <p:nvPr/>
        </p:nvPicPr>
        <p:blipFill>
          <a:blip r:embed="rId7">
            <a:alphaModFix/>
          </a:blip>
          <a:stretch>
            <a:fillRect/>
          </a:stretch>
        </p:blipFill>
        <p:spPr>
          <a:xfrm>
            <a:off x="311700" y="2453275"/>
            <a:ext cx="4822675" cy="71048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69D9-8E65-8D20-1AC4-B9996630A7FF}"/>
              </a:ext>
            </a:extLst>
          </p:cNvPr>
          <p:cNvSpPr>
            <a:spLocks noGrp="1"/>
          </p:cNvSpPr>
          <p:nvPr>
            <p:ph type="title"/>
          </p:nvPr>
        </p:nvSpPr>
        <p:spPr/>
        <p:txBody>
          <a:bodyPr>
            <a:normAutofit fontScale="90000"/>
          </a:bodyPr>
          <a:lstStyle/>
          <a:p>
            <a:r>
              <a:rPr lang="en-US" dirty="0"/>
              <a:t>Conclusions</a:t>
            </a:r>
          </a:p>
        </p:txBody>
      </p:sp>
      <p:sp>
        <p:nvSpPr>
          <p:cNvPr id="3" name="Text Placeholder 2">
            <a:extLst>
              <a:ext uri="{FF2B5EF4-FFF2-40B4-BE49-F238E27FC236}">
                <a16:creationId xmlns:a16="http://schemas.microsoft.com/office/drawing/2014/main" id="{D48D8563-9FE3-BF6B-081F-8F4355DD45A4}"/>
              </a:ext>
            </a:extLst>
          </p:cNvPr>
          <p:cNvSpPr>
            <a:spLocks noGrp="1"/>
          </p:cNvSpPr>
          <p:nvPr>
            <p:ph type="body" idx="1"/>
          </p:nvPr>
        </p:nvSpPr>
        <p:spPr/>
        <p:txBody>
          <a:bodyPr>
            <a:normAutofit/>
          </a:bodyPr>
          <a:lstStyle/>
          <a:p>
            <a:r>
              <a:rPr lang="en-US" dirty="0"/>
              <a:t>Wholesale and retail trade contribute more value added than any other parts of agrifood systems (53.4%), with primary production accounting for only 26.1% of total agrifood system value added. </a:t>
            </a:r>
          </a:p>
          <a:p>
            <a:r>
              <a:rPr lang="en-US" dirty="0"/>
              <a:t>After wholesale and retail trade, the manufacture of food and beverage products is the largest sub-sector contributor to total global value added outside of primary production. </a:t>
            </a:r>
          </a:p>
          <a:p>
            <a:r>
              <a:rPr lang="en-US" dirty="0"/>
              <a:t>High income countries have much more diversified agrifood systems, but nearly all countries have some output value added from sub-sectors beyond primary production</a:t>
            </a:r>
          </a:p>
        </p:txBody>
      </p:sp>
    </p:spTree>
    <p:extLst>
      <p:ext uri="{BB962C8B-B14F-4D97-AF65-F5344CB8AC3E}">
        <p14:creationId xmlns:p14="http://schemas.microsoft.com/office/powerpoint/2010/main" val="2033602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8D222-1740-7DA2-634C-139DB3C82475}"/>
              </a:ext>
            </a:extLst>
          </p:cNvPr>
          <p:cNvSpPr>
            <a:spLocks noGrp="1"/>
          </p:cNvSpPr>
          <p:nvPr>
            <p:ph type="title"/>
          </p:nvPr>
        </p:nvSpPr>
        <p:spPr/>
        <p:txBody>
          <a:bodyPr>
            <a:normAutofit fontScale="90000"/>
          </a:bodyPr>
          <a:lstStyle/>
          <a:p>
            <a:r>
              <a:rPr lang="en-US" dirty="0"/>
              <a:t>Thank you!</a:t>
            </a:r>
          </a:p>
        </p:txBody>
      </p:sp>
    </p:spTree>
    <p:extLst>
      <p:ext uri="{BB962C8B-B14F-4D97-AF65-F5344CB8AC3E}">
        <p14:creationId xmlns:p14="http://schemas.microsoft.com/office/powerpoint/2010/main" val="137307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11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Agrifood systems and their transformation have been implicated in achieving wide ranging goals:</a:t>
            </a:r>
            <a:endParaRPr/>
          </a:p>
        </p:txBody>
      </p:sp>
      <p:sp>
        <p:nvSpPr>
          <p:cNvPr id="82" name="Google Shape;82;p16"/>
          <p:cNvSpPr txBox="1">
            <a:spLocks noGrp="1"/>
          </p:cNvSpPr>
          <p:nvPr>
            <p:ph type="body" idx="1"/>
          </p:nvPr>
        </p:nvSpPr>
        <p:spPr>
          <a:xfrm>
            <a:off x="311700" y="1612625"/>
            <a:ext cx="8520600" cy="2956200"/>
          </a:xfrm>
          <a:prstGeom prst="rect">
            <a:avLst/>
          </a:prstGeom>
        </p:spPr>
        <p:txBody>
          <a:bodyPr spcFirstLastPara="1" wrap="square" lIns="91425" tIns="91425" rIns="91425" bIns="91425" anchor="t" anchorCtr="0">
            <a:normAutofit/>
          </a:bodyPr>
          <a:lstStyle/>
          <a:p>
            <a:pPr marL="457200" marR="0" lvl="0" indent="-342900" algn="l" rtl="0">
              <a:lnSpc>
                <a:spcPct val="115000"/>
              </a:lnSpc>
              <a:spcBef>
                <a:spcPts val="0"/>
              </a:spcBef>
              <a:spcAft>
                <a:spcPts val="0"/>
              </a:spcAft>
              <a:buSzPts val="1800"/>
              <a:buChar char="●"/>
            </a:pPr>
            <a:r>
              <a:rPr lang="en"/>
              <a:t>Economic development</a:t>
            </a:r>
            <a:endParaRPr/>
          </a:p>
          <a:p>
            <a:pPr marL="457200" marR="0" lvl="0" indent="-342900" algn="l" rtl="0">
              <a:lnSpc>
                <a:spcPct val="115000"/>
              </a:lnSpc>
              <a:spcBef>
                <a:spcPts val="0"/>
              </a:spcBef>
              <a:spcAft>
                <a:spcPts val="0"/>
              </a:spcAft>
              <a:buSzPts val="1800"/>
              <a:buChar char="●"/>
            </a:pPr>
            <a:r>
              <a:rPr lang="en"/>
              <a:t>Employment and youth employment</a:t>
            </a:r>
            <a:endParaRPr/>
          </a:p>
          <a:p>
            <a:pPr marL="457200" marR="0" lvl="0" indent="-342900" algn="l" rtl="0">
              <a:lnSpc>
                <a:spcPct val="115000"/>
              </a:lnSpc>
              <a:spcBef>
                <a:spcPts val="0"/>
              </a:spcBef>
              <a:spcAft>
                <a:spcPts val="0"/>
              </a:spcAft>
              <a:buSzPts val="1800"/>
              <a:buChar char="●"/>
            </a:pPr>
            <a:r>
              <a:rPr lang="en"/>
              <a:t>Climate change mitigation</a:t>
            </a:r>
            <a:endParaRPr/>
          </a:p>
          <a:p>
            <a:pPr marL="457200" marR="0" lvl="0" indent="-342900" algn="l" rtl="0">
              <a:lnSpc>
                <a:spcPct val="115000"/>
              </a:lnSpc>
              <a:spcBef>
                <a:spcPts val="0"/>
              </a:spcBef>
              <a:spcAft>
                <a:spcPts val="0"/>
              </a:spcAft>
              <a:buSzPts val="1800"/>
              <a:buChar char="●"/>
            </a:pPr>
            <a:r>
              <a:rPr lang="en"/>
              <a:t>Food security</a:t>
            </a:r>
            <a:endParaRPr/>
          </a:p>
          <a:p>
            <a:pPr marL="457200" marR="0" lvl="0" indent="-342900" algn="l" rtl="0">
              <a:lnSpc>
                <a:spcPct val="115000"/>
              </a:lnSpc>
              <a:spcBef>
                <a:spcPts val="0"/>
              </a:spcBef>
              <a:spcAft>
                <a:spcPts val="0"/>
              </a:spcAft>
              <a:buSzPts val="1800"/>
              <a:buChar char="●"/>
            </a:pPr>
            <a:r>
              <a:rPr lang="en"/>
              <a:t>Food safety</a:t>
            </a:r>
            <a:endParaRPr/>
          </a:p>
          <a:p>
            <a:pPr marL="457200" marR="0" lvl="0" indent="-342900" algn="l" rtl="0">
              <a:lnSpc>
                <a:spcPct val="115000"/>
              </a:lnSpc>
              <a:spcBef>
                <a:spcPts val="0"/>
              </a:spcBef>
              <a:spcAft>
                <a:spcPts val="0"/>
              </a:spcAft>
              <a:buSzPts val="1800"/>
              <a:buChar char="●"/>
            </a:pPr>
            <a:r>
              <a:rPr lang="en"/>
              <a:t>Better nutrition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555600"/>
            <a:ext cx="2808000" cy="2031900"/>
          </a:xfrm>
          <a:prstGeom prst="rect">
            <a:avLst/>
          </a:prstGeom>
        </p:spPr>
        <p:txBody>
          <a:bodyPr spcFirstLastPara="1" wrap="square" lIns="91425" tIns="91425" rIns="91425" bIns="91425" anchor="b" anchorCtr="0">
            <a:spAutoFit/>
          </a:bodyPr>
          <a:lstStyle/>
          <a:p>
            <a:pPr marL="0" marR="0" lvl="0" indent="0" algn="l" rtl="0">
              <a:lnSpc>
                <a:spcPct val="100000"/>
              </a:lnSpc>
              <a:spcBef>
                <a:spcPts val="0"/>
              </a:spcBef>
              <a:spcAft>
                <a:spcPts val="0"/>
              </a:spcAft>
              <a:buNone/>
            </a:pPr>
            <a:r>
              <a:rPr lang="en" sz="3000"/>
              <a:t>But official statistics follow traditional economic sectors.</a:t>
            </a:r>
            <a:endParaRPr sz="3000"/>
          </a:p>
        </p:txBody>
      </p:sp>
      <p:sp>
        <p:nvSpPr>
          <p:cNvPr id="88" name="Google Shape;88;p17"/>
          <p:cNvSpPr txBox="1">
            <a:spLocks noGrp="1"/>
          </p:cNvSpPr>
          <p:nvPr>
            <p:ph type="body" idx="1"/>
          </p:nvPr>
        </p:nvSpPr>
        <p:spPr>
          <a:xfrm>
            <a:off x="311700" y="2650425"/>
            <a:ext cx="2808000" cy="1416600"/>
          </a:xfrm>
          <a:prstGeom prst="rect">
            <a:avLst/>
          </a:prstGeom>
        </p:spPr>
        <p:txBody>
          <a:bodyPr spcFirstLastPara="1" wrap="square" lIns="91425" tIns="91425" rIns="91425" bIns="91425" anchor="t" anchorCtr="0">
            <a:normAutofit fontScale="77500" lnSpcReduction="20000"/>
          </a:bodyPr>
          <a:lstStyle/>
          <a:p>
            <a:pPr marL="0" marR="0" lvl="0" indent="0" algn="l" rtl="0">
              <a:lnSpc>
                <a:spcPct val="115000"/>
              </a:lnSpc>
              <a:spcBef>
                <a:spcPts val="0"/>
              </a:spcBef>
              <a:spcAft>
                <a:spcPts val="1200"/>
              </a:spcAft>
              <a:buNone/>
            </a:pPr>
            <a:r>
              <a:rPr lang="en" sz="1800"/>
              <a:t>So, existing data are not readily able to quantify the contribution of multisectoral agrifood systems to national economies and the world.</a:t>
            </a:r>
            <a:endParaRPr sz="1800"/>
          </a:p>
        </p:txBody>
      </p:sp>
      <p:pic>
        <p:nvPicPr>
          <p:cNvPr id="89" name="Google Shape;89;p17"/>
          <p:cNvPicPr preferRelativeResize="0"/>
          <p:nvPr/>
        </p:nvPicPr>
        <p:blipFill>
          <a:blip r:embed="rId3">
            <a:alphaModFix/>
          </a:blip>
          <a:stretch>
            <a:fillRect/>
          </a:stretch>
        </p:blipFill>
        <p:spPr>
          <a:xfrm>
            <a:off x="4317850" y="1217475"/>
            <a:ext cx="3821675" cy="3865100"/>
          </a:xfrm>
          <a:prstGeom prst="rect">
            <a:avLst/>
          </a:prstGeom>
          <a:noFill/>
          <a:ln>
            <a:noFill/>
          </a:ln>
        </p:spPr>
      </p:pic>
      <p:pic>
        <p:nvPicPr>
          <p:cNvPr id="90" name="Google Shape;90;p17"/>
          <p:cNvPicPr preferRelativeResize="0"/>
          <p:nvPr/>
        </p:nvPicPr>
        <p:blipFill>
          <a:blip r:embed="rId4">
            <a:alphaModFix/>
          </a:blip>
          <a:stretch>
            <a:fillRect/>
          </a:stretch>
        </p:blipFill>
        <p:spPr>
          <a:xfrm>
            <a:off x="3990250" y="110850"/>
            <a:ext cx="4476874" cy="1041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questions</a:t>
            </a:r>
            <a:endParaRPr/>
          </a:p>
        </p:txBody>
      </p:sp>
      <p:sp>
        <p:nvSpPr>
          <p:cNvPr id="96" name="Google Shape;9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much value added is generated by agrifood systems?</a:t>
            </a:r>
            <a:endParaRPr/>
          </a:p>
          <a:p>
            <a:pPr marL="457200" lvl="0" indent="-342900" algn="l" rtl="0">
              <a:spcBef>
                <a:spcPts val="0"/>
              </a:spcBef>
              <a:spcAft>
                <a:spcPts val="0"/>
              </a:spcAft>
              <a:buSzPts val="1800"/>
              <a:buChar char="●"/>
            </a:pPr>
            <a:r>
              <a:rPr lang="en"/>
              <a:t>How do the non-production parts of agrifood systems change with economic growth? </a:t>
            </a:r>
            <a:endParaRPr/>
          </a:p>
          <a:p>
            <a:pPr marL="457200" lvl="0" indent="-342900" algn="l" rtl="0">
              <a:spcBef>
                <a:spcPts val="0"/>
              </a:spcBef>
              <a:spcAft>
                <a:spcPts val="0"/>
              </a:spcAft>
              <a:buSzPts val="1800"/>
              <a:buChar char="●"/>
            </a:pPr>
            <a:r>
              <a:rPr lang="en"/>
              <a:t>How do the patterns of consumer food expenditure accruals along the value chain relate to the rest of agrifood systems?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FC7D-DC9C-3ACD-8699-14A432C9E6D1}"/>
              </a:ext>
            </a:extLst>
          </p:cNvPr>
          <p:cNvSpPr>
            <a:spLocks noGrp="1"/>
          </p:cNvSpPr>
          <p:nvPr>
            <p:ph type="title"/>
          </p:nvPr>
        </p:nvSpPr>
        <p:spPr/>
        <p:txBody>
          <a:bodyPr>
            <a:normAutofit fontScale="90000"/>
          </a:bodyPr>
          <a:lstStyle/>
          <a:p>
            <a:r>
              <a:rPr lang="en-US" dirty="0"/>
              <a:t>Approach</a:t>
            </a:r>
          </a:p>
        </p:txBody>
      </p:sp>
      <p:sp>
        <p:nvSpPr>
          <p:cNvPr id="3" name="Text Placeholder 2">
            <a:extLst>
              <a:ext uri="{FF2B5EF4-FFF2-40B4-BE49-F238E27FC236}">
                <a16:creationId xmlns:a16="http://schemas.microsoft.com/office/drawing/2014/main" id="{480F0289-669E-0E6B-2EBD-1E46A1C391F8}"/>
              </a:ext>
            </a:extLst>
          </p:cNvPr>
          <p:cNvSpPr>
            <a:spLocks noGrp="1"/>
          </p:cNvSpPr>
          <p:nvPr>
            <p:ph type="body" idx="1"/>
          </p:nvPr>
        </p:nvSpPr>
        <p:spPr/>
        <p:txBody>
          <a:bodyPr/>
          <a:lstStyle/>
          <a:p>
            <a:r>
              <a:rPr lang="en-US" b="1" dirty="0"/>
              <a:t>Start with official statistics from UNSD and UNIDO which are classified by ISIC codes</a:t>
            </a:r>
          </a:p>
          <a:p>
            <a:pPr lvl="1"/>
            <a:r>
              <a:rPr lang="en-US" dirty="0"/>
              <a:t>Different ISIC revisions available by country and year</a:t>
            </a:r>
          </a:p>
          <a:p>
            <a:endParaRPr lang="en-US" dirty="0"/>
          </a:p>
        </p:txBody>
      </p:sp>
    </p:spTree>
    <p:extLst>
      <p:ext uri="{BB962C8B-B14F-4D97-AF65-F5344CB8AC3E}">
        <p14:creationId xmlns:p14="http://schemas.microsoft.com/office/powerpoint/2010/main" val="256767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Data</a:t>
            </a:r>
            <a:endParaRPr dirty="0"/>
          </a:p>
        </p:txBody>
      </p:sp>
      <p:sp>
        <p:nvSpPr>
          <p:cNvPr id="4" name="Text Placeholder 3">
            <a:extLst>
              <a:ext uri="{FF2B5EF4-FFF2-40B4-BE49-F238E27FC236}">
                <a16:creationId xmlns:a16="http://schemas.microsoft.com/office/drawing/2014/main" id="{6D1279FD-5233-3A85-68AE-2305F737FE3C}"/>
              </a:ext>
            </a:extLst>
          </p:cNvPr>
          <p:cNvSpPr>
            <a:spLocks noGrp="1"/>
          </p:cNvSpPr>
          <p:nvPr>
            <p:ph type="body" idx="1"/>
          </p:nvPr>
        </p:nvSpPr>
        <p:spPr>
          <a:xfrm>
            <a:off x="311700" y="1152475"/>
            <a:ext cx="3601699" cy="899551"/>
          </a:xfrm>
        </p:spPr>
        <p:txBody>
          <a:bodyPr>
            <a:normAutofit/>
          </a:bodyPr>
          <a:lstStyle/>
          <a:p>
            <a:pPr marL="0" indent="0">
              <a:lnSpc>
                <a:spcPct val="100000"/>
              </a:lnSpc>
              <a:buNone/>
            </a:pPr>
            <a:r>
              <a:rPr lang="en-US" sz="1800" b="1" dirty="0"/>
              <a:t>System of national accounts value added tables</a:t>
            </a:r>
          </a:p>
        </p:txBody>
      </p:sp>
      <p:pic>
        <p:nvPicPr>
          <p:cNvPr id="102" name="Google Shape;102;p19"/>
          <p:cNvPicPr preferRelativeResize="0"/>
          <p:nvPr/>
        </p:nvPicPr>
        <p:blipFill>
          <a:blip r:embed="rId3">
            <a:alphaModFix/>
          </a:blip>
          <a:stretch>
            <a:fillRect/>
          </a:stretch>
        </p:blipFill>
        <p:spPr>
          <a:xfrm>
            <a:off x="294127" y="1868390"/>
            <a:ext cx="3601700" cy="1033950"/>
          </a:xfrm>
          <a:prstGeom prst="rect">
            <a:avLst/>
          </a:prstGeom>
          <a:noFill/>
          <a:ln>
            <a:noFill/>
          </a:ln>
        </p:spPr>
      </p:pic>
      <p:pic>
        <p:nvPicPr>
          <p:cNvPr id="103" name="Google Shape;103;p19"/>
          <p:cNvPicPr preferRelativeResize="0"/>
          <p:nvPr/>
        </p:nvPicPr>
        <p:blipFill>
          <a:blip r:embed="rId4">
            <a:alphaModFix/>
          </a:blip>
          <a:stretch>
            <a:fillRect/>
          </a:stretch>
        </p:blipFill>
        <p:spPr>
          <a:xfrm>
            <a:off x="294127" y="2910691"/>
            <a:ext cx="3601699" cy="186507"/>
          </a:xfrm>
          <a:prstGeom prst="rect">
            <a:avLst/>
          </a:prstGeom>
          <a:noFill/>
          <a:ln>
            <a:noFill/>
          </a:ln>
        </p:spPr>
      </p:pic>
      <p:pic>
        <p:nvPicPr>
          <p:cNvPr id="104" name="Google Shape;104;p19"/>
          <p:cNvPicPr preferRelativeResize="0"/>
          <p:nvPr/>
        </p:nvPicPr>
        <p:blipFill>
          <a:blip r:embed="rId5">
            <a:alphaModFix/>
          </a:blip>
          <a:stretch>
            <a:fillRect/>
          </a:stretch>
        </p:blipFill>
        <p:spPr>
          <a:xfrm>
            <a:off x="294127" y="3091474"/>
            <a:ext cx="3601699" cy="180667"/>
          </a:xfrm>
          <a:prstGeom prst="rect">
            <a:avLst/>
          </a:prstGeom>
          <a:noFill/>
          <a:ln>
            <a:noFill/>
          </a:ln>
        </p:spPr>
      </p:pic>
    </p:spTree>
    <p:extLst>
      <p:ext uri="{BB962C8B-B14F-4D97-AF65-F5344CB8AC3E}">
        <p14:creationId xmlns:p14="http://schemas.microsoft.com/office/powerpoint/2010/main" val="209115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Data</a:t>
            </a:r>
            <a:endParaRPr dirty="0"/>
          </a:p>
        </p:txBody>
      </p:sp>
      <p:sp>
        <p:nvSpPr>
          <p:cNvPr id="4" name="Text Placeholder 3">
            <a:extLst>
              <a:ext uri="{FF2B5EF4-FFF2-40B4-BE49-F238E27FC236}">
                <a16:creationId xmlns:a16="http://schemas.microsoft.com/office/drawing/2014/main" id="{6D1279FD-5233-3A85-68AE-2305F737FE3C}"/>
              </a:ext>
            </a:extLst>
          </p:cNvPr>
          <p:cNvSpPr>
            <a:spLocks noGrp="1"/>
          </p:cNvSpPr>
          <p:nvPr>
            <p:ph type="body" idx="1"/>
          </p:nvPr>
        </p:nvSpPr>
        <p:spPr>
          <a:xfrm>
            <a:off x="311700" y="1152475"/>
            <a:ext cx="3601699" cy="899551"/>
          </a:xfrm>
        </p:spPr>
        <p:txBody>
          <a:bodyPr>
            <a:normAutofit/>
          </a:bodyPr>
          <a:lstStyle/>
          <a:p>
            <a:pPr marL="0" indent="0">
              <a:lnSpc>
                <a:spcPct val="100000"/>
              </a:lnSpc>
              <a:buNone/>
            </a:pPr>
            <a:r>
              <a:rPr lang="en-US" sz="1800" b="1" dirty="0"/>
              <a:t>System of national accounts value added tables</a:t>
            </a:r>
          </a:p>
        </p:txBody>
      </p:sp>
      <p:pic>
        <p:nvPicPr>
          <p:cNvPr id="102" name="Google Shape;102;p19"/>
          <p:cNvPicPr preferRelativeResize="0"/>
          <p:nvPr/>
        </p:nvPicPr>
        <p:blipFill>
          <a:blip r:embed="rId3">
            <a:alphaModFix/>
          </a:blip>
          <a:stretch>
            <a:fillRect/>
          </a:stretch>
        </p:blipFill>
        <p:spPr>
          <a:xfrm>
            <a:off x="294127" y="1868390"/>
            <a:ext cx="3601700" cy="1033950"/>
          </a:xfrm>
          <a:prstGeom prst="rect">
            <a:avLst/>
          </a:prstGeom>
          <a:noFill/>
          <a:ln>
            <a:noFill/>
          </a:ln>
        </p:spPr>
      </p:pic>
      <p:pic>
        <p:nvPicPr>
          <p:cNvPr id="103" name="Google Shape;103;p19"/>
          <p:cNvPicPr preferRelativeResize="0"/>
          <p:nvPr/>
        </p:nvPicPr>
        <p:blipFill>
          <a:blip r:embed="rId4">
            <a:alphaModFix/>
          </a:blip>
          <a:stretch>
            <a:fillRect/>
          </a:stretch>
        </p:blipFill>
        <p:spPr>
          <a:xfrm>
            <a:off x="294127" y="2910691"/>
            <a:ext cx="3601699" cy="186507"/>
          </a:xfrm>
          <a:prstGeom prst="rect">
            <a:avLst/>
          </a:prstGeom>
          <a:noFill/>
          <a:ln>
            <a:noFill/>
          </a:ln>
        </p:spPr>
      </p:pic>
      <p:pic>
        <p:nvPicPr>
          <p:cNvPr id="104" name="Google Shape;104;p19"/>
          <p:cNvPicPr preferRelativeResize="0"/>
          <p:nvPr/>
        </p:nvPicPr>
        <p:blipFill>
          <a:blip r:embed="rId5">
            <a:alphaModFix/>
          </a:blip>
          <a:stretch>
            <a:fillRect/>
          </a:stretch>
        </p:blipFill>
        <p:spPr>
          <a:xfrm>
            <a:off x="294127" y="3091474"/>
            <a:ext cx="3601699" cy="180667"/>
          </a:xfrm>
          <a:prstGeom prst="rect">
            <a:avLst/>
          </a:prstGeom>
          <a:noFill/>
          <a:ln>
            <a:noFill/>
          </a:ln>
        </p:spPr>
      </p:pic>
      <p:sp>
        <p:nvSpPr>
          <p:cNvPr id="13" name="TextBox 12">
            <a:extLst>
              <a:ext uri="{FF2B5EF4-FFF2-40B4-BE49-F238E27FC236}">
                <a16:creationId xmlns:a16="http://schemas.microsoft.com/office/drawing/2014/main" id="{DBA6C276-740D-ECC8-2361-19E025688551}"/>
              </a:ext>
            </a:extLst>
          </p:cNvPr>
          <p:cNvSpPr txBox="1"/>
          <p:nvPr/>
        </p:nvSpPr>
        <p:spPr>
          <a:xfrm>
            <a:off x="4113908" y="1911857"/>
            <a:ext cx="640080" cy="1015663"/>
          </a:xfrm>
          <a:prstGeom prst="rect">
            <a:avLst/>
          </a:prstGeom>
          <a:noFill/>
        </p:spPr>
        <p:txBody>
          <a:bodyPr wrap="square">
            <a:spAutoFit/>
          </a:bodyPr>
          <a:lstStyle/>
          <a:p>
            <a:r>
              <a:rPr kumimoji="0" lang="en-US" sz="6000" b="1" i="0" u="none" strike="noStrike" kern="0" cap="none" spc="0" normalizeH="0" baseline="0" noProof="0" dirty="0">
                <a:ln>
                  <a:noFill/>
                </a:ln>
                <a:solidFill>
                  <a:srgbClr val="CACACA"/>
                </a:solidFill>
                <a:effectLst/>
                <a:uLnTx/>
                <a:uFillTx/>
                <a:latin typeface="Average"/>
                <a:sym typeface="Average"/>
              </a:rPr>
              <a:t>+</a:t>
            </a:r>
            <a:endParaRPr lang="en-US" sz="4800" b="1" dirty="0"/>
          </a:p>
        </p:txBody>
      </p:sp>
      <p:sp>
        <p:nvSpPr>
          <p:cNvPr id="15" name="Text Placeholder 3">
            <a:extLst>
              <a:ext uri="{FF2B5EF4-FFF2-40B4-BE49-F238E27FC236}">
                <a16:creationId xmlns:a16="http://schemas.microsoft.com/office/drawing/2014/main" id="{AB47EA9F-AB74-E029-5840-9FA8EDD89CF1}"/>
              </a:ext>
            </a:extLst>
          </p:cNvPr>
          <p:cNvSpPr txBox="1">
            <a:spLocks/>
          </p:cNvSpPr>
          <p:nvPr/>
        </p:nvSpPr>
        <p:spPr>
          <a:xfrm>
            <a:off x="4919353" y="1152474"/>
            <a:ext cx="3601699" cy="89955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1pPr>
            <a:lvl2pPr marL="914400" marR="0" lvl="1"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2pPr>
            <a:lvl3pPr marL="1371600" marR="0" lvl="2"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3pPr>
            <a:lvl4pPr marL="1828800" marR="0" lvl="3"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4pPr>
            <a:lvl5pPr marL="2286000" marR="0" lvl="4"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5pPr>
            <a:lvl6pPr marL="2743200" marR="0" lvl="5"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6pPr>
            <a:lvl7pPr marL="3200400" marR="0" lvl="6"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7pPr>
            <a:lvl8pPr marL="3657600" marR="0" lvl="7"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8pPr>
            <a:lvl9pPr marL="4114800" marR="0" lvl="8" indent="-304800" algn="l" rtl="0">
              <a:lnSpc>
                <a:spcPct val="115000"/>
              </a:lnSpc>
              <a:spcBef>
                <a:spcPts val="0"/>
              </a:spcBef>
              <a:spcAft>
                <a:spcPts val="0"/>
              </a:spcAft>
              <a:buClr>
                <a:schemeClr val="accent3"/>
              </a:buClr>
              <a:buSzPts val="1200"/>
              <a:buFont typeface="Average"/>
              <a:buChar char="■"/>
              <a:defRPr sz="1200" b="0" i="0" u="none" strike="noStrike" cap="none">
                <a:solidFill>
                  <a:schemeClr val="accent3"/>
                </a:solidFill>
                <a:latin typeface="Average"/>
                <a:ea typeface="Average"/>
                <a:cs typeface="Average"/>
                <a:sym typeface="Average"/>
              </a:defRPr>
            </a:lvl9pPr>
          </a:lstStyle>
          <a:p>
            <a:pPr marL="0" indent="0">
              <a:lnSpc>
                <a:spcPct val="100000"/>
              </a:lnSpc>
              <a:buFont typeface="Average"/>
              <a:buNone/>
            </a:pPr>
            <a:r>
              <a:rPr lang="en-US" sz="1800" b="1" dirty="0"/>
              <a:t>Manufacturing sector detailed value added tables (ISIC 2-digit)</a:t>
            </a:r>
          </a:p>
        </p:txBody>
      </p:sp>
      <p:grpSp>
        <p:nvGrpSpPr>
          <p:cNvPr id="19" name="Group 18">
            <a:extLst>
              <a:ext uri="{FF2B5EF4-FFF2-40B4-BE49-F238E27FC236}">
                <a16:creationId xmlns:a16="http://schemas.microsoft.com/office/drawing/2014/main" id="{C4B8523D-8CA2-001D-582C-5472A721C168}"/>
              </a:ext>
            </a:extLst>
          </p:cNvPr>
          <p:cNvGrpSpPr/>
          <p:nvPr/>
        </p:nvGrpSpPr>
        <p:grpSpPr>
          <a:xfrm>
            <a:off x="4936925" y="1880630"/>
            <a:ext cx="3711262" cy="1386960"/>
            <a:chOff x="4936925" y="1880630"/>
            <a:chExt cx="3711262" cy="1386960"/>
          </a:xfrm>
        </p:grpSpPr>
        <p:pic>
          <p:nvPicPr>
            <p:cNvPr id="17" name="Picture 16">
              <a:extLst>
                <a:ext uri="{FF2B5EF4-FFF2-40B4-BE49-F238E27FC236}">
                  <a16:creationId xmlns:a16="http://schemas.microsoft.com/office/drawing/2014/main" id="{48626CBD-632D-08AE-78DA-9D5CD4A2BE16}"/>
                </a:ext>
              </a:extLst>
            </p:cNvPr>
            <p:cNvPicPr>
              <a:picLocks noChangeAspect="1"/>
            </p:cNvPicPr>
            <p:nvPr/>
          </p:nvPicPr>
          <p:blipFill>
            <a:blip r:embed="rId6"/>
            <a:stretch>
              <a:fillRect/>
            </a:stretch>
          </p:blipFill>
          <p:spPr>
            <a:xfrm>
              <a:off x="4936925" y="1880630"/>
              <a:ext cx="3711262" cy="1386960"/>
            </a:xfrm>
            <a:prstGeom prst="rect">
              <a:avLst/>
            </a:prstGeom>
          </p:spPr>
        </p:pic>
        <p:sp>
          <p:nvSpPr>
            <p:cNvPr id="18" name="Rectangle 17">
              <a:extLst>
                <a:ext uri="{FF2B5EF4-FFF2-40B4-BE49-F238E27FC236}">
                  <a16:creationId xmlns:a16="http://schemas.microsoft.com/office/drawing/2014/main" id="{41CC1AC7-9DFB-4069-FEB0-C575AE3DE3A0}"/>
                </a:ext>
              </a:extLst>
            </p:cNvPr>
            <p:cNvSpPr/>
            <p:nvPr/>
          </p:nvSpPr>
          <p:spPr>
            <a:xfrm>
              <a:off x="8215532" y="2150655"/>
              <a:ext cx="432655" cy="32525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2043303"/>
      </p:ext>
    </p:extLst>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3220</Words>
  <Application>Microsoft Office PowerPoint</Application>
  <PresentationFormat>On-screen Show (16:9)</PresentationFormat>
  <Paragraphs>274</Paragraphs>
  <Slides>31</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Cambria Math</vt:lpstr>
      <vt:lpstr>Times</vt:lpstr>
      <vt:lpstr>Arial</vt:lpstr>
      <vt:lpstr>Times New Roman</vt:lpstr>
      <vt:lpstr>Average</vt:lpstr>
      <vt:lpstr>Calibri</vt:lpstr>
      <vt:lpstr>Aptos</vt:lpstr>
      <vt:lpstr>Oswald</vt:lpstr>
      <vt:lpstr>Slate</vt:lpstr>
      <vt:lpstr>Estimating value added from global agrifood systems</vt:lpstr>
      <vt:lpstr>Agrifood systems are essential to every economy on earth</vt:lpstr>
      <vt:lpstr>Agrifood systems transformation is increasingly at the center of national and global objectives.</vt:lpstr>
      <vt:lpstr>Agrifood systems and their transformation have been implicated in achieving wide ranging goals:</vt:lpstr>
      <vt:lpstr>But official statistics follow traditional economic sectors.</vt:lpstr>
      <vt:lpstr>Research questions</vt:lpstr>
      <vt:lpstr>Approach</vt:lpstr>
      <vt:lpstr>Data</vt:lpstr>
      <vt:lpstr>Data</vt:lpstr>
      <vt:lpstr>Approach</vt:lpstr>
      <vt:lpstr>Example of ISIC classification to AFS (Rev 3) (completed for ISIC Rev 3, Rev 3.1, Rev 4)</vt:lpstr>
      <vt:lpstr>Approach</vt:lpstr>
      <vt:lpstr>Harmonization table (excerpt)</vt:lpstr>
      <vt:lpstr>Approach</vt:lpstr>
      <vt:lpstr>Data</vt:lpstr>
      <vt:lpstr>Goal:</vt:lpstr>
      <vt:lpstr>Goal:</vt:lpstr>
      <vt:lpstr>How do we calculate ω_(j_p )? </vt:lpstr>
      <vt:lpstr>How do we calculate ω_(j_p )? </vt:lpstr>
      <vt:lpstr>How do we calculate ω_(j_p )? </vt:lpstr>
      <vt:lpstr>Example: Inter-industry transaction fractions used to disaggregate partially agrifood categories, ISIC Revision 4 </vt:lpstr>
      <vt:lpstr>Results: Total value added from agrifood systems by region, 2019</vt:lpstr>
      <vt:lpstr>Agrifood systems contributed over US$13 trillion to global GDP in 2019</vt:lpstr>
      <vt:lpstr>Agrifood systems contributed over US$13 trillion to global GDP in 2019</vt:lpstr>
      <vt:lpstr>Agrifood systems contributed over US$13 trillion to global GDP in 2019</vt:lpstr>
      <vt:lpstr>Value added from agrifood systems, by sector, country, and income level, 2019</vt:lpstr>
      <vt:lpstr>Changes in global agrifood systems value added over time, by sector excluding primary production, 1995-2019</vt:lpstr>
      <vt:lpstr>Changes in total agrifood systems value added over time, by region, 1995-2019</vt:lpstr>
      <vt:lpstr>Limitations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 Barrett</dc:creator>
  <cp:lastModifiedBy>Chris Barrett</cp:lastModifiedBy>
  <cp:revision>51</cp:revision>
  <dcterms:modified xsi:type="dcterms:W3CDTF">2025-03-26T14:16:28Z</dcterms:modified>
</cp:coreProperties>
</file>