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 id="2147483655" r:id="rId2"/>
    <p:sldMasterId id="2147483692" r:id="rId3"/>
  </p:sldMasterIdLst>
  <p:notesMasterIdLst>
    <p:notesMasterId r:id="rId12"/>
  </p:notesMasterIdLst>
  <p:handoutMasterIdLst>
    <p:handoutMasterId r:id="rId13"/>
  </p:handoutMasterIdLst>
  <p:sldIdLst>
    <p:sldId id="294" r:id="rId4"/>
    <p:sldId id="382" r:id="rId5"/>
    <p:sldId id="391" r:id="rId6"/>
    <p:sldId id="395" r:id="rId7"/>
    <p:sldId id="394" r:id="rId8"/>
    <p:sldId id="396" r:id="rId9"/>
    <p:sldId id="397" r:id="rId10"/>
    <p:sldId id="377" r:id="rId11"/>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99CCFF"/>
    <a:srgbClr val="FFFFD1"/>
    <a:srgbClr val="FFCC66"/>
    <a:srgbClr val="0000FF"/>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2" autoAdjust="0"/>
    <p:restoredTop sz="94660"/>
  </p:normalViewPr>
  <p:slideViewPr>
    <p:cSldViewPr>
      <p:cViewPr varScale="1">
        <p:scale>
          <a:sx n="127" d="100"/>
          <a:sy n="127" d="100"/>
        </p:scale>
        <p:origin x="117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F4604887-061F-4CBC-9F86-0F1FA82381E0}" type="datetimeFigureOut">
              <a:rPr lang="en-US" smtClean="0"/>
              <a:t>6/24/2024</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DD60CB59-A230-4656-BC6C-B57D7F9C3872}" type="slidenum">
              <a:rPr lang="en-US" smtClean="0"/>
              <a:t>‹#›</a:t>
            </a:fld>
            <a:endParaRPr lang="en-US"/>
          </a:p>
        </p:txBody>
      </p:sp>
    </p:spTree>
    <p:extLst>
      <p:ext uri="{BB962C8B-B14F-4D97-AF65-F5344CB8AC3E}">
        <p14:creationId xmlns:p14="http://schemas.microsoft.com/office/powerpoint/2010/main" val="2507426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938376"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26677" y="4387136"/>
            <a:ext cx="5096722" cy="415623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774271"/>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38376" y="8774271"/>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eaLnBrk="0" hangingPunct="0">
              <a:defRPr sz="1200">
                <a:latin typeface="Times New Roman" pitchFamily="18" charset="0"/>
              </a:defRPr>
            </a:lvl1pPr>
          </a:lstStyle>
          <a:p>
            <a:pPr>
              <a:defRPr/>
            </a:pPr>
            <a:fld id="{95398022-F8A4-4B56-898E-D07E391D8204}" type="slidenum">
              <a:rPr lang="en-US"/>
              <a:pPr>
                <a:defRPr/>
              </a:pPr>
              <a:t>‹#›</a:t>
            </a:fld>
            <a:endParaRPr lang="en-US"/>
          </a:p>
        </p:txBody>
      </p:sp>
    </p:spTree>
    <p:extLst>
      <p:ext uri="{BB962C8B-B14F-4D97-AF65-F5344CB8AC3E}">
        <p14:creationId xmlns:p14="http://schemas.microsoft.com/office/powerpoint/2010/main" val="3808813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1494" indent="-289036" eaLnBrk="0" hangingPunct="0">
              <a:defRPr>
                <a:solidFill>
                  <a:schemeClr val="tx1"/>
                </a:solidFill>
                <a:latin typeface="Arial" charset="0"/>
              </a:defRPr>
            </a:lvl2pPr>
            <a:lvl3pPr marL="1156145" indent="-231229" eaLnBrk="0" hangingPunct="0">
              <a:defRPr>
                <a:solidFill>
                  <a:schemeClr val="tx1"/>
                </a:solidFill>
                <a:latin typeface="Arial" charset="0"/>
              </a:defRPr>
            </a:lvl3pPr>
            <a:lvl4pPr marL="1618602" indent="-231229" eaLnBrk="0" hangingPunct="0">
              <a:defRPr>
                <a:solidFill>
                  <a:schemeClr val="tx1"/>
                </a:solidFill>
                <a:latin typeface="Arial" charset="0"/>
              </a:defRPr>
            </a:lvl4pPr>
            <a:lvl5pPr marL="2081060" indent="-231229" eaLnBrk="0" hangingPunct="0">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051A46AA-0A50-4594-9BB9-9894F7E83E44}" type="slidenum">
              <a:rPr lang="en-US" altLang="en-US" smtClean="0">
                <a:latin typeface="Times New Roman" pitchFamily="18" charset="0"/>
              </a:rPr>
              <a:pPr/>
              <a:t>1</a:t>
            </a:fld>
            <a:endParaRPr lang="en-US" altLang="en-US">
              <a:latin typeface="Times New Roman" pitchFamily="18" charset="0"/>
            </a:endParaRPr>
          </a:p>
        </p:txBody>
      </p:sp>
      <p:sp>
        <p:nvSpPr>
          <p:cNvPr id="18435" name="Rectangle 2"/>
          <p:cNvSpPr>
            <a:spLocks noGrp="1" noRot="1" noChangeAspect="1" noChangeArrowheads="1" noTextEdit="1"/>
          </p:cNvSpPr>
          <p:nvPr>
            <p:ph type="sldImg"/>
          </p:nvPr>
        </p:nvSpPr>
        <p:spPr>
          <a:xfrm>
            <a:off x="1176338" y="688975"/>
            <a:ext cx="4595812" cy="3446463"/>
          </a:xfrm>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120442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1494" indent="-289036" eaLnBrk="0" hangingPunct="0">
              <a:defRPr>
                <a:solidFill>
                  <a:schemeClr val="tx1"/>
                </a:solidFill>
                <a:latin typeface="Arial" charset="0"/>
              </a:defRPr>
            </a:lvl2pPr>
            <a:lvl3pPr marL="1156145" indent="-231229" eaLnBrk="0" hangingPunct="0">
              <a:defRPr>
                <a:solidFill>
                  <a:schemeClr val="tx1"/>
                </a:solidFill>
                <a:latin typeface="Arial" charset="0"/>
              </a:defRPr>
            </a:lvl3pPr>
            <a:lvl4pPr marL="1618602" indent="-231229" eaLnBrk="0" hangingPunct="0">
              <a:defRPr>
                <a:solidFill>
                  <a:schemeClr val="tx1"/>
                </a:solidFill>
                <a:latin typeface="Arial" charset="0"/>
              </a:defRPr>
            </a:lvl4pPr>
            <a:lvl5pPr marL="2081060" indent="-231229" eaLnBrk="0" hangingPunct="0">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222F4614-F41D-49C3-BEBA-7DE91908574A}" type="slidenum">
              <a:rPr lang="en-US" altLang="en-US" smtClean="0">
                <a:latin typeface="Times New Roman" pitchFamily="18" charset="0"/>
              </a:rPr>
              <a:pPr/>
              <a:t>8</a:t>
            </a:fld>
            <a:endParaRPr lang="en-US" altLang="en-US">
              <a:latin typeface="Times New Roman" pitchFamily="18" charset="0"/>
            </a:endParaRPr>
          </a:p>
        </p:txBody>
      </p:sp>
      <p:sp>
        <p:nvSpPr>
          <p:cNvPr id="19459" name="Rectangle 2"/>
          <p:cNvSpPr>
            <a:spLocks noGrp="1" noRot="1" noChangeAspect="1" noChangeArrowheads="1" noTextEdit="1"/>
          </p:cNvSpPr>
          <p:nvPr>
            <p:ph type="sldImg"/>
          </p:nvPr>
        </p:nvSpPr>
        <p:spPr>
          <a:xfrm>
            <a:off x="1176338" y="688975"/>
            <a:ext cx="4595812" cy="3446463"/>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26100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9D603D-2159-491B-B6F9-85D883EC299D}" type="slidenum">
              <a:rPr lang="en-US"/>
              <a:pPr>
                <a:defRPr/>
              </a:pPr>
              <a:t>‹#›</a:t>
            </a:fld>
            <a:endParaRPr lang="en-US"/>
          </a:p>
        </p:txBody>
      </p:sp>
    </p:spTree>
    <p:extLst>
      <p:ext uri="{BB962C8B-B14F-4D97-AF65-F5344CB8AC3E}">
        <p14:creationId xmlns:p14="http://schemas.microsoft.com/office/powerpoint/2010/main" val="1002469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B1F0FD-7454-4423-B205-8D327C2AFC60}" type="slidenum">
              <a:rPr lang="en-US"/>
              <a:pPr>
                <a:defRPr/>
              </a:pPr>
              <a:t>‹#›</a:t>
            </a:fld>
            <a:endParaRPr lang="en-US"/>
          </a:p>
        </p:txBody>
      </p:sp>
    </p:spTree>
    <p:extLst>
      <p:ext uri="{BB962C8B-B14F-4D97-AF65-F5344CB8AC3E}">
        <p14:creationId xmlns:p14="http://schemas.microsoft.com/office/powerpoint/2010/main" val="351013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79E9A-AB13-4C28-925A-B100E0AB888D}" type="slidenum">
              <a:rPr lang="en-US"/>
              <a:pPr>
                <a:defRPr/>
              </a:pPr>
              <a:t>‹#›</a:t>
            </a:fld>
            <a:endParaRPr lang="en-US"/>
          </a:p>
        </p:txBody>
      </p:sp>
    </p:spTree>
    <p:extLst>
      <p:ext uri="{BB962C8B-B14F-4D97-AF65-F5344CB8AC3E}">
        <p14:creationId xmlns:p14="http://schemas.microsoft.com/office/powerpoint/2010/main" val="2991572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EBFD44-4610-4497-8269-CE05F2051EFC}" type="slidenum">
              <a:rPr lang="en-US"/>
              <a:pPr>
                <a:defRPr/>
              </a:pPr>
              <a:t>‹#›</a:t>
            </a:fld>
            <a:endParaRPr lang="en-US"/>
          </a:p>
        </p:txBody>
      </p:sp>
    </p:spTree>
    <p:extLst>
      <p:ext uri="{BB962C8B-B14F-4D97-AF65-F5344CB8AC3E}">
        <p14:creationId xmlns:p14="http://schemas.microsoft.com/office/powerpoint/2010/main" val="232162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F00A2-FC58-46CF-8F48-31457CF35984}" type="slidenum">
              <a:rPr lang="en-US"/>
              <a:pPr>
                <a:defRPr/>
              </a:pPr>
              <a:t>‹#›</a:t>
            </a:fld>
            <a:endParaRPr lang="en-US"/>
          </a:p>
        </p:txBody>
      </p:sp>
    </p:spTree>
    <p:extLst>
      <p:ext uri="{BB962C8B-B14F-4D97-AF65-F5344CB8AC3E}">
        <p14:creationId xmlns:p14="http://schemas.microsoft.com/office/powerpoint/2010/main" val="2354596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5CCD4C-EE5E-44AE-ABE4-DBBF916F8D11}" type="slidenum">
              <a:rPr lang="en-US"/>
              <a:pPr>
                <a:defRPr/>
              </a:pPr>
              <a:t>‹#›</a:t>
            </a:fld>
            <a:endParaRPr lang="en-US"/>
          </a:p>
        </p:txBody>
      </p:sp>
    </p:spTree>
    <p:extLst>
      <p:ext uri="{BB962C8B-B14F-4D97-AF65-F5344CB8AC3E}">
        <p14:creationId xmlns:p14="http://schemas.microsoft.com/office/powerpoint/2010/main" val="1103027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C6644D-D811-40C0-BB9B-F38A1513BF78}" type="slidenum">
              <a:rPr lang="en-US"/>
              <a:pPr>
                <a:defRPr/>
              </a:pPr>
              <a:t>‹#›</a:t>
            </a:fld>
            <a:endParaRPr lang="en-US"/>
          </a:p>
        </p:txBody>
      </p:sp>
    </p:spTree>
    <p:extLst>
      <p:ext uri="{BB962C8B-B14F-4D97-AF65-F5344CB8AC3E}">
        <p14:creationId xmlns:p14="http://schemas.microsoft.com/office/powerpoint/2010/main" val="4173511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1EED3B-3463-4DBB-B933-7E81B6613890}" type="slidenum">
              <a:rPr lang="en-US"/>
              <a:pPr>
                <a:defRPr/>
              </a:pPr>
              <a:t>‹#›</a:t>
            </a:fld>
            <a:endParaRPr lang="en-US"/>
          </a:p>
        </p:txBody>
      </p:sp>
    </p:spTree>
    <p:extLst>
      <p:ext uri="{BB962C8B-B14F-4D97-AF65-F5344CB8AC3E}">
        <p14:creationId xmlns:p14="http://schemas.microsoft.com/office/powerpoint/2010/main" val="165157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E62969-3ADC-407C-B4FA-B4B7E98B6A9F}" type="slidenum">
              <a:rPr lang="en-US"/>
              <a:pPr>
                <a:defRPr/>
              </a:pPr>
              <a:t>‹#›</a:t>
            </a:fld>
            <a:endParaRPr lang="en-US"/>
          </a:p>
        </p:txBody>
      </p:sp>
    </p:spTree>
    <p:extLst>
      <p:ext uri="{BB962C8B-B14F-4D97-AF65-F5344CB8AC3E}">
        <p14:creationId xmlns:p14="http://schemas.microsoft.com/office/powerpoint/2010/main" val="2366463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769CCD-380A-467F-A062-3FA1CD7081F3}" type="slidenum">
              <a:rPr lang="en-US"/>
              <a:pPr>
                <a:defRPr/>
              </a:pPr>
              <a:t>‹#›</a:t>
            </a:fld>
            <a:endParaRPr lang="en-US"/>
          </a:p>
        </p:txBody>
      </p:sp>
    </p:spTree>
    <p:extLst>
      <p:ext uri="{BB962C8B-B14F-4D97-AF65-F5344CB8AC3E}">
        <p14:creationId xmlns:p14="http://schemas.microsoft.com/office/powerpoint/2010/main" val="632652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5AD3FC-736D-48CF-9B4B-646F8FC76D88}" type="slidenum">
              <a:rPr lang="en-US"/>
              <a:pPr>
                <a:defRPr/>
              </a:pPr>
              <a:t>‹#›</a:t>
            </a:fld>
            <a:endParaRPr lang="en-US"/>
          </a:p>
        </p:txBody>
      </p:sp>
    </p:spTree>
    <p:extLst>
      <p:ext uri="{BB962C8B-B14F-4D97-AF65-F5344CB8AC3E}">
        <p14:creationId xmlns:p14="http://schemas.microsoft.com/office/powerpoint/2010/main" val="116272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BFF18-FA67-4D15-A6E6-F45B14E5A89B}" type="slidenum">
              <a:rPr lang="en-US"/>
              <a:pPr>
                <a:defRPr/>
              </a:pPr>
              <a:t>‹#›</a:t>
            </a:fld>
            <a:endParaRPr lang="en-US"/>
          </a:p>
        </p:txBody>
      </p:sp>
    </p:spTree>
    <p:extLst>
      <p:ext uri="{BB962C8B-B14F-4D97-AF65-F5344CB8AC3E}">
        <p14:creationId xmlns:p14="http://schemas.microsoft.com/office/powerpoint/2010/main" val="4267839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FC54D8-2A69-4ED4-B2AD-628F62A8C262}" type="slidenum">
              <a:rPr lang="en-US"/>
              <a:pPr>
                <a:defRPr/>
              </a:pPr>
              <a:t>‹#›</a:t>
            </a:fld>
            <a:endParaRPr lang="en-US"/>
          </a:p>
        </p:txBody>
      </p:sp>
    </p:spTree>
    <p:extLst>
      <p:ext uri="{BB962C8B-B14F-4D97-AF65-F5344CB8AC3E}">
        <p14:creationId xmlns:p14="http://schemas.microsoft.com/office/powerpoint/2010/main" val="3156936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F5E1AB-05A0-489B-9CC6-FBC1FA3E1398}" type="slidenum">
              <a:rPr lang="en-US"/>
              <a:pPr>
                <a:defRPr/>
              </a:pPr>
              <a:t>‹#›</a:t>
            </a:fld>
            <a:endParaRPr lang="en-US"/>
          </a:p>
        </p:txBody>
      </p:sp>
    </p:spTree>
    <p:extLst>
      <p:ext uri="{BB962C8B-B14F-4D97-AF65-F5344CB8AC3E}">
        <p14:creationId xmlns:p14="http://schemas.microsoft.com/office/powerpoint/2010/main" val="1348795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EE1F23-6DF0-41BE-B2EA-3EF914939AE3}" type="slidenum">
              <a:rPr lang="en-US"/>
              <a:pPr>
                <a:defRPr/>
              </a:pPr>
              <a:t>‹#›</a:t>
            </a:fld>
            <a:endParaRPr lang="en-US"/>
          </a:p>
        </p:txBody>
      </p:sp>
    </p:spTree>
    <p:extLst>
      <p:ext uri="{BB962C8B-B14F-4D97-AF65-F5344CB8AC3E}">
        <p14:creationId xmlns:p14="http://schemas.microsoft.com/office/powerpoint/2010/main" val="3231189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F49EBE-23FD-4BCA-81DF-6317F1A30D22}" type="slidenum">
              <a:rPr lang="en-US"/>
              <a:pPr>
                <a:defRPr/>
              </a:pPr>
              <a:t>‹#›</a:t>
            </a:fld>
            <a:endParaRPr lang="en-US"/>
          </a:p>
        </p:txBody>
      </p:sp>
    </p:spTree>
    <p:extLst>
      <p:ext uri="{BB962C8B-B14F-4D97-AF65-F5344CB8AC3E}">
        <p14:creationId xmlns:p14="http://schemas.microsoft.com/office/powerpoint/2010/main" val="284040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6AE097-2CE3-466F-ACB1-F91403AB0F59}" type="slidenum">
              <a:rPr lang="en-US"/>
              <a:pPr>
                <a:defRPr/>
              </a:pPr>
              <a:t>‹#›</a:t>
            </a:fld>
            <a:endParaRPr lang="en-US"/>
          </a:p>
        </p:txBody>
      </p:sp>
    </p:spTree>
    <p:extLst>
      <p:ext uri="{BB962C8B-B14F-4D97-AF65-F5344CB8AC3E}">
        <p14:creationId xmlns:p14="http://schemas.microsoft.com/office/powerpoint/2010/main" val="4022757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8AFE02-438D-4F95-BAA8-37333634132A}" type="slidenum">
              <a:rPr lang="en-US"/>
              <a:pPr>
                <a:defRPr/>
              </a:pPr>
              <a:t>‹#›</a:t>
            </a:fld>
            <a:endParaRPr lang="en-US"/>
          </a:p>
        </p:txBody>
      </p:sp>
    </p:spTree>
    <p:extLst>
      <p:ext uri="{BB962C8B-B14F-4D97-AF65-F5344CB8AC3E}">
        <p14:creationId xmlns:p14="http://schemas.microsoft.com/office/powerpoint/2010/main" val="1476339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9670DA-C15F-4BE5-AF59-94297EFE2A7A}" type="slidenum">
              <a:rPr lang="en-US"/>
              <a:pPr>
                <a:defRPr/>
              </a:pPr>
              <a:t>‹#›</a:t>
            </a:fld>
            <a:endParaRPr lang="en-US"/>
          </a:p>
        </p:txBody>
      </p:sp>
    </p:spTree>
    <p:extLst>
      <p:ext uri="{BB962C8B-B14F-4D97-AF65-F5344CB8AC3E}">
        <p14:creationId xmlns:p14="http://schemas.microsoft.com/office/powerpoint/2010/main" val="736886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BA9FA66-146E-4E20-9C1A-A2B37C66684B}" type="slidenum">
              <a:rPr lang="en-US"/>
              <a:pPr>
                <a:defRPr/>
              </a:pPr>
              <a:t>‹#›</a:t>
            </a:fld>
            <a:endParaRPr lang="en-US"/>
          </a:p>
        </p:txBody>
      </p:sp>
    </p:spTree>
    <p:extLst>
      <p:ext uri="{BB962C8B-B14F-4D97-AF65-F5344CB8AC3E}">
        <p14:creationId xmlns:p14="http://schemas.microsoft.com/office/powerpoint/2010/main" val="4268072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0156F93-0DD5-4EEA-B938-F2913FEF27F5}" type="slidenum">
              <a:rPr lang="en-US"/>
              <a:pPr>
                <a:defRPr/>
              </a:pPr>
              <a:t>‹#›</a:t>
            </a:fld>
            <a:endParaRPr lang="en-US"/>
          </a:p>
        </p:txBody>
      </p:sp>
    </p:spTree>
    <p:extLst>
      <p:ext uri="{BB962C8B-B14F-4D97-AF65-F5344CB8AC3E}">
        <p14:creationId xmlns:p14="http://schemas.microsoft.com/office/powerpoint/2010/main" val="727132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86D004-8DBB-4A5D-8683-FB5844F9D6E4}" type="slidenum">
              <a:rPr lang="en-US"/>
              <a:pPr>
                <a:defRPr/>
              </a:pPr>
              <a:t>‹#›</a:t>
            </a:fld>
            <a:endParaRPr lang="en-US"/>
          </a:p>
        </p:txBody>
      </p:sp>
    </p:spTree>
    <p:extLst>
      <p:ext uri="{BB962C8B-B14F-4D97-AF65-F5344CB8AC3E}">
        <p14:creationId xmlns:p14="http://schemas.microsoft.com/office/powerpoint/2010/main" val="348877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05196D-C32A-4B6A-AB99-AD40FA760AAF}" type="slidenum">
              <a:rPr lang="en-US"/>
              <a:pPr>
                <a:defRPr/>
              </a:pPr>
              <a:t>‹#›</a:t>
            </a:fld>
            <a:endParaRPr lang="en-US"/>
          </a:p>
        </p:txBody>
      </p:sp>
    </p:spTree>
    <p:extLst>
      <p:ext uri="{BB962C8B-B14F-4D97-AF65-F5344CB8AC3E}">
        <p14:creationId xmlns:p14="http://schemas.microsoft.com/office/powerpoint/2010/main" val="2523669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C501AD-4729-44C1-904B-F578AFC74E9D}" type="slidenum">
              <a:rPr lang="en-US"/>
              <a:pPr>
                <a:defRPr/>
              </a:pPr>
              <a:t>‹#›</a:t>
            </a:fld>
            <a:endParaRPr lang="en-US"/>
          </a:p>
        </p:txBody>
      </p:sp>
    </p:spTree>
    <p:extLst>
      <p:ext uri="{BB962C8B-B14F-4D97-AF65-F5344CB8AC3E}">
        <p14:creationId xmlns:p14="http://schemas.microsoft.com/office/powerpoint/2010/main" val="410764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2DCD62-5090-4975-8BA6-4A72F5BCCDD6}" type="slidenum">
              <a:rPr lang="en-US"/>
              <a:pPr>
                <a:defRPr/>
              </a:pPr>
              <a:t>‹#›</a:t>
            </a:fld>
            <a:endParaRPr lang="en-US"/>
          </a:p>
        </p:txBody>
      </p:sp>
    </p:spTree>
    <p:extLst>
      <p:ext uri="{BB962C8B-B14F-4D97-AF65-F5344CB8AC3E}">
        <p14:creationId xmlns:p14="http://schemas.microsoft.com/office/powerpoint/2010/main" val="2377327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A83E69-9CAF-4852-B7A1-A481BE4EFCA4}" type="slidenum">
              <a:rPr lang="en-US"/>
              <a:pPr>
                <a:defRPr/>
              </a:pPr>
              <a:t>‹#›</a:t>
            </a:fld>
            <a:endParaRPr lang="en-US"/>
          </a:p>
        </p:txBody>
      </p:sp>
    </p:spTree>
    <p:extLst>
      <p:ext uri="{BB962C8B-B14F-4D97-AF65-F5344CB8AC3E}">
        <p14:creationId xmlns:p14="http://schemas.microsoft.com/office/powerpoint/2010/main" val="3772817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AEF43D-07DC-4A38-8B89-1D95DD8EB732}" type="slidenum">
              <a:rPr lang="en-US"/>
              <a:pPr>
                <a:defRPr/>
              </a:pPr>
              <a:t>‹#›</a:t>
            </a:fld>
            <a:endParaRPr lang="en-US"/>
          </a:p>
        </p:txBody>
      </p:sp>
    </p:spTree>
    <p:extLst>
      <p:ext uri="{BB962C8B-B14F-4D97-AF65-F5344CB8AC3E}">
        <p14:creationId xmlns:p14="http://schemas.microsoft.com/office/powerpoint/2010/main" val="2063229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00F4CCC-FB34-47CD-9C70-875D3EFD26A1}" type="slidenum">
              <a:rPr lang="en-US"/>
              <a:pPr>
                <a:defRPr/>
              </a:pPr>
              <a:t>‹#›</a:t>
            </a:fld>
            <a:endParaRPr lang="en-US"/>
          </a:p>
        </p:txBody>
      </p:sp>
    </p:spTree>
    <p:extLst>
      <p:ext uri="{BB962C8B-B14F-4D97-AF65-F5344CB8AC3E}">
        <p14:creationId xmlns:p14="http://schemas.microsoft.com/office/powerpoint/2010/main" val="407698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FE4912-5147-4CCA-B38A-7A6D816CBFEC}" type="slidenum">
              <a:rPr lang="en-US"/>
              <a:pPr>
                <a:defRPr/>
              </a:pPr>
              <a:t>‹#›</a:t>
            </a:fld>
            <a:endParaRPr lang="en-US"/>
          </a:p>
        </p:txBody>
      </p:sp>
    </p:spTree>
    <p:extLst>
      <p:ext uri="{BB962C8B-B14F-4D97-AF65-F5344CB8AC3E}">
        <p14:creationId xmlns:p14="http://schemas.microsoft.com/office/powerpoint/2010/main" val="80309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14DCAA-0D27-46AF-820F-5D8D65393C55}" type="slidenum">
              <a:rPr lang="en-US"/>
              <a:pPr>
                <a:defRPr/>
              </a:pPr>
              <a:t>‹#›</a:t>
            </a:fld>
            <a:endParaRPr lang="en-US"/>
          </a:p>
        </p:txBody>
      </p:sp>
    </p:spTree>
    <p:extLst>
      <p:ext uri="{BB962C8B-B14F-4D97-AF65-F5344CB8AC3E}">
        <p14:creationId xmlns:p14="http://schemas.microsoft.com/office/powerpoint/2010/main" val="4024501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F3F331-FD2E-400D-A455-1DD356588E2A}" type="slidenum">
              <a:rPr lang="en-US"/>
              <a:pPr>
                <a:defRPr/>
              </a:pPr>
              <a:t>‹#›</a:t>
            </a:fld>
            <a:endParaRPr lang="en-US"/>
          </a:p>
        </p:txBody>
      </p:sp>
    </p:spTree>
    <p:extLst>
      <p:ext uri="{BB962C8B-B14F-4D97-AF65-F5344CB8AC3E}">
        <p14:creationId xmlns:p14="http://schemas.microsoft.com/office/powerpoint/2010/main" val="253240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AB1F53-DBDE-47D6-AA25-87B909316451}" type="slidenum">
              <a:rPr lang="en-US"/>
              <a:pPr>
                <a:defRPr/>
              </a:pPr>
              <a:t>‹#›</a:t>
            </a:fld>
            <a:endParaRPr lang="en-US"/>
          </a:p>
        </p:txBody>
      </p:sp>
    </p:spTree>
    <p:extLst>
      <p:ext uri="{BB962C8B-B14F-4D97-AF65-F5344CB8AC3E}">
        <p14:creationId xmlns:p14="http://schemas.microsoft.com/office/powerpoint/2010/main" val="298869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4876B2-0112-4CD8-BD52-D029395F509B}" type="slidenum">
              <a:rPr lang="en-US"/>
              <a:pPr>
                <a:defRPr/>
              </a:pPr>
              <a:t>‹#›</a:t>
            </a:fld>
            <a:endParaRPr lang="en-US"/>
          </a:p>
        </p:txBody>
      </p:sp>
    </p:spTree>
    <p:extLst>
      <p:ext uri="{BB962C8B-B14F-4D97-AF65-F5344CB8AC3E}">
        <p14:creationId xmlns:p14="http://schemas.microsoft.com/office/powerpoint/2010/main" val="3356353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289F31-0191-4F20-BFD6-D2D0FD04FFDB}" type="slidenum">
              <a:rPr lang="en-US"/>
              <a:pPr>
                <a:defRPr/>
              </a:pPr>
              <a:t>‹#›</a:t>
            </a:fld>
            <a:endParaRPr lang="en-US"/>
          </a:p>
        </p:txBody>
      </p:sp>
    </p:spTree>
    <p:extLst>
      <p:ext uri="{BB962C8B-B14F-4D97-AF65-F5344CB8AC3E}">
        <p14:creationId xmlns:p14="http://schemas.microsoft.com/office/powerpoint/2010/main" val="411947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CE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CDB4C7C7-BF2E-4DF1-8286-458E8D24FF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EC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596CC8CC-F3F5-40DB-9812-8AC919E1CD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3B833F1-DDD5-415F-ACD1-F75A3997F3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76200" y="962323"/>
            <a:ext cx="91440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dirty="0">
                <a:latin typeface="Georgia" panose="02040502050405020303" pitchFamily="18" charset="0"/>
              </a:rPr>
              <a:t>Engaging in Impactful Research:</a:t>
            </a:r>
          </a:p>
          <a:p>
            <a:pPr algn="ctr"/>
            <a:r>
              <a:rPr lang="en-US" sz="3200" b="1" dirty="0">
                <a:latin typeface="Georgia" panose="02040502050405020303" pitchFamily="18" charset="0"/>
              </a:rPr>
              <a:t>Some Insights from the Index-Based Livestock Insurance research program</a:t>
            </a:r>
          </a:p>
          <a:p>
            <a:pPr algn="ctr"/>
            <a:endParaRPr lang="en-US" sz="3600" b="1" dirty="0">
              <a:latin typeface="Georgia" panose="02040502050405020303" pitchFamily="18" charset="0"/>
            </a:endParaRPr>
          </a:p>
          <a:p>
            <a:pPr algn="ctr"/>
            <a:endParaRPr lang="en-US" altLang="en-US" sz="4000" b="1" dirty="0">
              <a:latin typeface="Georgia" pitchFamily="18" charset="0"/>
            </a:endParaRPr>
          </a:p>
        </p:txBody>
      </p:sp>
      <p:sp>
        <p:nvSpPr>
          <p:cNvPr id="4100" name="Rectangle 6"/>
          <p:cNvSpPr>
            <a:spLocks noChangeArrowheads="1"/>
          </p:cNvSpPr>
          <p:nvPr/>
        </p:nvSpPr>
        <p:spPr bwMode="auto">
          <a:xfrm>
            <a:off x="266700" y="5483799"/>
            <a:ext cx="8610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dirty="0">
                <a:latin typeface="Georgia" pitchFamily="18" charset="0"/>
              </a:rPr>
              <a:t>Chris Barrett</a:t>
            </a:r>
          </a:p>
          <a:p>
            <a:pPr algn="ctr"/>
            <a:r>
              <a:rPr lang="en-US" altLang="en-US" sz="2000" dirty="0">
                <a:latin typeface="Georgia" pitchFamily="18" charset="0"/>
              </a:rPr>
              <a:t>June 24, 2024</a:t>
            </a:r>
          </a:p>
          <a:p>
            <a:pPr algn="ctr"/>
            <a:r>
              <a:rPr lang="en-US" altLang="en-US" sz="2000" dirty="0">
                <a:latin typeface="Georgia" pitchFamily="18" charset="0"/>
              </a:rPr>
              <a:t>Laidlaw Fellows Program, Cornell University</a:t>
            </a:r>
          </a:p>
        </p:txBody>
      </p:sp>
      <p:pic>
        <p:nvPicPr>
          <p:cNvPr id="4101" name="Picture 5" descr="cu_logo_sml_150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BADAA42-4368-FCC8-5831-B119C6D6FE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20" t="8890" r="14779" b="6665"/>
          <a:stretch/>
        </p:blipFill>
        <p:spPr>
          <a:xfrm>
            <a:off x="3543300" y="2557971"/>
            <a:ext cx="2057400" cy="2895600"/>
          </a:xfrm>
          <a:prstGeom prst="rect">
            <a:avLst/>
          </a:prstGeom>
        </p:spPr>
      </p:pic>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81000" y="1371600"/>
            <a:ext cx="8534400" cy="1470025"/>
          </a:xfrm>
        </p:spPr>
        <p:txBody>
          <a:bodyPr rtlCol="0">
            <a:noAutofit/>
          </a:bodyPr>
          <a:lstStyle/>
          <a:p>
            <a:pPr algn="l" eaLnBrk="1" fontAlgn="auto" hangingPunct="1">
              <a:spcAft>
                <a:spcPts val="0"/>
              </a:spcAft>
              <a:defRPr/>
            </a:pPr>
            <a:r>
              <a:rPr lang="en-US" sz="2400" b="1" dirty="0">
                <a:latin typeface="Georgia" pitchFamily="18" charset="0"/>
              </a:rPr>
              <a:t>Why do applied economics (or most any) research?</a:t>
            </a:r>
            <a:br>
              <a:rPr lang="en-US" sz="2400" b="1" dirty="0">
                <a:latin typeface="Georgia" pitchFamily="18" charset="0"/>
              </a:rPr>
            </a:br>
            <a:br>
              <a:rPr lang="en-US" sz="2400" b="1" dirty="0">
                <a:latin typeface="Georgia" pitchFamily="18" charset="0"/>
              </a:rPr>
            </a:br>
            <a:r>
              <a:rPr lang="en-US" sz="2400" dirty="0">
                <a:latin typeface="Georgia" pitchFamily="18" charset="0"/>
              </a:rPr>
              <a:t>- intellectual </a:t>
            </a:r>
            <a:r>
              <a:rPr lang="en-US" sz="2400" b="1" i="1" u="sng" dirty="0">
                <a:latin typeface="Georgia" pitchFamily="18" charset="0"/>
              </a:rPr>
              <a:t>stimulation</a:t>
            </a:r>
            <a:r>
              <a:rPr lang="en-US" sz="2400" dirty="0">
                <a:latin typeface="Georgia" pitchFamily="18" charset="0"/>
              </a:rPr>
              <a:t> (i.e., tackle interesting problems)</a:t>
            </a:r>
            <a:br>
              <a:rPr lang="en-US" sz="2400" dirty="0">
                <a:latin typeface="Georgia" pitchFamily="18" charset="0"/>
              </a:rPr>
            </a:br>
            <a:br>
              <a:rPr lang="en-US" sz="2400" dirty="0">
                <a:latin typeface="Georgia" pitchFamily="18" charset="0"/>
              </a:rPr>
            </a:br>
            <a:r>
              <a:rPr lang="en-US" sz="2400" dirty="0">
                <a:latin typeface="Georgia" pitchFamily="18" charset="0"/>
              </a:rPr>
              <a:t>- </a:t>
            </a:r>
            <a:r>
              <a:rPr lang="en-US" sz="2400" b="1" i="1" u="sng" dirty="0">
                <a:latin typeface="Georgia" pitchFamily="18" charset="0"/>
              </a:rPr>
              <a:t>impact</a:t>
            </a:r>
            <a:r>
              <a:rPr lang="en-US" sz="2400" dirty="0">
                <a:latin typeface="Georgia" pitchFamily="18" charset="0"/>
              </a:rPr>
              <a:t> opportunities (i.e., help solve important problems)</a:t>
            </a:r>
          </a:p>
        </p:txBody>
      </p:sp>
      <p:pic>
        <p:nvPicPr>
          <p:cNvPr id="5124" name="Picture 5" descr="cu_logo_sml_150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txBox="1">
            <a:spLocks/>
          </p:cNvSpPr>
          <p:nvPr/>
        </p:nvSpPr>
        <p:spPr bwMode="auto">
          <a:xfrm>
            <a:off x="5638800" y="0"/>
            <a:ext cx="3505200" cy="990600"/>
          </a:xfrm>
          <a:prstGeom prst="rect">
            <a:avLst/>
          </a:prstGeom>
          <a:noFill/>
          <a:ln w="9525">
            <a:noFill/>
            <a:miter lim="800000"/>
            <a:headEnd/>
            <a:tailEnd/>
          </a:ln>
        </p:spPr>
        <p:txBody>
          <a:bodyPr anchor="ctr"/>
          <a:lstStyle/>
          <a:p>
            <a:pPr eaLnBrk="0" hangingPunct="0">
              <a:defRPr/>
            </a:pPr>
            <a:r>
              <a:rPr lang="en-US" sz="2800" b="1" kern="0" dirty="0">
                <a:solidFill>
                  <a:schemeClr val="bg1"/>
                </a:solidFill>
                <a:latin typeface="Georgia" pitchFamily="18" charset="0"/>
                <a:ea typeface="+mj-ea"/>
                <a:cs typeface="+mj-cs"/>
              </a:rPr>
              <a:t>Aim for Impact</a:t>
            </a:r>
          </a:p>
        </p:txBody>
      </p:sp>
      <p:pic>
        <p:nvPicPr>
          <p:cNvPr id="3" name="Picture 2" descr="A group of people sitting in a room&#10;&#10;Description automatically generated">
            <a:extLst>
              <a:ext uri="{FF2B5EF4-FFF2-40B4-BE49-F238E27FC236}">
                <a16:creationId xmlns:a16="http://schemas.microsoft.com/office/drawing/2014/main" id="{1DBC5DDE-3A2D-C280-F4B0-C9B374E9BF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4321" y="3843405"/>
            <a:ext cx="3733800" cy="2798695"/>
          </a:xfrm>
          <a:prstGeom prst="rect">
            <a:avLst/>
          </a:prstGeom>
        </p:spPr>
      </p:pic>
      <p:pic>
        <p:nvPicPr>
          <p:cNvPr id="5" name="Picture 4" descr="A group of children sitting on the ground&#10;&#10;Description automatically generated">
            <a:extLst>
              <a:ext uri="{FF2B5EF4-FFF2-40B4-BE49-F238E27FC236}">
                <a16:creationId xmlns:a16="http://schemas.microsoft.com/office/drawing/2014/main" id="{FFA55740-A54B-7232-32EF-52C47ECEA3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841750"/>
            <a:ext cx="3733800" cy="28003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5" descr="cu_logo_sml_150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txBox="1">
            <a:spLocks/>
          </p:cNvSpPr>
          <p:nvPr/>
        </p:nvSpPr>
        <p:spPr bwMode="auto">
          <a:xfrm>
            <a:off x="5638800" y="0"/>
            <a:ext cx="3505200" cy="990600"/>
          </a:xfrm>
          <a:prstGeom prst="rect">
            <a:avLst/>
          </a:prstGeom>
          <a:noFill/>
          <a:ln w="9525">
            <a:noFill/>
            <a:miter lim="800000"/>
            <a:headEnd/>
            <a:tailEnd/>
          </a:ln>
        </p:spPr>
        <p:txBody>
          <a:bodyPr anchor="ctr"/>
          <a:lstStyle/>
          <a:p>
            <a:pPr eaLnBrk="0" hangingPunct="0">
              <a:defRPr/>
            </a:pPr>
            <a:r>
              <a:rPr lang="en-US" sz="2800" b="1" kern="0" dirty="0">
                <a:solidFill>
                  <a:schemeClr val="bg1"/>
                </a:solidFill>
                <a:latin typeface="Georgia" pitchFamily="18" charset="0"/>
                <a:ea typeface="+mj-ea"/>
                <a:cs typeface="+mj-cs"/>
              </a:rPr>
              <a:t>Choosing topics</a:t>
            </a:r>
          </a:p>
        </p:txBody>
      </p:sp>
      <p:sp>
        <p:nvSpPr>
          <p:cNvPr id="6" name="Rectangle 3"/>
          <p:cNvSpPr txBox="1">
            <a:spLocks noChangeArrowheads="1"/>
          </p:cNvSpPr>
          <p:nvPr/>
        </p:nvSpPr>
        <p:spPr bwMode="auto">
          <a:xfrm>
            <a:off x="457200" y="1219200"/>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fontAlgn="auto" hangingPunct="1">
              <a:spcAft>
                <a:spcPts val="0"/>
              </a:spcAft>
              <a:buFontTx/>
              <a:buNone/>
              <a:defRPr/>
            </a:pPr>
            <a:r>
              <a:rPr lang="en-US" sz="2400" b="1" u="sng" dirty="0">
                <a:solidFill>
                  <a:schemeClr val="tx1"/>
                </a:solidFill>
                <a:latin typeface="Georgia" pitchFamily="18" charset="0"/>
              </a:rPr>
              <a:t>How to get intellectual stimulation and impact? </a:t>
            </a:r>
          </a:p>
          <a:p>
            <a:pPr algn="l" eaLnBrk="1" fontAlgn="auto" hangingPunct="1">
              <a:spcAft>
                <a:spcPts val="0"/>
              </a:spcAft>
              <a:buFontTx/>
              <a:buNone/>
              <a:defRPr/>
            </a:pPr>
            <a:endParaRPr lang="en-US" sz="2400" b="1" dirty="0">
              <a:solidFill>
                <a:schemeClr val="tx1"/>
              </a:solidFill>
              <a:latin typeface="Georgia" pitchFamily="18" charset="0"/>
            </a:endParaRPr>
          </a:p>
          <a:p>
            <a:pPr marL="457200" indent="-457200" algn="l" eaLnBrk="1" fontAlgn="auto" hangingPunct="1">
              <a:spcAft>
                <a:spcPts val="0"/>
              </a:spcAft>
              <a:buFontTx/>
              <a:buAutoNum type="arabicPeriod"/>
              <a:defRPr/>
            </a:pPr>
            <a:r>
              <a:rPr lang="en-US" sz="2400" dirty="0">
                <a:solidFill>
                  <a:schemeClr val="tx1"/>
                </a:solidFill>
                <a:latin typeface="Georgia" pitchFamily="18" charset="0"/>
              </a:rPr>
              <a:t>Identify topics that genuinely interest you </a:t>
            </a:r>
            <a:r>
              <a:rPr lang="en-US" sz="2400" b="1" i="1" u="sng" dirty="0">
                <a:solidFill>
                  <a:schemeClr val="tx1"/>
                </a:solidFill>
                <a:latin typeface="Georgia" pitchFamily="18" charset="0"/>
              </a:rPr>
              <a:t>and</a:t>
            </a:r>
            <a:r>
              <a:rPr lang="en-US" sz="2400" i="1" dirty="0">
                <a:solidFill>
                  <a:schemeClr val="tx1"/>
                </a:solidFill>
                <a:latin typeface="Georgia" pitchFamily="18" charset="0"/>
              </a:rPr>
              <a:t> </a:t>
            </a:r>
            <a:r>
              <a:rPr lang="en-US" sz="2400" dirty="0">
                <a:solidFill>
                  <a:schemeClr val="tx1"/>
                </a:solidFill>
                <a:latin typeface="Georgia" pitchFamily="18" charset="0"/>
              </a:rPr>
              <a:t>that matter to others’ lives. </a:t>
            </a:r>
          </a:p>
          <a:p>
            <a:pPr marL="457200" indent="-457200" algn="l" eaLnBrk="1" fontAlgn="auto" hangingPunct="1">
              <a:spcAft>
                <a:spcPts val="0"/>
              </a:spcAft>
              <a:buFontTx/>
              <a:buAutoNum type="arabicPeriod"/>
              <a:defRPr/>
            </a:pPr>
            <a:endParaRPr lang="en-US" sz="2400" dirty="0">
              <a:solidFill>
                <a:schemeClr val="tx1"/>
              </a:solidFill>
              <a:latin typeface="Georgia" pitchFamily="18" charset="0"/>
            </a:endParaRPr>
          </a:p>
          <a:p>
            <a:pPr marL="457200" indent="-457200" algn="l" eaLnBrk="1" fontAlgn="auto" hangingPunct="1">
              <a:spcAft>
                <a:spcPts val="0"/>
              </a:spcAft>
              <a:buFontTx/>
              <a:buAutoNum type="arabicPeriod"/>
              <a:defRPr/>
            </a:pPr>
            <a:r>
              <a:rPr lang="en-US" sz="2400" dirty="0">
                <a:solidFill>
                  <a:schemeClr val="tx1"/>
                </a:solidFill>
                <a:latin typeface="Georgia" pitchFamily="18" charset="0"/>
                <a:cs typeface="Arial" charset="0"/>
              </a:rPr>
              <a:t>Read the relevant literature(s) and talk to experts to identify key topics on the research frontier.</a:t>
            </a:r>
          </a:p>
          <a:p>
            <a:pPr marL="457200" indent="-457200" algn="l" eaLnBrk="1" fontAlgn="auto" hangingPunct="1">
              <a:spcAft>
                <a:spcPts val="0"/>
              </a:spcAft>
              <a:buFontTx/>
              <a:buAutoNum type="arabicPeriod"/>
              <a:defRPr/>
            </a:pPr>
            <a:endParaRPr lang="en-US" sz="2400" dirty="0">
              <a:solidFill>
                <a:schemeClr val="tx1"/>
              </a:solidFill>
              <a:latin typeface="Georgia" pitchFamily="18" charset="0"/>
              <a:cs typeface="Arial" charset="0"/>
            </a:endParaRPr>
          </a:p>
          <a:p>
            <a:pPr marL="457200" indent="-457200" algn="l" eaLnBrk="1" fontAlgn="auto" hangingPunct="1">
              <a:spcAft>
                <a:spcPts val="0"/>
              </a:spcAft>
              <a:buFontTx/>
              <a:buAutoNum type="arabicPeriod"/>
              <a:defRPr/>
            </a:pPr>
            <a:r>
              <a:rPr lang="en-US" sz="2400" dirty="0">
                <a:solidFill>
                  <a:schemeClr val="tx1"/>
                </a:solidFill>
                <a:latin typeface="Georgia" pitchFamily="18" charset="0"/>
                <a:cs typeface="Arial" charset="0"/>
              </a:rPr>
              <a:t>Talk to people affected by the issue(s) – </a:t>
            </a:r>
            <a:r>
              <a:rPr lang="en-US" sz="2400" i="1" u="sng" dirty="0">
                <a:solidFill>
                  <a:schemeClr val="tx1"/>
                </a:solidFill>
                <a:latin typeface="Georgia" pitchFamily="18" charset="0"/>
                <a:cs typeface="Arial" charset="0"/>
              </a:rPr>
              <a:t>not</a:t>
            </a:r>
            <a:r>
              <a:rPr lang="en-US" sz="2400" dirty="0">
                <a:solidFill>
                  <a:schemeClr val="tx1"/>
                </a:solidFill>
                <a:latin typeface="Georgia" pitchFamily="18" charset="0"/>
                <a:cs typeface="Arial" charset="0"/>
              </a:rPr>
              <a:t> just researchers, but community members, practitioners, policymakers – to grasp their sense of the issues/ solutions (and dumb ideas!).</a:t>
            </a:r>
          </a:p>
        </p:txBody>
      </p:sp>
    </p:spTree>
    <p:extLst>
      <p:ext uri="{BB962C8B-B14F-4D97-AF65-F5344CB8AC3E}">
        <p14:creationId xmlns:p14="http://schemas.microsoft.com/office/powerpoint/2010/main" val="159527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5" descr="cu_logo_sml_150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txBox="1">
            <a:spLocks/>
          </p:cNvSpPr>
          <p:nvPr/>
        </p:nvSpPr>
        <p:spPr bwMode="auto">
          <a:xfrm>
            <a:off x="5029200" y="0"/>
            <a:ext cx="4114800" cy="990600"/>
          </a:xfrm>
          <a:prstGeom prst="rect">
            <a:avLst/>
          </a:prstGeom>
          <a:noFill/>
          <a:ln w="9525">
            <a:noFill/>
            <a:miter lim="800000"/>
            <a:headEnd/>
            <a:tailEnd/>
          </a:ln>
        </p:spPr>
        <p:txBody>
          <a:bodyPr anchor="ctr"/>
          <a:lstStyle/>
          <a:p>
            <a:pPr eaLnBrk="0" hangingPunct="0">
              <a:defRPr/>
            </a:pPr>
            <a:r>
              <a:rPr lang="en-US" sz="2800" b="1" kern="0" dirty="0">
                <a:solidFill>
                  <a:schemeClr val="bg1"/>
                </a:solidFill>
                <a:latin typeface="Georgia" pitchFamily="18" charset="0"/>
                <a:ea typeface="+mj-ea"/>
                <a:cs typeface="+mj-cs"/>
              </a:rPr>
              <a:t>Doing the research</a:t>
            </a:r>
          </a:p>
        </p:txBody>
      </p:sp>
      <p:sp>
        <p:nvSpPr>
          <p:cNvPr id="6" name="Rectangle 3"/>
          <p:cNvSpPr txBox="1">
            <a:spLocks noChangeArrowheads="1"/>
          </p:cNvSpPr>
          <p:nvPr/>
        </p:nvSpPr>
        <p:spPr bwMode="auto">
          <a:xfrm>
            <a:off x="457200" y="1219200"/>
            <a:ext cx="8305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fontAlgn="auto" hangingPunct="1">
              <a:spcAft>
                <a:spcPts val="0"/>
              </a:spcAft>
              <a:buFontTx/>
              <a:buNone/>
              <a:defRPr/>
            </a:pPr>
            <a:r>
              <a:rPr lang="en-US" sz="2400" b="1" u="sng" dirty="0">
                <a:solidFill>
                  <a:schemeClr val="tx1"/>
                </a:solidFill>
                <a:latin typeface="Georgia" pitchFamily="18" charset="0"/>
              </a:rPr>
              <a:t>Key research inputs: time, technical skills, data</a:t>
            </a:r>
          </a:p>
          <a:p>
            <a:pPr marL="457200" indent="-457200" algn="l" eaLnBrk="1" fontAlgn="auto" hangingPunct="1">
              <a:spcAft>
                <a:spcPts val="0"/>
              </a:spcAft>
              <a:buFontTx/>
              <a:buChar char="-"/>
              <a:defRPr/>
            </a:pPr>
            <a:r>
              <a:rPr lang="en-US" sz="2400" dirty="0">
                <a:solidFill>
                  <a:schemeClr val="tx1"/>
                </a:solidFill>
                <a:latin typeface="Georgia" pitchFamily="18" charset="0"/>
                <a:cs typeface="Arial" charset="0"/>
              </a:rPr>
              <a:t>Develop good time management skills … rocks, jar and cup of coffee parable</a:t>
            </a:r>
          </a:p>
          <a:p>
            <a:pPr marL="457200" indent="-457200" algn="l" eaLnBrk="1" fontAlgn="auto" hangingPunct="1">
              <a:spcAft>
                <a:spcPts val="0"/>
              </a:spcAft>
              <a:buFontTx/>
              <a:buChar char="-"/>
              <a:defRPr/>
            </a:pPr>
            <a:endParaRPr lang="en-US" sz="2400" dirty="0">
              <a:solidFill>
                <a:schemeClr val="tx1"/>
              </a:solidFill>
              <a:latin typeface="Georgia" pitchFamily="18" charset="0"/>
              <a:cs typeface="Arial" charset="0"/>
            </a:endParaRPr>
          </a:p>
          <a:p>
            <a:pPr marL="457200" indent="-457200" algn="l" eaLnBrk="1" fontAlgn="auto" hangingPunct="1">
              <a:spcAft>
                <a:spcPts val="0"/>
              </a:spcAft>
              <a:buFontTx/>
              <a:buChar char="-"/>
              <a:defRPr/>
            </a:pPr>
            <a:r>
              <a:rPr lang="en-US" sz="2400" dirty="0">
                <a:solidFill>
                  <a:schemeClr val="tx1"/>
                </a:solidFill>
                <a:latin typeface="Georgia" pitchFamily="18" charset="0"/>
                <a:cs typeface="Arial" charset="0"/>
              </a:rPr>
              <a:t>Make good use of collaborators … gains from trade according to comparative advantage.</a:t>
            </a:r>
          </a:p>
          <a:p>
            <a:pPr marL="457200" indent="-457200" algn="l" eaLnBrk="1" fontAlgn="auto" hangingPunct="1">
              <a:spcAft>
                <a:spcPts val="0"/>
              </a:spcAft>
              <a:buFontTx/>
              <a:buChar char="-"/>
              <a:defRPr/>
            </a:pPr>
            <a:endParaRPr lang="en-US" sz="2400" dirty="0">
              <a:solidFill>
                <a:schemeClr val="tx1"/>
              </a:solidFill>
              <a:latin typeface="Georgia" pitchFamily="18" charset="0"/>
              <a:cs typeface="Arial" charset="0"/>
            </a:endParaRPr>
          </a:p>
          <a:p>
            <a:pPr marL="457200" indent="-457200" algn="l" eaLnBrk="1" fontAlgn="auto" hangingPunct="1">
              <a:spcAft>
                <a:spcPts val="0"/>
              </a:spcAft>
              <a:buFontTx/>
              <a:buChar char="-"/>
              <a:defRPr/>
            </a:pPr>
            <a:r>
              <a:rPr lang="en-US" sz="2400" dirty="0">
                <a:solidFill>
                  <a:schemeClr val="tx1"/>
                </a:solidFill>
                <a:latin typeface="Georgia" pitchFamily="18" charset="0"/>
                <a:cs typeface="Arial" charset="0"/>
              </a:rPr>
              <a:t>Invest in building and maintaining the technical skills necessary to operate at the research frontier in your space.  Identify what new tools are needed and develop those (often, adapt from parallel domains of study)</a:t>
            </a:r>
          </a:p>
          <a:p>
            <a:pPr marL="457200" indent="-457200" algn="l" eaLnBrk="1" fontAlgn="auto" hangingPunct="1">
              <a:spcAft>
                <a:spcPts val="0"/>
              </a:spcAft>
              <a:buFontTx/>
              <a:buChar char="-"/>
              <a:defRPr/>
            </a:pPr>
            <a:endParaRPr lang="en-US" sz="2400" dirty="0">
              <a:solidFill>
                <a:schemeClr val="tx1"/>
              </a:solidFill>
              <a:latin typeface="Georgia" pitchFamily="18" charset="0"/>
              <a:cs typeface="Arial" charset="0"/>
            </a:endParaRPr>
          </a:p>
          <a:p>
            <a:pPr marL="457200" indent="-457200" algn="l" eaLnBrk="1" fontAlgn="auto" hangingPunct="1">
              <a:spcAft>
                <a:spcPts val="0"/>
              </a:spcAft>
              <a:buFontTx/>
              <a:buChar char="-"/>
              <a:defRPr/>
            </a:pPr>
            <a:r>
              <a:rPr lang="en-US" sz="2400" dirty="0">
                <a:solidFill>
                  <a:schemeClr val="tx1"/>
                </a:solidFill>
                <a:latin typeface="Georgia" pitchFamily="18" charset="0"/>
                <a:cs typeface="Arial" charset="0"/>
              </a:rPr>
              <a:t>High quality data … collect it if it doesn’t already exist!</a:t>
            </a:r>
          </a:p>
          <a:p>
            <a:pPr marL="457200" indent="-457200" algn="l" eaLnBrk="1" fontAlgn="auto" hangingPunct="1">
              <a:spcAft>
                <a:spcPts val="0"/>
              </a:spcAft>
              <a:buFontTx/>
              <a:buChar char="-"/>
              <a:defRPr/>
            </a:pPr>
            <a:endParaRPr lang="en-US" sz="2800" dirty="0">
              <a:solidFill>
                <a:schemeClr val="tx1"/>
              </a:solidFill>
              <a:latin typeface="Georgia" pitchFamily="18" charset="0"/>
              <a:cs typeface="Arial" charset="0"/>
            </a:endParaRPr>
          </a:p>
          <a:p>
            <a:pPr marL="457200" indent="-457200" algn="l" eaLnBrk="1" fontAlgn="auto" hangingPunct="1">
              <a:spcAft>
                <a:spcPts val="0"/>
              </a:spcAft>
              <a:buFontTx/>
              <a:buChar char="-"/>
              <a:defRPr/>
            </a:pPr>
            <a:endParaRPr lang="en-US" sz="2800" dirty="0">
              <a:latin typeface="Georgia" pitchFamily="18" charset="0"/>
              <a:cs typeface="Arial" charset="0"/>
            </a:endParaRPr>
          </a:p>
        </p:txBody>
      </p:sp>
    </p:spTree>
    <p:extLst>
      <p:ext uri="{BB962C8B-B14F-4D97-AF65-F5344CB8AC3E}">
        <p14:creationId xmlns:p14="http://schemas.microsoft.com/office/powerpoint/2010/main" val="160918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5" descr="cu_logo_sml_150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381000" y="1219200"/>
            <a:ext cx="8458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eaLnBrk="1" fontAlgn="auto" hangingPunct="1">
              <a:lnSpc>
                <a:spcPct val="120000"/>
              </a:lnSpc>
              <a:spcAft>
                <a:spcPts val="0"/>
              </a:spcAft>
              <a:buFontTx/>
              <a:buChar char="-"/>
              <a:defRPr/>
            </a:pPr>
            <a:r>
              <a:rPr lang="en-US" sz="2600" dirty="0">
                <a:solidFill>
                  <a:schemeClr val="tx1"/>
                </a:solidFill>
                <a:latin typeface="Georgia" pitchFamily="18" charset="0"/>
                <a:cs typeface="Arial" charset="0"/>
              </a:rPr>
              <a:t>Focus on communicating beyond journal articles … blogs, media columns, policy outreach</a:t>
            </a:r>
          </a:p>
          <a:p>
            <a:pPr lvl="1" algn="l" eaLnBrk="1" fontAlgn="auto" hangingPunct="1">
              <a:lnSpc>
                <a:spcPct val="120000"/>
              </a:lnSpc>
              <a:spcAft>
                <a:spcPts val="0"/>
              </a:spcAft>
              <a:defRPr/>
            </a:pPr>
            <a:r>
              <a:rPr lang="en-US" sz="2600" b="1" dirty="0">
                <a:solidFill>
                  <a:schemeClr val="tx1"/>
                </a:solidFill>
                <a:latin typeface="Georgia" pitchFamily="18" charset="0"/>
                <a:cs typeface="Arial" charset="0"/>
              </a:rPr>
              <a:t>Focus on clear communication for bright laypeople</a:t>
            </a:r>
            <a:r>
              <a:rPr lang="en-US" sz="2600" dirty="0">
                <a:solidFill>
                  <a:schemeClr val="tx1"/>
                </a:solidFill>
                <a:latin typeface="Georgia" pitchFamily="18" charset="0"/>
                <a:cs typeface="Arial" charset="0"/>
              </a:rPr>
              <a:t>.</a:t>
            </a:r>
          </a:p>
          <a:p>
            <a:pPr lvl="1" algn="l" eaLnBrk="1" fontAlgn="auto" hangingPunct="1">
              <a:lnSpc>
                <a:spcPct val="120000"/>
              </a:lnSpc>
              <a:spcAft>
                <a:spcPts val="0"/>
              </a:spcAft>
              <a:defRPr/>
            </a:pPr>
            <a:endParaRPr lang="en-US" sz="2600" dirty="0">
              <a:solidFill>
                <a:schemeClr val="tx1"/>
              </a:solidFill>
              <a:latin typeface="Georgia" pitchFamily="18" charset="0"/>
              <a:cs typeface="Arial" charset="0"/>
            </a:endParaRPr>
          </a:p>
          <a:p>
            <a:pPr marL="457200" indent="-457200" algn="l" eaLnBrk="1" fontAlgn="auto" hangingPunct="1">
              <a:lnSpc>
                <a:spcPct val="120000"/>
              </a:lnSpc>
              <a:spcAft>
                <a:spcPts val="0"/>
              </a:spcAft>
              <a:buFontTx/>
              <a:buChar char="-"/>
              <a:defRPr/>
            </a:pPr>
            <a:r>
              <a:rPr lang="en-US" sz="2600" dirty="0">
                <a:solidFill>
                  <a:schemeClr val="tx1"/>
                </a:solidFill>
                <a:latin typeface="Georgia" pitchFamily="18" charset="0"/>
                <a:cs typeface="Arial" charset="0"/>
              </a:rPr>
              <a:t>Visit with firms, NGOs, gov’t agencies, etc. and find out what </a:t>
            </a:r>
            <a:r>
              <a:rPr lang="en-US" sz="2600" i="1" dirty="0">
                <a:solidFill>
                  <a:schemeClr val="tx1"/>
                </a:solidFill>
                <a:latin typeface="Georgia" pitchFamily="18" charset="0"/>
                <a:cs typeface="Arial" charset="0"/>
              </a:rPr>
              <a:t>they</a:t>
            </a:r>
            <a:r>
              <a:rPr lang="en-US" sz="2600" dirty="0">
                <a:solidFill>
                  <a:schemeClr val="tx1"/>
                </a:solidFill>
                <a:latin typeface="Georgia" pitchFamily="18" charset="0"/>
                <a:cs typeface="Arial" charset="0"/>
              </a:rPr>
              <a:t> feel they need to learn (not what </a:t>
            </a:r>
            <a:r>
              <a:rPr lang="en-US" sz="2600" i="1" dirty="0">
                <a:solidFill>
                  <a:schemeClr val="tx1"/>
                </a:solidFill>
                <a:latin typeface="Georgia" pitchFamily="18" charset="0"/>
                <a:cs typeface="Arial" charset="0"/>
              </a:rPr>
              <a:t>you</a:t>
            </a:r>
            <a:r>
              <a:rPr lang="en-US" sz="2600" dirty="0">
                <a:solidFill>
                  <a:schemeClr val="tx1"/>
                </a:solidFill>
                <a:latin typeface="Georgia" pitchFamily="18" charset="0"/>
                <a:cs typeface="Arial" charset="0"/>
              </a:rPr>
              <a:t> think they need to learn). </a:t>
            </a:r>
            <a:r>
              <a:rPr lang="en-US" sz="2600" b="1" dirty="0">
                <a:solidFill>
                  <a:schemeClr val="tx1"/>
                </a:solidFill>
                <a:latin typeface="Georgia" pitchFamily="18" charset="0"/>
                <a:cs typeface="Arial" charset="0"/>
              </a:rPr>
              <a:t>Respect non-academic experts and end-users.</a:t>
            </a:r>
          </a:p>
          <a:p>
            <a:pPr marL="457200" indent="-457200" algn="l" eaLnBrk="1" fontAlgn="auto" hangingPunct="1">
              <a:lnSpc>
                <a:spcPct val="120000"/>
              </a:lnSpc>
              <a:spcAft>
                <a:spcPts val="0"/>
              </a:spcAft>
              <a:buFontTx/>
              <a:buChar char="-"/>
              <a:defRPr/>
            </a:pPr>
            <a:endParaRPr lang="en-US" sz="2600" dirty="0">
              <a:solidFill>
                <a:schemeClr val="tx1"/>
              </a:solidFill>
              <a:latin typeface="Georgia" pitchFamily="18" charset="0"/>
              <a:cs typeface="Arial" charset="0"/>
            </a:endParaRPr>
          </a:p>
          <a:p>
            <a:pPr marL="457200" indent="-457200" algn="l" eaLnBrk="1" fontAlgn="auto" hangingPunct="1">
              <a:lnSpc>
                <a:spcPct val="120000"/>
              </a:lnSpc>
              <a:spcAft>
                <a:spcPts val="0"/>
              </a:spcAft>
              <a:buFontTx/>
              <a:buChar char="-"/>
              <a:defRPr/>
            </a:pPr>
            <a:r>
              <a:rPr lang="en-US" sz="2600" dirty="0">
                <a:solidFill>
                  <a:schemeClr val="tx1"/>
                </a:solidFill>
                <a:latin typeface="Georgia" pitchFamily="18" charset="0"/>
                <a:cs typeface="Arial" charset="0"/>
              </a:rPr>
              <a:t>Key questions are fundamentally normative and therefore heavily value-laden. Real world decision makers listen if and only if it’s clear that you will learn and use their language and respect well-founded opinions that differ from yours. </a:t>
            </a:r>
            <a:r>
              <a:rPr lang="en-US" sz="2600" b="1" dirty="0">
                <a:solidFill>
                  <a:schemeClr val="tx1"/>
                </a:solidFill>
                <a:latin typeface="Georgia" pitchFamily="18" charset="0"/>
                <a:cs typeface="Arial" charset="0"/>
              </a:rPr>
              <a:t>Progress often comes from respectful disagreement.</a:t>
            </a:r>
          </a:p>
          <a:p>
            <a:pPr marL="457200" indent="-457200" algn="l" eaLnBrk="1" fontAlgn="auto" hangingPunct="1">
              <a:spcAft>
                <a:spcPts val="0"/>
              </a:spcAft>
              <a:buFontTx/>
              <a:buChar char="-"/>
              <a:defRPr/>
            </a:pPr>
            <a:endParaRPr lang="en-US" sz="2600" dirty="0">
              <a:solidFill>
                <a:schemeClr val="tx1"/>
              </a:solidFill>
              <a:latin typeface="Georgia" pitchFamily="18" charset="0"/>
              <a:cs typeface="Arial" charset="0"/>
            </a:endParaRPr>
          </a:p>
          <a:p>
            <a:pPr algn="l" eaLnBrk="1" fontAlgn="auto" hangingPunct="1">
              <a:spcAft>
                <a:spcPts val="0"/>
              </a:spcAft>
              <a:defRPr/>
            </a:pPr>
            <a:endParaRPr lang="en-US" sz="2600" dirty="0">
              <a:solidFill>
                <a:schemeClr val="tx1"/>
              </a:solidFill>
              <a:latin typeface="Georgia" pitchFamily="18" charset="0"/>
              <a:cs typeface="Arial" charset="0"/>
            </a:endParaRPr>
          </a:p>
          <a:p>
            <a:pPr marL="457200" indent="-457200" algn="l" eaLnBrk="1" fontAlgn="auto" hangingPunct="1">
              <a:spcAft>
                <a:spcPts val="0"/>
              </a:spcAft>
              <a:buFontTx/>
              <a:buChar char="-"/>
              <a:defRPr/>
            </a:pPr>
            <a:endParaRPr lang="en-US" sz="2800" dirty="0">
              <a:latin typeface="Georgia" pitchFamily="18" charset="0"/>
              <a:cs typeface="Arial" charset="0"/>
            </a:endParaRPr>
          </a:p>
        </p:txBody>
      </p:sp>
      <p:grpSp>
        <p:nvGrpSpPr>
          <p:cNvPr id="3" name="Group 2">
            <a:extLst>
              <a:ext uri="{FF2B5EF4-FFF2-40B4-BE49-F238E27FC236}">
                <a16:creationId xmlns:a16="http://schemas.microsoft.com/office/drawing/2014/main" id="{5C43E25D-B164-75C3-FC33-C9253C527B71}"/>
              </a:ext>
            </a:extLst>
          </p:cNvPr>
          <p:cNvGrpSpPr/>
          <p:nvPr/>
        </p:nvGrpSpPr>
        <p:grpSpPr>
          <a:xfrm>
            <a:off x="4114800" y="-45421"/>
            <a:ext cx="5562600" cy="990600"/>
            <a:chOff x="3733800" y="1260"/>
            <a:chExt cx="5562600" cy="990600"/>
          </a:xfrm>
        </p:grpSpPr>
        <p:sp>
          <p:nvSpPr>
            <p:cNvPr id="8" name="Title 5"/>
            <p:cNvSpPr txBox="1">
              <a:spLocks/>
            </p:cNvSpPr>
            <p:nvPr/>
          </p:nvSpPr>
          <p:spPr bwMode="auto">
            <a:xfrm>
              <a:off x="3733800" y="1260"/>
              <a:ext cx="5562600" cy="990600"/>
            </a:xfrm>
            <a:prstGeom prst="rect">
              <a:avLst/>
            </a:prstGeom>
            <a:noFill/>
            <a:ln w="9525">
              <a:noFill/>
              <a:miter lim="800000"/>
              <a:headEnd/>
              <a:tailEnd/>
            </a:ln>
          </p:spPr>
          <p:txBody>
            <a:bodyPr anchor="ctr"/>
            <a:lstStyle/>
            <a:p>
              <a:pPr eaLnBrk="0" hangingPunct="0">
                <a:defRPr/>
              </a:pPr>
              <a:r>
                <a:rPr lang="en-US" sz="2400" b="1" kern="0" dirty="0">
                  <a:solidFill>
                    <a:schemeClr val="bg1"/>
                  </a:solidFill>
                  <a:latin typeface="Georgia" pitchFamily="18" charset="0"/>
                  <a:ea typeface="+mj-ea"/>
                  <a:cs typeface="+mj-cs"/>
                </a:rPr>
                <a:t>Research outputs        impacts</a:t>
              </a:r>
            </a:p>
          </p:txBody>
        </p:sp>
        <p:sp>
          <p:nvSpPr>
            <p:cNvPr id="2" name="Arrow: Right 1">
              <a:extLst>
                <a:ext uri="{FF2B5EF4-FFF2-40B4-BE49-F238E27FC236}">
                  <a16:creationId xmlns:a16="http://schemas.microsoft.com/office/drawing/2014/main" id="{94288755-1FFA-0307-F53F-DBE49071FC40}"/>
                </a:ext>
              </a:extLst>
            </p:cNvPr>
            <p:cNvSpPr/>
            <p:nvPr/>
          </p:nvSpPr>
          <p:spPr>
            <a:xfrm>
              <a:off x="6629400" y="445235"/>
              <a:ext cx="533400" cy="15240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349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5" descr="cu_logo_sml_150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76200" y="1143000"/>
            <a:ext cx="8991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fontAlgn="auto" hangingPunct="1">
              <a:lnSpc>
                <a:spcPct val="110000"/>
              </a:lnSpc>
              <a:spcAft>
                <a:spcPts val="0"/>
              </a:spcAft>
              <a:defRPr/>
            </a:pPr>
            <a:r>
              <a:rPr lang="en-US" sz="2400" b="1" dirty="0">
                <a:solidFill>
                  <a:schemeClr val="tx1"/>
                </a:solidFill>
                <a:latin typeface="Georgia" pitchFamily="18" charset="0"/>
                <a:cs typeface="Arial" charset="0"/>
              </a:rPr>
              <a:t>The Example of Index-Based Livestock Insurance (IBLI)</a:t>
            </a:r>
          </a:p>
          <a:p>
            <a:pPr marL="457200" indent="-457200" algn="l" eaLnBrk="1" fontAlgn="auto" hangingPunct="1">
              <a:lnSpc>
                <a:spcPct val="110000"/>
              </a:lnSpc>
              <a:spcAft>
                <a:spcPts val="0"/>
              </a:spcAft>
              <a:buFontTx/>
              <a:buChar char="-"/>
              <a:defRPr/>
            </a:pPr>
            <a:r>
              <a:rPr lang="en-US" sz="2400" b="1" dirty="0">
                <a:solidFill>
                  <a:schemeClr val="tx1"/>
                </a:solidFill>
                <a:latin typeface="Georgia" pitchFamily="18" charset="0"/>
                <a:cs typeface="Arial" charset="0"/>
              </a:rPr>
              <a:t>Intellectual origins: </a:t>
            </a:r>
            <a:r>
              <a:rPr lang="en-US" sz="2400" dirty="0">
                <a:solidFill>
                  <a:schemeClr val="tx1"/>
                </a:solidFill>
                <a:latin typeface="Georgia" pitchFamily="18" charset="0"/>
                <a:cs typeface="Arial" charset="0"/>
              </a:rPr>
              <a:t>shared concerns about the poorest, most vulnerable peoples on the planet. How best to support/ empower them? More equitable/effective risk sharing.</a:t>
            </a:r>
          </a:p>
          <a:p>
            <a:pPr marL="457200" indent="-457200" algn="l" eaLnBrk="1" fontAlgn="auto" hangingPunct="1">
              <a:lnSpc>
                <a:spcPct val="110000"/>
              </a:lnSpc>
              <a:spcAft>
                <a:spcPts val="0"/>
              </a:spcAft>
              <a:buFontTx/>
              <a:buChar char="-"/>
              <a:defRPr/>
            </a:pPr>
            <a:r>
              <a:rPr lang="en-US" sz="2400" b="1" dirty="0">
                <a:solidFill>
                  <a:schemeClr val="tx1"/>
                </a:solidFill>
                <a:latin typeface="Georgia" pitchFamily="18" charset="0"/>
                <a:cs typeface="Arial" charset="0"/>
              </a:rPr>
              <a:t>Research process:</a:t>
            </a:r>
            <a:r>
              <a:rPr lang="en-US" sz="2400" dirty="0">
                <a:solidFill>
                  <a:schemeClr val="tx1"/>
                </a:solidFill>
                <a:latin typeface="Georgia" pitchFamily="18" charset="0"/>
                <a:cs typeface="Arial" charset="0"/>
              </a:rPr>
              <a:t> talk with communities and w/other experts to understand the context and problems. Then collect and analyze original survey data to diagnose problems and prospective solutions. </a:t>
            </a:r>
          </a:p>
          <a:p>
            <a:pPr marL="457200" indent="-457200" algn="l" eaLnBrk="1" fontAlgn="auto" hangingPunct="1">
              <a:spcAft>
                <a:spcPts val="0"/>
              </a:spcAft>
              <a:buFontTx/>
              <a:buChar char="-"/>
              <a:defRPr/>
            </a:pPr>
            <a:endParaRPr lang="en-US" sz="2800" dirty="0">
              <a:solidFill>
                <a:schemeClr val="tx1"/>
              </a:solidFill>
              <a:latin typeface="Georgia" pitchFamily="18" charset="0"/>
              <a:cs typeface="Arial" charset="0"/>
            </a:endParaRPr>
          </a:p>
          <a:p>
            <a:pPr marL="457200" indent="-457200" algn="l" eaLnBrk="1" fontAlgn="auto" hangingPunct="1">
              <a:spcAft>
                <a:spcPts val="0"/>
              </a:spcAft>
              <a:buFontTx/>
              <a:buChar char="-"/>
              <a:defRPr/>
            </a:pPr>
            <a:endParaRPr lang="en-US" sz="2800" dirty="0">
              <a:latin typeface="Georgia" pitchFamily="18" charset="0"/>
              <a:cs typeface="Arial" charset="0"/>
            </a:endParaRPr>
          </a:p>
        </p:txBody>
      </p:sp>
      <p:grpSp>
        <p:nvGrpSpPr>
          <p:cNvPr id="3" name="Group 2">
            <a:extLst>
              <a:ext uri="{FF2B5EF4-FFF2-40B4-BE49-F238E27FC236}">
                <a16:creationId xmlns:a16="http://schemas.microsoft.com/office/drawing/2014/main" id="{5C43E25D-B164-75C3-FC33-C9253C527B71}"/>
              </a:ext>
            </a:extLst>
          </p:cNvPr>
          <p:cNvGrpSpPr/>
          <p:nvPr/>
        </p:nvGrpSpPr>
        <p:grpSpPr>
          <a:xfrm>
            <a:off x="4114800" y="-45421"/>
            <a:ext cx="5562600" cy="990600"/>
            <a:chOff x="3733800" y="1260"/>
            <a:chExt cx="5562600" cy="990600"/>
          </a:xfrm>
        </p:grpSpPr>
        <p:sp>
          <p:nvSpPr>
            <p:cNvPr id="8" name="Title 5"/>
            <p:cNvSpPr txBox="1">
              <a:spLocks/>
            </p:cNvSpPr>
            <p:nvPr/>
          </p:nvSpPr>
          <p:spPr bwMode="auto">
            <a:xfrm>
              <a:off x="3733800" y="1260"/>
              <a:ext cx="5562600" cy="990600"/>
            </a:xfrm>
            <a:prstGeom prst="rect">
              <a:avLst/>
            </a:prstGeom>
            <a:noFill/>
            <a:ln w="9525">
              <a:noFill/>
              <a:miter lim="800000"/>
              <a:headEnd/>
              <a:tailEnd/>
            </a:ln>
          </p:spPr>
          <p:txBody>
            <a:bodyPr anchor="ctr"/>
            <a:lstStyle/>
            <a:p>
              <a:pPr eaLnBrk="0" hangingPunct="0">
                <a:defRPr/>
              </a:pPr>
              <a:r>
                <a:rPr lang="en-US" sz="2400" b="1" kern="0" dirty="0">
                  <a:solidFill>
                    <a:schemeClr val="bg1"/>
                  </a:solidFill>
                  <a:latin typeface="Georgia" pitchFamily="18" charset="0"/>
                  <a:ea typeface="+mj-ea"/>
                  <a:cs typeface="+mj-cs"/>
                </a:rPr>
                <a:t>Research outputs        impacts</a:t>
              </a:r>
            </a:p>
          </p:txBody>
        </p:sp>
        <p:sp>
          <p:nvSpPr>
            <p:cNvPr id="2" name="Arrow: Right 1">
              <a:extLst>
                <a:ext uri="{FF2B5EF4-FFF2-40B4-BE49-F238E27FC236}">
                  <a16:creationId xmlns:a16="http://schemas.microsoft.com/office/drawing/2014/main" id="{94288755-1FFA-0307-F53F-DBE49071FC40}"/>
                </a:ext>
              </a:extLst>
            </p:cNvPr>
            <p:cNvSpPr/>
            <p:nvPr/>
          </p:nvSpPr>
          <p:spPr>
            <a:xfrm>
              <a:off x="6629400" y="445235"/>
              <a:ext cx="533400" cy="1524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book cover of a book&#10;&#10;Description automatically generated">
            <a:extLst>
              <a:ext uri="{FF2B5EF4-FFF2-40B4-BE49-F238E27FC236}">
                <a16:creationId xmlns:a16="http://schemas.microsoft.com/office/drawing/2014/main" id="{5C085CC9-E6F0-0081-51EA-DA624C21C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191000"/>
            <a:ext cx="1676400" cy="2523913"/>
          </a:xfrm>
          <a:prstGeom prst="rect">
            <a:avLst/>
          </a:prstGeom>
        </p:spPr>
      </p:pic>
      <p:sp>
        <p:nvSpPr>
          <p:cNvPr id="7" name="TextBox 6">
            <a:extLst>
              <a:ext uri="{FF2B5EF4-FFF2-40B4-BE49-F238E27FC236}">
                <a16:creationId xmlns:a16="http://schemas.microsoft.com/office/drawing/2014/main" id="{F3BFD181-356C-712A-574D-2CACB9CFD7C8}"/>
              </a:ext>
            </a:extLst>
          </p:cNvPr>
          <p:cNvSpPr txBox="1"/>
          <p:nvPr/>
        </p:nvSpPr>
        <p:spPr>
          <a:xfrm>
            <a:off x="79349" y="4343400"/>
            <a:ext cx="7193028" cy="2954655"/>
          </a:xfrm>
          <a:prstGeom prst="rect">
            <a:avLst/>
          </a:prstGeom>
          <a:noFill/>
        </p:spPr>
        <p:txBody>
          <a:bodyPr wrap="square" rtlCol="0">
            <a:spAutoFit/>
          </a:bodyPr>
          <a:lstStyle/>
          <a:p>
            <a:pPr marL="457200" indent="-457200" algn="l" eaLnBrk="1" fontAlgn="auto" hangingPunct="1">
              <a:spcAft>
                <a:spcPts val="0"/>
              </a:spcAft>
              <a:buFontTx/>
              <a:buChar char="-"/>
              <a:defRPr/>
            </a:pPr>
            <a:r>
              <a:rPr lang="en-US" sz="2400" b="1" dirty="0">
                <a:solidFill>
                  <a:schemeClr val="tx1"/>
                </a:solidFill>
                <a:latin typeface="Georgia" pitchFamily="18" charset="0"/>
                <a:cs typeface="Arial" charset="0"/>
              </a:rPr>
              <a:t>Design an intervention to solve problem </a:t>
            </a:r>
            <a:r>
              <a:rPr lang="en-US" sz="2400" dirty="0">
                <a:solidFill>
                  <a:schemeClr val="tx1"/>
                </a:solidFill>
                <a:latin typeface="Georgia" pitchFamily="18" charset="0"/>
                <a:cs typeface="Arial" charset="0"/>
              </a:rPr>
              <a:t>(uninsured catastrophic drought risk): IBLI. Combinatorial innovation: draw on remote sensing, range science, economics. Rigorously test innovation. Redesign to adapt to issues in pilot. </a:t>
            </a:r>
            <a:r>
              <a:rPr lang="en-US" sz="2400" dirty="0">
                <a:latin typeface="Georgia" pitchFamily="18" charset="0"/>
                <a:cs typeface="Arial" charset="0"/>
              </a:rPr>
              <a:t>Publicize results. Then scale with partners.</a:t>
            </a:r>
            <a:endParaRPr lang="en-US" sz="2400" dirty="0">
              <a:solidFill>
                <a:schemeClr val="tx1"/>
              </a:solidFill>
              <a:latin typeface="Georgia" pitchFamily="18" charset="0"/>
              <a:cs typeface="Arial" charset="0"/>
            </a:endParaRPr>
          </a:p>
          <a:p>
            <a:pPr algn="l" eaLnBrk="1" fontAlgn="auto" hangingPunct="1">
              <a:spcAft>
                <a:spcPts val="0"/>
              </a:spcAft>
              <a:defRPr/>
            </a:pPr>
            <a:r>
              <a:rPr lang="en-US" sz="2400" dirty="0">
                <a:solidFill>
                  <a:schemeClr val="tx1"/>
                </a:solidFill>
                <a:latin typeface="Georgia" pitchFamily="18" charset="0"/>
                <a:cs typeface="Arial" charset="0"/>
              </a:rPr>
              <a:t> </a:t>
            </a:r>
          </a:p>
          <a:p>
            <a:endParaRPr lang="en-US" dirty="0"/>
          </a:p>
        </p:txBody>
      </p:sp>
    </p:spTree>
    <p:extLst>
      <p:ext uri="{BB962C8B-B14F-4D97-AF65-F5344CB8AC3E}">
        <p14:creationId xmlns:p14="http://schemas.microsoft.com/office/powerpoint/2010/main" val="20926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5" descr="cu_logo_sml_150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76200" y="1143000"/>
            <a:ext cx="8991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fontAlgn="auto" hangingPunct="1">
              <a:spcAft>
                <a:spcPts val="0"/>
              </a:spcAft>
              <a:defRPr/>
            </a:pPr>
            <a:r>
              <a:rPr lang="en-US" sz="2400" b="1" dirty="0">
                <a:solidFill>
                  <a:schemeClr val="tx1"/>
                </a:solidFill>
                <a:latin typeface="Georgia" pitchFamily="18" charset="0"/>
                <a:cs typeface="Arial" charset="0"/>
              </a:rPr>
              <a:t>The Example of Index-Based Livestock Insurance (IBLI)</a:t>
            </a:r>
          </a:p>
          <a:p>
            <a:pPr marL="457200" indent="-457200" algn="l" eaLnBrk="1" fontAlgn="auto" hangingPunct="1">
              <a:spcAft>
                <a:spcPts val="0"/>
              </a:spcAft>
              <a:buFontTx/>
              <a:buChar char="-"/>
              <a:defRPr/>
            </a:pPr>
            <a:endParaRPr lang="en-US" sz="2800" dirty="0">
              <a:latin typeface="Georgia" pitchFamily="18" charset="0"/>
              <a:cs typeface="Arial" charset="0"/>
            </a:endParaRPr>
          </a:p>
        </p:txBody>
      </p:sp>
      <p:grpSp>
        <p:nvGrpSpPr>
          <p:cNvPr id="3" name="Group 2">
            <a:extLst>
              <a:ext uri="{FF2B5EF4-FFF2-40B4-BE49-F238E27FC236}">
                <a16:creationId xmlns:a16="http://schemas.microsoft.com/office/drawing/2014/main" id="{5C43E25D-B164-75C3-FC33-C9253C527B71}"/>
              </a:ext>
            </a:extLst>
          </p:cNvPr>
          <p:cNvGrpSpPr/>
          <p:nvPr/>
        </p:nvGrpSpPr>
        <p:grpSpPr>
          <a:xfrm>
            <a:off x="4114800" y="-45421"/>
            <a:ext cx="5562600" cy="990600"/>
            <a:chOff x="3733800" y="1260"/>
            <a:chExt cx="5562600" cy="990600"/>
          </a:xfrm>
        </p:grpSpPr>
        <p:sp>
          <p:nvSpPr>
            <p:cNvPr id="8" name="Title 5"/>
            <p:cNvSpPr txBox="1">
              <a:spLocks/>
            </p:cNvSpPr>
            <p:nvPr/>
          </p:nvSpPr>
          <p:spPr bwMode="auto">
            <a:xfrm>
              <a:off x="3733800" y="1260"/>
              <a:ext cx="5562600" cy="990600"/>
            </a:xfrm>
            <a:prstGeom prst="rect">
              <a:avLst/>
            </a:prstGeom>
            <a:noFill/>
            <a:ln w="9525">
              <a:noFill/>
              <a:miter lim="800000"/>
              <a:headEnd/>
              <a:tailEnd/>
            </a:ln>
          </p:spPr>
          <p:txBody>
            <a:bodyPr anchor="ctr"/>
            <a:lstStyle/>
            <a:p>
              <a:pPr eaLnBrk="0" hangingPunct="0">
                <a:defRPr/>
              </a:pPr>
              <a:r>
                <a:rPr lang="en-US" sz="2400" b="1" kern="0" dirty="0">
                  <a:solidFill>
                    <a:schemeClr val="bg1"/>
                  </a:solidFill>
                  <a:latin typeface="Georgia" pitchFamily="18" charset="0"/>
                  <a:ea typeface="+mj-ea"/>
                  <a:cs typeface="+mj-cs"/>
                </a:rPr>
                <a:t>Research outputs        impacts</a:t>
              </a:r>
            </a:p>
          </p:txBody>
        </p:sp>
        <p:sp>
          <p:nvSpPr>
            <p:cNvPr id="2" name="Arrow: Right 1">
              <a:extLst>
                <a:ext uri="{FF2B5EF4-FFF2-40B4-BE49-F238E27FC236}">
                  <a16:creationId xmlns:a16="http://schemas.microsoft.com/office/drawing/2014/main" id="{94288755-1FFA-0307-F53F-DBE49071FC40}"/>
                </a:ext>
              </a:extLst>
            </p:cNvPr>
            <p:cNvSpPr/>
            <p:nvPr/>
          </p:nvSpPr>
          <p:spPr>
            <a:xfrm>
              <a:off x="6629400" y="445235"/>
              <a:ext cx="533400" cy="1524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F3BFD181-356C-712A-574D-2CACB9CFD7C8}"/>
              </a:ext>
            </a:extLst>
          </p:cNvPr>
          <p:cNvSpPr txBox="1"/>
          <p:nvPr/>
        </p:nvSpPr>
        <p:spPr>
          <a:xfrm>
            <a:off x="76200" y="1717238"/>
            <a:ext cx="8534400" cy="1477328"/>
          </a:xfrm>
          <a:prstGeom prst="rect">
            <a:avLst/>
          </a:prstGeom>
          <a:noFill/>
        </p:spPr>
        <p:txBody>
          <a:bodyPr wrap="square" rtlCol="0">
            <a:spAutoFit/>
          </a:bodyPr>
          <a:lstStyle/>
          <a:p>
            <a:pPr marL="457200" indent="-457200" algn="l" eaLnBrk="1" fontAlgn="auto" hangingPunct="1">
              <a:spcAft>
                <a:spcPts val="0"/>
              </a:spcAft>
              <a:buFontTx/>
              <a:buChar char="-"/>
              <a:defRPr/>
            </a:pPr>
            <a:r>
              <a:rPr lang="en-US" sz="2400" b="1" dirty="0">
                <a:latin typeface="Georgia" pitchFamily="18" charset="0"/>
                <a:cs typeface="Arial" charset="0"/>
              </a:rPr>
              <a:t>End result: </a:t>
            </a:r>
            <a:r>
              <a:rPr lang="en-US" sz="2400" dirty="0">
                <a:latin typeface="Georgia" pitchFamily="18" charset="0"/>
                <a:cs typeface="Arial" charset="0"/>
              </a:rPr>
              <a:t>IBLI scaled from parts of 2 countries to broader use in 4 (and growing).  ~600K people covered to date, expected &gt;1.5M by end-2025. </a:t>
            </a:r>
            <a:endParaRPr lang="en-US" sz="2400" dirty="0">
              <a:solidFill>
                <a:schemeClr val="tx1"/>
              </a:solidFill>
              <a:latin typeface="Georgia" pitchFamily="18" charset="0"/>
              <a:cs typeface="Arial" charset="0"/>
            </a:endParaRPr>
          </a:p>
          <a:p>
            <a:endParaRPr lang="en-US" dirty="0"/>
          </a:p>
        </p:txBody>
      </p:sp>
      <p:pic>
        <p:nvPicPr>
          <p:cNvPr id="4" name="Picture 3">
            <a:extLst>
              <a:ext uri="{FF2B5EF4-FFF2-40B4-BE49-F238E27FC236}">
                <a16:creationId xmlns:a16="http://schemas.microsoft.com/office/drawing/2014/main" id="{7ED026F8-0E8A-919D-FF6C-861542811E82}"/>
              </a:ext>
            </a:extLst>
          </p:cNvPr>
          <p:cNvPicPr>
            <a:picLocks noChangeAspect="1"/>
          </p:cNvPicPr>
          <p:nvPr/>
        </p:nvPicPr>
        <p:blipFill rotWithShape="1">
          <a:blip r:embed="rId3">
            <a:extLst>
              <a:ext uri="{28A0092B-C50C-407E-A947-70E740481C1C}">
                <a14:useLocalDpi xmlns:a14="http://schemas.microsoft.com/office/drawing/2010/main" val="0"/>
              </a:ext>
            </a:extLst>
          </a:blip>
          <a:srcRect l="63152" t="52269" r="3735" b="21291"/>
          <a:stretch/>
        </p:blipFill>
        <p:spPr>
          <a:xfrm>
            <a:off x="838200" y="3248025"/>
            <a:ext cx="2286000" cy="2362200"/>
          </a:xfrm>
          <a:prstGeom prst="rect">
            <a:avLst/>
          </a:prstGeom>
        </p:spPr>
      </p:pic>
      <p:pic>
        <p:nvPicPr>
          <p:cNvPr id="9" name="Picture 8">
            <a:extLst>
              <a:ext uri="{FF2B5EF4-FFF2-40B4-BE49-F238E27FC236}">
                <a16:creationId xmlns:a16="http://schemas.microsoft.com/office/drawing/2014/main" id="{AB0ACC8F-4278-266B-7E7F-4B68E378B15A}"/>
              </a:ext>
            </a:extLst>
          </p:cNvPr>
          <p:cNvPicPr>
            <a:picLocks noChangeAspect="1"/>
          </p:cNvPicPr>
          <p:nvPr/>
        </p:nvPicPr>
        <p:blipFill>
          <a:blip r:embed="rId4"/>
          <a:stretch>
            <a:fillRect/>
          </a:stretch>
        </p:blipFill>
        <p:spPr>
          <a:xfrm>
            <a:off x="3776973" y="2895600"/>
            <a:ext cx="4567721" cy="4038600"/>
          </a:xfrm>
          <a:prstGeom prst="rect">
            <a:avLst/>
          </a:prstGeom>
        </p:spPr>
      </p:pic>
    </p:spTree>
    <p:extLst>
      <p:ext uri="{BB962C8B-B14F-4D97-AF65-F5344CB8AC3E}">
        <p14:creationId xmlns:p14="http://schemas.microsoft.com/office/powerpoint/2010/main" val="1836394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281433-C99C-209B-15C7-1C20E2EE1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387" name="Text Box 3"/>
          <p:cNvSpPr txBox="1">
            <a:spLocks noChangeArrowheads="1"/>
          </p:cNvSpPr>
          <p:nvPr/>
        </p:nvSpPr>
        <p:spPr bwMode="auto">
          <a:xfrm>
            <a:off x="76200" y="981075"/>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ts val="600"/>
              </a:spcBef>
            </a:pPr>
            <a:r>
              <a:rPr lang="en-US" altLang="en-US" sz="4400" b="1" dirty="0">
                <a:solidFill>
                  <a:schemeClr val="bg1"/>
                </a:solidFill>
                <a:latin typeface="Georgia" pitchFamily="18" charset="0"/>
              </a:rPr>
              <a:t>Good luck and Godspeed!</a:t>
            </a:r>
          </a:p>
        </p:txBody>
      </p:sp>
      <p:pic>
        <p:nvPicPr>
          <p:cNvPr id="16388" name="Picture 5" descr="cu_logo_sml_150_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4026</TotalTime>
  <Words>522</Words>
  <Application>Microsoft Office PowerPoint</Application>
  <PresentationFormat>On-screen Show (4:3)</PresentationFormat>
  <Paragraphs>44</Paragraphs>
  <Slides>8</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Arial</vt:lpstr>
      <vt:lpstr>Calibri</vt:lpstr>
      <vt:lpstr>Georgia</vt:lpstr>
      <vt:lpstr>Times New Roman</vt:lpstr>
      <vt:lpstr>Custom Design</vt:lpstr>
      <vt:lpstr>1_Custom Design</vt:lpstr>
      <vt:lpstr>Office Theme</vt:lpstr>
      <vt:lpstr>PowerPoint Presentation</vt:lpstr>
      <vt:lpstr>Why do applied economics (or most any) research?  - intellectual stimulation (i.e., tackle interesting problems)  - impact opportunities (i.e., help solve important problems)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Barrett</dc:creator>
  <cp:lastModifiedBy>Chris Barrett</cp:lastModifiedBy>
  <cp:revision>86</cp:revision>
  <cp:lastPrinted>2015-09-11T11:34:21Z</cp:lastPrinted>
  <dcterms:created xsi:type="dcterms:W3CDTF">2001-03-15T21:53:34Z</dcterms:created>
  <dcterms:modified xsi:type="dcterms:W3CDTF">2024-06-24T19:55:26Z</dcterms:modified>
</cp:coreProperties>
</file>