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83" r:id="rId22"/>
    <p:sldId id="275" r:id="rId23"/>
    <p:sldId id="282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nh Pham" initials="TP" lastIdx="14" clrIdx="0">
    <p:extLst>
      <p:ext uri="{19B8F6BF-5375-455C-9EA6-DF929625EA0E}">
        <p15:presenceInfo xmlns:p15="http://schemas.microsoft.com/office/powerpoint/2012/main" userId="c56cf34b1bde34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43" d="100"/>
          <a:sy n="143" d="100"/>
        </p:scale>
        <p:origin x="12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10611-C6E3-499D-945A-53D6D7292872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02AA7-AD99-4CE1-A8BD-745A92DF1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8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3ACA5-757C-405A-A9F9-C015DC1E4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F795A-9918-492E-AEBF-61ED1CC10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69F74-668E-469A-9FB3-9C60604D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6AFC-430B-41F6-8710-2ABB9FDF953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4889F-1684-402D-94A0-91291B6B4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DC04D-C2FD-433E-B3E8-34C6329C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65E-2EF0-4E99-9C6E-538A9844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0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CDD08-7A09-495E-B97A-D70924D1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6843A-532C-4900-87DE-C31944066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74B57-205C-4662-932D-FE750C8C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6AFC-430B-41F6-8710-2ABB9FDF953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3F570-A9C6-47DD-AFF5-7C0DD060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DBC1D-F3F4-4B7C-BC93-EF7F789D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65E-2EF0-4E99-9C6E-538A9844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5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0923D-2ABC-4096-970B-EEB8124E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F3364-CA7C-43E2-A6B7-3B1D83128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4182C-9442-44B3-A78D-C367C4F9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6AFC-430B-41F6-8710-2ABB9FDF953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94681-1F68-4841-9B5F-47CA4466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AEB2E-E533-4E67-917C-B8459ADA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65E-2EF0-4E99-9C6E-538A9844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7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D091-E2D2-4A76-B14C-21BF7023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54634-E132-47BE-BE7E-E12EFAA50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2020B-8BF7-4D69-A641-BFE15EF1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6AFC-430B-41F6-8710-2ABB9FDF953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53090-5BCE-4883-BC60-190ED8D0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78236-5601-4172-B951-4FAC94E8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65E-2EF0-4E99-9C6E-538A9844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8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987A6-E294-4937-8266-A8DFCC4C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9585B-7429-4BA9-8C9E-25A635FD3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01C1E-9C60-4621-99FD-BE59792C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6AFC-430B-41F6-8710-2ABB9FDF953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82B04-D4F2-41F6-B3D0-2149B4D61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1F905-E139-473F-95DC-95FB1381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65E-2EF0-4E99-9C6E-538A9844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F7E0-B1E8-435D-B7DD-5AF7A493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C715F-58DF-4112-80F9-C9AD267F8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7562F-7128-439E-9269-FC2D21C8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30596-123D-468B-B6A3-2E643C5C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6AFC-430B-41F6-8710-2ABB9FDF953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AF87F-1092-4B88-B6FB-C5128968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4CA98-A5DD-4060-A6CA-76134334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65E-2EF0-4E99-9C6E-538A9844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7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E985-22B4-4942-AD15-0A8CF66CB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8F7A5-527B-49F2-8355-06621DB40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58ECC-CA06-4C3D-B606-77E2EA5A5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190F3-3FD2-47C7-B08C-E01986D1B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87322E-45F9-4F06-A006-30787FFA2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568580-D9E7-4FCD-B6F7-922F351B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6AFC-430B-41F6-8710-2ABB9FDF953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629795-0B12-4873-9043-4B6B4516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358E9-A0F4-462E-8700-636FEA82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65E-2EF0-4E99-9C6E-538A9844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1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1E74-2204-414D-B5D3-A3690E6E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1944A-6FB6-43A6-B4FE-FF140AC6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6AFC-430B-41F6-8710-2ABB9FDF953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E15FC-FBF0-4632-B07A-80996FA5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05787-6DE4-4EC7-964E-1900972C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65E-2EF0-4E99-9C6E-538A9844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300EFF-7E83-4871-A263-E1476C80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6AFC-430B-41F6-8710-2ABB9FDF953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8DA77-E367-46DC-B61D-56BF36AB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4DF7A-22F2-46D8-A244-BD7468A5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65E-2EF0-4E99-9C6E-538A9844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6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BF879-FBC6-4737-9D13-E87A0EBC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5EC4-3809-44DD-90BB-B7B878E52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F3808-4CB3-44DD-80E7-096A2B301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656F3-3E6D-455A-8E5E-57BB35AA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6AFC-430B-41F6-8710-2ABB9FDF953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A417-A3A5-4E9E-AAD8-7BF6224E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F6CC1-28E7-4CE6-97BE-A93AA8AA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65E-2EF0-4E99-9C6E-538A9844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4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3777-E973-4618-A1DD-3107CFDA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D05F2B-9B94-4F8B-AA04-D594CB869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5B6C8-2E6F-49D2-902A-34844E09A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5D8E4-D433-4A2F-8123-535B6E86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6AFC-430B-41F6-8710-2ABB9FDF953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D3450-3C7E-4DA4-93B8-E93092FA7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02D43-4F86-423A-93EC-4E531B08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65E-2EF0-4E99-9C6E-538A9844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8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0668B-BB5D-49CE-AB61-584CEB4A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909A0-1CEE-4B26-AB32-737747EF0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08CB3-9989-4184-8BEC-FBD55C752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46AFC-430B-41F6-8710-2ABB9FDF953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BCEFC-737C-465E-AB01-154B597F8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CBE40-D0A8-4A56-8850-53A9CF636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65E-2EF0-4E99-9C6E-538A9844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5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C00B-3E9A-45E9-8794-5A6C052F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2249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The Intertemporal Evolution of Agriculture and Labor over a Rapid Structural Transformation: Lessons from Vietnam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9EA92-06B1-45A1-8EE0-98012DCDB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78955"/>
          </a:xfrm>
        </p:spPr>
        <p:txBody>
          <a:bodyPr>
            <a:noAutofit/>
          </a:bodyPr>
          <a:lstStyle/>
          <a:p>
            <a:r>
              <a:rPr lang="en-US" dirty="0"/>
              <a:t>Yanyan Liu, Christopher B. Barrett, Trinh Pham, William </a:t>
            </a:r>
            <a:r>
              <a:rPr lang="en-US" dirty="0" smtClean="0"/>
              <a:t>Violette</a:t>
            </a:r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Seminar at KU Leuven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June 10</a:t>
            </a:r>
            <a:r>
              <a:rPr lang="en-US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59483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6302-041A-4920-8319-72975BA5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52" y="278415"/>
            <a:ext cx="10939428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Median Share of Agricultural Income and Wage Income in Total Household Income, 2002-2016 (VHLSS)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0934ED-3D22-4454-BF6B-7B83BBAE2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373" y="2653271"/>
            <a:ext cx="6874154" cy="4204729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1585748" y="1698572"/>
            <a:ext cx="9020503" cy="5717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As in today’s high-income countries, since 2010, wage income has exceeded farm income among rural households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7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D8CA-EEE4-4529-A44B-2F023583F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6" y="311734"/>
            <a:ext cx="11883347" cy="90749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Labor Force Composition by Age, Gender and Education (LFS)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14515F-D886-40C0-9B3A-C99F5ED52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" b="2864"/>
          <a:stretch/>
        </p:blipFill>
        <p:spPr>
          <a:xfrm>
            <a:off x="2081048" y="2382361"/>
            <a:ext cx="8434552" cy="403420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1235266" y="1140643"/>
            <a:ext cx="10099195" cy="5717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agricultural workforce is aging faster than the overall workforce. Educational attainment growing very rapidly. Women’s workforce participation is high, and higher in ag than non-farm sectors.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6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D8CA-EEE4-4529-A44B-2F023583F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01" y="291712"/>
            <a:ext cx="11640246" cy="90749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No real difference in rural-urban demographic change</a:t>
            </a:r>
            <a:endParaRPr lang="en-US" sz="40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1235266" y="1140644"/>
            <a:ext cx="9844325" cy="908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aging of the agricultural </a:t>
            </a:r>
            <a:r>
              <a:rPr lang="en-US" dirty="0"/>
              <a:t>workforce is </a:t>
            </a:r>
            <a:r>
              <a:rPr lang="en-US" dirty="0" smtClean="0"/>
              <a:t>not merely a reflection of greater aging of rural populations. 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57" y="1812074"/>
            <a:ext cx="8145013" cy="5335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31702" y="6224373"/>
            <a:ext cx="2322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Estimated from 5%, 3%, 15% Population and Housing Census 1989, 1999, 2009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7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2BC90-4F4A-4768-966E-9C4AB78F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15" y="365125"/>
            <a:ext cx="1142666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Median daily real </a:t>
            </a:r>
            <a:r>
              <a:rPr lang="en-US" sz="4000" b="1" dirty="0" smtClean="0">
                <a:latin typeface="+mn-lt"/>
              </a:rPr>
              <a:t>agricultural </a:t>
            </a:r>
            <a:r>
              <a:rPr lang="en-US" sz="4000" b="1" dirty="0">
                <a:latin typeface="+mn-lt"/>
              </a:rPr>
              <a:t>wages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893BBD-E9E4-4705-A67E-D2FF8A914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668" y="2876109"/>
            <a:ext cx="5391694" cy="376412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1315106" y="1550546"/>
            <a:ext cx="1009919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Rapid growth in real agricultural wages in rural Vietnam, from $1.15-1.32/day in 1992 to $3.96-4.42/day in 2010 (in 2010 constant US$). ~7% annualized ag wage growth rate &gt; national GDP growth rate.</a:t>
            </a:r>
          </a:p>
          <a:p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7168362" y="4095392"/>
            <a:ext cx="4159026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Women suffer 11-14% wage gap (&lt; global </a:t>
            </a:r>
            <a:r>
              <a:rPr lang="en-US" dirty="0" err="1" smtClean="0"/>
              <a:t>avg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1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F98E-A5A9-4182-8159-B6A72EBF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85" y="365125"/>
            <a:ext cx="11159685" cy="72199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Have minimum wage rates driven real wages?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F07BC1-53FA-48CE-A0CC-3033BD5B0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062" y="2525808"/>
            <a:ext cx="7500802" cy="42136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1963764" y="1233490"/>
            <a:ext cx="9020503" cy="5717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Mean/median wages increasingly exceed minimum wages, but also growing share of </a:t>
            </a:r>
            <a:r>
              <a:rPr lang="en-US" dirty="0" smtClean="0"/>
              <a:t>ag </a:t>
            </a:r>
            <a:r>
              <a:rPr lang="en-US" dirty="0"/>
              <a:t>workers &lt; </a:t>
            </a:r>
            <a:r>
              <a:rPr lang="en-US" dirty="0" smtClean="0"/>
              <a:t>min wage  </a:t>
            </a:r>
            <a:r>
              <a:rPr lang="en-US" dirty="0"/>
              <a:t>… increased dispersion, especially in most agrarian regions.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78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838E7-3B07-4DCF-AC95-93253A74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5623" cy="108775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Farm size and land rental market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37AD25-9F4E-4624-9083-5907FA4339A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40" y="3300271"/>
            <a:ext cx="4983788" cy="337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B7B880-0444-41BB-BD42-F95066DAE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20" y="3300271"/>
            <a:ext cx="4983787" cy="3557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2EA565-98C5-4A80-A208-83D0C1625455}"/>
              </a:ext>
            </a:extLst>
          </p:cNvPr>
          <p:cNvSpPr txBox="1"/>
          <p:nvPr/>
        </p:nvSpPr>
        <p:spPr>
          <a:xfrm>
            <a:off x="1779270" y="2653939"/>
            <a:ext cx="362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Distribution of total cultivated land per household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EA228-57C7-4DAB-B3E2-4B09FA53DBB7}"/>
              </a:ext>
            </a:extLst>
          </p:cNvPr>
          <p:cNvSpPr txBox="1"/>
          <p:nvPr/>
        </p:nvSpPr>
        <p:spPr>
          <a:xfrm>
            <a:off x="6979044" y="2653940"/>
            <a:ext cx="371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Proportion of households which rent in/out land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1291458" y="1314063"/>
            <a:ext cx="10268694" cy="5717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Vietnam ag </a:t>
            </a:r>
            <a:r>
              <a:rPr lang="en-US" dirty="0"/>
              <a:t>remains small farm based. </a:t>
            </a:r>
            <a:r>
              <a:rPr lang="en-US" dirty="0"/>
              <a:t>0.3/0.6 hectare </a:t>
            </a:r>
            <a:r>
              <a:rPr lang="en-US" dirty="0" smtClean="0"/>
              <a:t>median/mean. </a:t>
            </a:r>
            <a:r>
              <a:rPr lang="en-US" dirty="0"/>
              <a:t>No </a:t>
            </a:r>
            <a:r>
              <a:rPr lang="en-US" dirty="0" smtClean="0"/>
              <a:t>significant farm consolidation despite urbanization and human capital growth. Very </a:t>
            </a:r>
            <a:r>
              <a:rPr lang="en-US" dirty="0"/>
              <a:t>little land rental; mainly owner cultivated.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8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B0CB-A8FB-4932-AE6F-872B08B4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412"/>
            <a:ext cx="10515600" cy="101663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Machinery adoption versus farm size, 1992-2016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B884F5-4735-4346-A4CD-52FF23E63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979" y="2438900"/>
            <a:ext cx="11091936" cy="459252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622738" y="1213945"/>
            <a:ext cx="11327525" cy="575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Clear economies of scale, manifest in a pronounced positive relation b/n land-machinery ownership. Rental markets have virtually erased the farm size gradient in machinery use, leading to rapid mechanization in response to rising real wages and non-farm diversification of farm </a:t>
            </a:r>
            <a:r>
              <a:rPr lang="en-US" dirty="0" err="1"/>
              <a:t>hhs</a:t>
            </a:r>
            <a:r>
              <a:rPr lang="en-US" dirty="0"/>
              <a:t>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32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8C58-191B-4856-8809-2CFF1902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38" y="181669"/>
            <a:ext cx="10921562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Fertilizer and pesticide adoption versus farm size, 1992-2016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F9D00D-4892-4A22-A10D-43F3901A6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2667242"/>
            <a:ext cx="9976646" cy="419075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622738" y="1213945"/>
            <a:ext cx="11327525" cy="575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Differentiated agrochemical use patterns, with labor-saving pesticide use becoming more uniform, as with mechanization, and labor-demanding fertilizer use more size-biased. Seems </a:t>
            </a:r>
            <a:r>
              <a:rPr lang="en-US" dirty="0" smtClean="0"/>
              <a:t>a </a:t>
            </a:r>
            <a:r>
              <a:rPr lang="en-US" dirty="0"/>
              <a:t>response to rising real wages and non-farm diversification of farm </a:t>
            </a:r>
            <a:r>
              <a:rPr lang="en-US" dirty="0" err="1"/>
              <a:t>hhs</a:t>
            </a:r>
            <a:r>
              <a:rPr lang="en-US" dirty="0"/>
              <a:t> that make labor scarcer/dearer.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5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8F0-43A9-4320-9245-B94E76BC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Rice yield versus farm size, 1992-2016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F56CE8-374D-441E-A03B-6EEDBD2C1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294" y="1999529"/>
            <a:ext cx="7853412" cy="463523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2217683" y="1213945"/>
            <a:ext cx="7756634" cy="575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Rapid rice yield growth in initial years (1992-2002), but slower growth 2002-2016.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6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B1B28-896E-4BCF-9DD3-E658E03BC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6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Attenuating farm size-productivity relationship</a:t>
            </a:r>
            <a:endParaRPr lang="en-US" b="1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32452F-32D5-49A7-A32F-B28A68F2A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1" r="2679" b="1"/>
          <a:stretch/>
        </p:blipFill>
        <p:spPr>
          <a:xfrm>
            <a:off x="2115206" y="2501772"/>
            <a:ext cx="7961587" cy="419068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622738" y="1213945"/>
            <a:ext cx="11004331" cy="575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Inverse farm size-productivity relationship has long signaled multiple rural market failures and supported policies favoring small farmers. IFSPR </a:t>
            </a:r>
            <a:r>
              <a:rPr lang="en-US" dirty="0" smtClean="0"/>
              <a:t>(rice yield on log planted area) attenuated </a:t>
            </a:r>
            <a:r>
              <a:rPr lang="en-US" dirty="0"/>
              <a:t>dramatically in Vietnam since 1992. </a:t>
            </a:r>
          </a:p>
        </p:txBody>
      </p:sp>
    </p:spTree>
    <p:extLst>
      <p:ext uri="{BB962C8B-B14F-4D97-AF65-F5344CB8AC3E}">
        <p14:creationId xmlns:p14="http://schemas.microsoft.com/office/powerpoint/2010/main" val="93637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5A76-F4C5-45E3-9499-5CC05011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6B93-9A66-409C-BF02-DFB3FC43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Provide a detailed description of the evolution of rural labor markets and agriculture over the course of Vietnam’s rapid structural transformation over the past quarter century.</a:t>
            </a:r>
          </a:p>
          <a:p>
            <a:endParaRPr lang="en-US" dirty="0"/>
          </a:p>
          <a:p>
            <a:r>
              <a:rPr lang="en-US" dirty="0" smtClean="0"/>
              <a:t>Tap long-term </a:t>
            </a:r>
            <a:r>
              <a:rPr lang="en-US" dirty="0"/>
              <a:t>nationally representative household datasets </a:t>
            </a:r>
            <a:r>
              <a:rPr lang="en-US" dirty="0" smtClean="0"/>
              <a:t>… an </a:t>
            </a:r>
            <a:r>
              <a:rPr lang="en-US" dirty="0"/>
              <a:t>uncommon opportunity to study a rapidly evolving rural </a:t>
            </a:r>
            <a:r>
              <a:rPr lang="en-US" dirty="0" smtClean="0"/>
              <a:t>economy at generational scale.</a:t>
            </a:r>
            <a:endParaRPr lang="en-US" dirty="0"/>
          </a:p>
          <a:p>
            <a:pPr lvl="1"/>
            <a:r>
              <a:rPr lang="en-US" dirty="0"/>
              <a:t>VLSS/VHLSS 1992-2016  (10 rounds, rotating household panels)</a:t>
            </a:r>
          </a:p>
          <a:p>
            <a:pPr lvl="1"/>
            <a:r>
              <a:rPr lang="en-US" dirty="0"/>
              <a:t>LFS: 2007- 2016  (6 rounds, individual worker data)  </a:t>
            </a:r>
          </a:p>
          <a:p>
            <a:endParaRPr lang="en-US" dirty="0"/>
          </a:p>
          <a:p>
            <a:r>
              <a:rPr lang="en-US" dirty="0"/>
              <a:t>Add to the emerging literature on structural transformation in low-income countries using micro-level data. </a:t>
            </a:r>
          </a:p>
          <a:p>
            <a:endParaRPr lang="en-US" dirty="0"/>
          </a:p>
          <a:p>
            <a:r>
              <a:rPr lang="en-US" dirty="0"/>
              <a:t>Descriptive evidence to help to answer several policy-related questions relevant to today’s low-income agrarian nations.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42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668E-7686-4858-8415-E15E8172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84" y="168056"/>
            <a:ext cx="10254736" cy="82359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Farms Not Diversifying</a:t>
            </a:r>
            <a:endParaRPr lang="en-US" sz="40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709449" y="991651"/>
            <a:ext cx="11327525" cy="575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Rising productivity and market integration has not brought diversification. Small farms have concentrated more in rice. Largest farms diversifying somewhat (into industrial and non-traditional food crops).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586" y="3237109"/>
            <a:ext cx="9073360" cy="3292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1822" y="2583013"/>
            <a:ext cx="877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Herfindahl</a:t>
            </a:r>
            <a:r>
              <a:rPr lang="en-US" sz="2400" b="1" dirty="0"/>
              <a:t>–Hirschman Index (HHI) of agricultural output (by value)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4437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668E-7686-4858-8415-E15E8172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84" y="168056"/>
            <a:ext cx="10254736" cy="82359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But farms increasingly engaging markets</a:t>
            </a:r>
            <a:endParaRPr lang="en-US" sz="40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1722008" y="991650"/>
            <a:ext cx="9244117" cy="1337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Dramatic </a:t>
            </a:r>
            <a:r>
              <a:rPr lang="en-US" dirty="0"/>
              <a:t>rise in farm households’ reliance on </a:t>
            </a:r>
            <a:r>
              <a:rPr lang="en-US" dirty="0" smtClean="0"/>
              <a:t>markets and decrease in </a:t>
            </a:r>
            <a:r>
              <a:rPr lang="en-US" dirty="0" err="1" smtClean="0"/>
              <a:t>autoconsumption</a:t>
            </a:r>
            <a:r>
              <a:rPr lang="en-US" dirty="0" smtClean="0"/>
              <a:t> of own farm production.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61" y="2511805"/>
            <a:ext cx="11142685" cy="258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11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5D42-F970-49BE-912F-21174506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06" y="345104"/>
            <a:ext cx="10748394" cy="90749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Per capita real consumption </a:t>
            </a:r>
            <a:r>
              <a:rPr lang="en-US" sz="4000" b="1" dirty="0" smtClean="0">
                <a:latin typeface="+mn-lt"/>
              </a:rPr>
              <a:t>expenditure growth 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A2081C-8589-4D95-A02B-21BBB0A8A0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6" y="2897023"/>
            <a:ext cx="5293360" cy="396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B4C682-C133-4ED5-849B-8C55E12757B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40" y="2897023"/>
            <a:ext cx="5572760" cy="39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0501DD-A15F-4048-9CAE-DB8821F4B8B4}"/>
              </a:ext>
            </a:extLst>
          </p:cNvPr>
          <p:cNvSpPr txBox="1"/>
          <p:nvPr/>
        </p:nvSpPr>
        <p:spPr>
          <a:xfrm>
            <a:off x="1147912" y="2496913"/>
            <a:ext cx="453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10, 50, 90 percentiles of expenditure p.c</a:t>
            </a:r>
            <a:r>
              <a:rPr lang="en-US" sz="20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896F2-58A3-480E-B097-9D2CEF30E81D}"/>
              </a:ext>
            </a:extLst>
          </p:cNvPr>
          <p:cNvSpPr txBox="1"/>
          <p:nvPr/>
        </p:nvSpPr>
        <p:spPr>
          <a:xfrm>
            <a:off x="6651630" y="2528000"/>
            <a:ext cx="4518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Distribution of log expenditure p.c.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869731" y="1280502"/>
            <a:ext cx="10484069" cy="575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Rural well-being improved steadily, but growing inequality too. Median ( base 2010) </a:t>
            </a:r>
            <a:r>
              <a:rPr lang="en-US" dirty="0" err="1"/>
              <a:t>exp</a:t>
            </a:r>
            <a:r>
              <a:rPr lang="en-US" dirty="0"/>
              <a:t> pc grew from $10.11/m to $52.75/</a:t>
            </a:r>
            <a:r>
              <a:rPr lang="en-US" dirty="0" err="1"/>
              <a:t>mo</a:t>
            </a:r>
            <a:r>
              <a:rPr lang="en-US" dirty="0"/>
              <a:t>, 1992-2016.</a:t>
            </a:r>
          </a:p>
        </p:txBody>
      </p:sp>
    </p:spTree>
    <p:extLst>
      <p:ext uri="{BB962C8B-B14F-4D97-AF65-F5344CB8AC3E}">
        <p14:creationId xmlns:p14="http://schemas.microsoft.com/office/powerpoint/2010/main" val="2399219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668E-7686-4858-8415-E15E8172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11" y="168056"/>
            <a:ext cx="11241121" cy="82359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Correlates of Household </a:t>
            </a:r>
            <a:r>
              <a:rPr lang="en-US" sz="4000" b="1" dirty="0" smtClean="0">
                <a:latin typeface="+mn-lt"/>
              </a:rPr>
              <a:t>Per Capita Expenditures</a:t>
            </a:r>
            <a:endParaRPr lang="en-US" sz="40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709449" y="991651"/>
            <a:ext cx="11327525" cy="575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Correlation w/land </a:t>
            </a:r>
            <a:r>
              <a:rPr lang="en-US" dirty="0"/>
              <a:t>holdings steadily decline, </a:t>
            </a:r>
            <a:r>
              <a:rPr lang="en-US" dirty="0" smtClean="0"/>
              <a:t>w/educational attainment and age/experience rising, </a:t>
            </a:r>
            <a:r>
              <a:rPr lang="en-US" dirty="0"/>
              <a:t>while </a:t>
            </a:r>
            <a:r>
              <a:rPr lang="en-US" dirty="0" err="1"/>
              <a:t>hh</a:t>
            </a:r>
            <a:r>
              <a:rPr lang="en-US" dirty="0"/>
              <a:t> size penalty </a:t>
            </a:r>
            <a:r>
              <a:rPr lang="en-US" dirty="0" smtClean="0"/>
              <a:t>grows</a:t>
            </a:r>
            <a:r>
              <a:rPr lang="en-US" dirty="0"/>
              <a:t>.  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71" y="1881448"/>
            <a:ext cx="11350362" cy="481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23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B762-FBA6-4EF6-9D53-AA172F74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93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Summary of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5CC7A-03D2-4CD8-B6D7-8E5E121BA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058"/>
            <a:ext cx="10515600" cy="520050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agricultural labor force is slowly shrinking and aging more rapidly than is the labor force as a whole. Potential ag employment of youth is limited.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Even farming families are diversifying out of agriculture, increasingly earning more of their total household income from the non-farm sector.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Rural-urban real </a:t>
            </a:r>
            <a:r>
              <a:rPr lang="en-US" dirty="0"/>
              <a:t>wage convergence </a:t>
            </a:r>
            <a:r>
              <a:rPr lang="en-US" dirty="0" smtClean="0"/>
              <a:t>has </a:t>
            </a:r>
            <a:r>
              <a:rPr lang="en-US" dirty="0"/>
              <a:t>gone hand-in-hand with increased diversification of the rural economy into the non-farm sector nationwide and rapid advances in educational attainment in all sectors’ and regions’ workforce.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Enhanced inter-sectoral integration also manifests in steady attenuation of the longstanding inverse farm size-yield relationship.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Minimum wage restrictions do not seem to explain growth in real agricultural wages. Indeed, noncompliance w/ min wage laws has </a:t>
            </a:r>
            <a:r>
              <a:rPr lang="en-US" dirty="0" smtClean="0"/>
              <a:t>increased, </a:t>
            </a:r>
            <a:r>
              <a:rPr lang="en-US" dirty="0"/>
              <a:t>especially in the most </a:t>
            </a:r>
            <a:r>
              <a:rPr lang="en-US" dirty="0" smtClean="0"/>
              <a:t>ag-dependent </a:t>
            </a:r>
            <a:r>
              <a:rPr lang="en-US" dirty="0"/>
              <a:t>regions.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Farming </a:t>
            </a:r>
            <a:r>
              <a:rPr lang="en-US" dirty="0" smtClean="0"/>
              <a:t>remains smallholder </a:t>
            </a:r>
            <a:r>
              <a:rPr lang="en-US" dirty="0"/>
              <a:t>household-based. No farm consolidation. But robust mechanization thanks to emergence of vibrant equipment rental markets. Agrochemicals likewise show effects of rural labor changes.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Farms have not been diversifying; still heavily rice-based. But farm households increasingly rely on markets for food, auto-consuming far less of output than a generation ago.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Rural </a:t>
            </a:r>
            <a:r>
              <a:rPr lang="en-US" dirty="0"/>
              <a:t>nonfarm expansion </a:t>
            </a:r>
            <a:r>
              <a:rPr lang="en-US" dirty="0" err="1"/>
              <a:t>assoc</a:t>
            </a:r>
            <a:r>
              <a:rPr lang="en-US" dirty="0"/>
              <a:t> w/sharply improved rural well-being. Living standards increasingly driven by human capital, less by landholdings. </a:t>
            </a:r>
          </a:p>
        </p:txBody>
      </p:sp>
    </p:spTree>
    <p:extLst>
      <p:ext uri="{BB962C8B-B14F-4D97-AF65-F5344CB8AC3E}">
        <p14:creationId xmlns:p14="http://schemas.microsoft.com/office/powerpoint/2010/main" val="4210970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8B8A-5C68-4F95-9C9A-DC574706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324" y="3013732"/>
            <a:ext cx="10515600" cy="97348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Thank you for your interest and comments!</a:t>
            </a:r>
          </a:p>
        </p:txBody>
      </p:sp>
    </p:spTree>
    <p:extLst>
      <p:ext uri="{BB962C8B-B14F-4D97-AF65-F5344CB8AC3E}">
        <p14:creationId xmlns:p14="http://schemas.microsoft.com/office/powerpoint/2010/main" val="418262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BB05F-AFE5-48BB-BDC5-13E9781F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22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Why Vietnam?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D6C24-3A40-464C-9731-047405687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420"/>
            <a:ext cx="10515600" cy="47817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For 3 decades, Vietnam has undergone one of the most rapid structural transformations of any low-income agrarian nation in history. Sustained GDP growth 4–8% pa, rapid poverty reduction, improved HDI indicators.</a:t>
            </a:r>
          </a:p>
          <a:p>
            <a:endParaRPr lang="en-US" sz="2400" dirty="0"/>
          </a:p>
          <a:p>
            <a:r>
              <a:rPr lang="en-US" sz="2400" dirty="0"/>
              <a:t>1992 Vietnam: ~$500/</a:t>
            </a:r>
            <a:r>
              <a:rPr lang="en-US" sz="2400" dirty="0" err="1"/>
              <a:t>yr</a:t>
            </a:r>
            <a:r>
              <a:rPr lang="en-US" sz="2400" dirty="0"/>
              <a:t> 2010 </a:t>
            </a:r>
            <a:r>
              <a:rPr lang="en-US" sz="2400" dirty="0" err="1"/>
              <a:t>GNIpc</a:t>
            </a:r>
            <a:r>
              <a:rPr lang="en-US" sz="2400" dirty="0"/>
              <a:t> and 34% GDP in ag (mainly rice, cassava, tree crops)  …  </a:t>
            </a:r>
            <a:r>
              <a:rPr lang="en-US" sz="2400" dirty="0" smtClean="0"/>
              <a:t>a low-income agrarian economy very </a:t>
            </a:r>
            <a:r>
              <a:rPr lang="en-US" sz="2400" dirty="0"/>
              <a:t>similar to Liberia today. More agrarian than today’s Malawi, Mozambique. Poorer and more agrarian than Burkina Faso, Ethiopia, Haiti, Nepal, Rwanda, Tanzania, </a:t>
            </a:r>
            <a:r>
              <a:rPr lang="en-US" sz="2400" dirty="0" smtClean="0"/>
              <a:t>Uganda.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Today’s Vietnam: $2342 </a:t>
            </a:r>
            <a:r>
              <a:rPr lang="en-US" sz="2400" dirty="0" err="1"/>
              <a:t>GNIpc</a:t>
            </a:r>
            <a:r>
              <a:rPr lang="en-US" sz="2400" dirty="0"/>
              <a:t>, 15% ag/GDP … </a:t>
            </a:r>
            <a:r>
              <a:rPr lang="en-US" sz="2400" dirty="0" smtClean="0"/>
              <a:t>a (lower-</a:t>
            </a:r>
            <a:r>
              <a:rPr lang="en-US" sz="2400" dirty="0"/>
              <a:t>)middle income country (like Egypt, India).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Thus perhaps some useful lessons here?</a:t>
            </a:r>
          </a:p>
        </p:txBody>
      </p:sp>
    </p:spTree>
    <p:extLst>
      <p:ext uri="{BB962C8B-B14F-4D97-AF65-F5344CB8AC3E}">
        <p14:creationId xmlns:p14="http://schemas.microsoft.com/office/powerpoint/2010/main" val="233672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218D-FA66-4C83-9437-AAD5756D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946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Key Policy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7EB84-0E33-4380-A85C-82B712148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6974"/>
            <a:ext cx="11353800" cy="5693790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200" dirty="0"/>
              <a:t>Does structural transformation lead to regional specialization, with rural areas concentrating in farming and losing workers who leave for cities? </a:t>
            </a:r>
            <a:r>
              <a:rPr lang="en-US" sz="2200" i="1" dirty="0">
                <a:solidFill>
                  <a:srgbClr val="FF0000"/>
                </a:solidFill>
              </a:rPr>
              <a:t>Mostly yes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200" dirty="0"/>
              <a:t>Do we see rapid </a:t>
            </a:r>
            <a:r>
              <a:rPr lang="en-US" sz="2200" dirty="0" smtClean="0"/>
              <a:t>transition </a:t>
            </a:r>
            <a:r>
              <a:rPr lang="en-US" sz="2200" dirty="0"/>
              <a:t>into the non-farm sector within rural areas as well as urban? </a:t>
            </a:r>
            <a:r>
              <a:rPr lang="en-US" sz="2200" i="1" dirty="0">
                <a:solidFill>
                  <a:srgbClr val="FF0000"/>
                </a:solidFill>
              </a:rPr>
              <a:t>Yes</a:t>
            </a:r>
            <a:endParaRPr lang="en-US" sz="22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200" dirty="0"/>
              <a:t>Does an increasingly productive farming sector absorb young </a:t>
            </a:r>
            <a:r>
              <a:rPr lang="en-US" sz="2200" dirty="0" smtClean="0"/>
              <a:t>workers? </a:t>
            </a:r>
            <a:r>
              <a:rPr lang="en-US" sz="2200" i="1" dirty="0">
                <a:solidFill>
                  <a:srgbClr val="FF0000"/>
                </a:solidFill>
              </a:rPr>
              <a:t>Not much</a:t>
            </a:r>
            <a:endParaRPr lang="en-US" sz="22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200" dirty="0"/>
              <a:t>Do we see convergence in farm and non-farm </a:t>
            </a:r>
            <a:r>
              <a:rPr lang="en-US" sz="2200" dirty="0" smtClean="0"/>
              <a:t>wages?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</a:rPr>
              <a:t>No 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In rural </a:t>
            </a:r>
            <a:r>
              <a:rPr lang="en-US" sz="2200" dirty="0"/>
              <a:t>and urban wages</a:t>
            </a:r>
            <a:r>
              <a:rPr lang="en-US" sz="2200" dirty="0" smtClean="0"/>
              <a:t>? </a:t>
            </a:r>
            <a:r>
              <a:rPr lang="en-US" sz="2200" i="1" dirty="0">
                <a:solidFill>
                  <a:srgbClr val="FF0000"/>
                </a:solidFill>
              </a:rPr>
              <a:t>Yes</a:t>
            </a:r>
            <a:endParaRPr lang="en-US" sz="22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/>
              <a:t>Do real wages rise in both farm and non-farm sectors? </a:t>
            </a:r>
            <a:r>
              <a:rPr lang="en-US" sz="2200" i="1" dirty="0" smtClean="0">
                <a:solidFill>
                  <a:srgbClr val="FF0000"/>
                </a:solidFill>
              </a:rPr>
              <a:t>Yes, rapidly, driven by human capital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/>
              <a:t>Do </a:t>
            </a:r>
            <a:r>
              <a:rPr lang="en-US" sz="2200" dirty="0"/>
              <a:t>minimum wage laws </a:t>
            </a:r>
            <a:r>
              <a:rPr lang="en-US" sz="2200" dirty="0" smtClean="0"/>
              <a:t>- </a:t>
            </a:r>
            <a:r>
              <a:rPr lang="en-US" sz="2200" dirty="0"/>
              <a:t>enacted primarily for urban non-farm workers </a:t>
            </a:r>
            <a:r>
              <a:rPr lang="en-US" sz="2200" dirty="0" smtClean="0"/>
              <a:t>- </a:t>
            </a:r>
            <a:r>
              <a:rPr lang="en-US" sz="2200" dirty="0"/>
              <a:t>bind in </a:t>
            </a:r>
            <a:r>
              <a:rPr lang="en-US" sz="2200" dirty="0" smtClean="0"/>
              <a:t>ag </a:t>
            </a:r>
            <a:r>
              <a:rPr lang="en-US" sz="2200" dirty="0"/>
              <a:t>sector? </a:t>
            </a:r>
            <a:r>
              <a:rPr lang="en-US" sz="2200" i="1" dirty="0">
                <a:solidFill>
                  <a:srgbClr val="FF0000"/>
                </a:solidFill>
              </a:rPr>
              <a:t>Less as the sector integrates w/non-farm</a:t>
            </a:r>
            <a:endParaRPr lang="en-US" sz="22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200" dirty="0"/>
              <a:t>Does structural transformation lead to farm </a:t>
            </a:r>
            <a:r>
              <a:rPr lang="en-US" sz="2200" dirty="0" smtClean="0"/>
              <a:t>consolidation</a:t>
            </a:r>
            <a:r>
              <a:rPr lang="en-US" sz="2200" dirty="0"/>
              <a:t>, mechanization, and the displacement of workers</a:t>
            </a:r>
            <a:r>
              <a:rPr lang="en-US" sz="2200" dirty="0" smtClean="0"/>
              <a:t>? </a:t>
            </a:r>
            <a:r>
              <a:rPr lang="en-US" sz="2200" i="1" dirty="0">
                <a:solidFill>
                  <a:srgbClr val="FF0000"/>
                </a:solidFill>
              </a:rPr>
              <a:t>No, Yes, </a:t>
            </a:r>
            <a:r>
              <a:rPr lang="en-US" sz="2200" i="1" dirty="0" smtClean="0">
                <a:solidFill>
                  <a:srgbClr val="FF0000"/>
                </a:solidFill>
              </a:rPr>
              <a:t>No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200" dirty="0"/>
              <a:t>Does the inverse farm size-productivity relationship </a:t>
            </a:r>
            <a:r>
              <a:rPr lang="en-US" sz="2200" dirty="0" smtClean="0"/>
              <a:t>- commonly observed in developing countries - attenuate </a:t>
            </a:r>
            <a:r>
              <a:rPr lang="en-US" sz="2200" dirty="0"/>
              <a:t>over time, suggesting more competitive and integrated rural factor markets and less rationale for agricultural policies favoring smaller farms?</a:t>
            </a:r>
            <a:r>
              <a:rPr lang="en-US" sz="2200" i="1" dirty="0" smtClean="0">
                <a:solidFill>
                  <a:srgbClr val="FF0000"/>
                </a:solidFill>
              </a:rPr>
              <a:t> Yes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/>
              <a:t>Do farms diversify their production profile? </a:t>
            </a:r>
            <a:r>
              <a:rPr lang="en-US" sz="2200" i="1" dirty="0">
                <a:solidFill>
                  <a:srgbClr val="FF0000"/>
                </a:solidFill>
              </a:rPr>
              <a:t>No 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Do farms participate more in markets?</a:t>
            </a:r>
            <a:r>
              <a:rPr lang="en-US" sz="2200" i="1" dirty="0" smtClean="0">
                <a:solidFill>
                  <a:srgbClr val="FF0000"/>
                </a:solidFill>
              </a:rPr>
              <a:t> Yes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/>
              <a:t>Is </a:t>
            </a:r>
            <a:r>
              <a:rPr lang="en-US" sz="2200" dirty="0"/>
              <a:t>structural transformation associated with rapid increases in well-being for households that remain in rural areas? </a:t>
            </a:r>
            <a:r>
              <a:rPr lang="en-US" sz="2200" i="1" dirty="0" smtClean="0">
                <a:solidFill>
                  <a:srgbClr val="FF0000"/>
                </a:solidFill>
              </a:rPr>
              <a:t>Yes, but human capital replaces land as the key correlate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159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DEAC435-3396-4AC9-8BEC-A98CEE0B9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7530"/>
            <a:ext cx="10795000" cy="4269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0FA6D-54B2-4CC2-9C2A-6872B31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8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Data: VLSS/VHLSS 1992-2016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642"/>
            <a:ext cx="10515600" cy="5717357"/>
          </a:xfrm>
        </p:spPr>
        <p:txBody>
          <a:bodyPr/>
          <a:lstStyle/>
          <a:p>
            <a:r>
              <a:rPr lang="en-US" dirty="0"/>
              <a:t>Rotating panel design</a:t>
            </a:r>
          </a:p>
          <a:p>
            <a:r>
              <a:rPr lang="en-US" dirty="0"/>
              <a:t>Survey instrument: Commune &amp; household</a:t>
            </a:r>
          </a:p>
          <a:p>
            <a:r>
              <a:rPr lang="en-US" dirty="0"/>
              <a:t>Representative at national, regional, urban, rural, and provincial levels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0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F6EB-1172-42A7-9D3A-39063AF8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Data: LFS 2007-2016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FE6A4-B494-4ECB-92E3-38DE7B638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92" y="1020652"/>
            <a:ext cx="10515600" cy="4555553"/>
          </a:xfrm>
        </p:spPr>
        <p:txBody>
          <a:bodyPr>
            <a:normAutofit/>
          </a:bodyPr>
          <a:lstStyle/>
          <a:p>
            <a:r>
              <a:rPr lang="en-US" dirty="0"/>
              <a:t>Representative at the national, urban, rural, and regional level</a:t>
            </a:r>
          </a:p>
          <a:p>
            <a:r>
              <a:rPr lang="en-US" dirty="0"/>
              <a:t>6-round repeated cross-sectional data</a:t>
            </a:r>
          </a:p>
          <a:p>
            <a:r>
              <a:rPr lang="en-US" dirty="0"/>
              <a:t>Household information: demographics</a:t>
            </a:r>
          </a:p>
          <a:p>
            <a:r>
              <a:rPr lang="en-US" dirty="0"/>
              <a:t>Individual information: education, employment status, occupation, wage, work conditions etc.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2F6B13-AEF7-4B88-98CA-D0AE558EF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166450"/>
              </p:ext>
            </p:extLst>
          </p:nvPr>
        </p:nvGraphicFramePr>
        <p:xfrm>
          <a:off x="2150814" y="3402226"/>
          <a:ext cx="7882872" cy="3391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0779">
                  <a:extLst>
                    <a:ext uri="{9D8B030D-6E8A-4147-A177-3AD203B41FA5}">
                      <a16:colId xmlns:a16="http://schemas.microsoft.com/office/drawing/2014/main" val="233126618"/>
                    </a:ext>
                  </a:extLst>
                </a:gridCol>
                <a:gridCol w="1411445">
                  <a:extLst>
                    <a:ext uri="{9D8B030D-6E8A-4147-A177-3AD203B41FA5}">
                      <a16:colId xmlns:a16="http://schemas.microsoft.com/office/drawing/2014/main" val="3323877415"/>
                    </a:ext>
                  </a:extLst>
                </a:gridCol>
                <a:gridCol w="1328419">
                  <a:extLst>
                    <a:ext uri="{9D8B030D-6E8A-4147-A177-3AD203B41FA5}">
                      <a16:colId xmlns:a16="http://schemas.microsoft.com/office/drawing/2014/main" val="2386817168"/>
                    </a:ext>
                  </a:extLst>
                </a:gridCol>
                <a:gridCol w="1411445">
                  <a:extLst>
                    <a:ext uri="{9D8B030D-6E8A-4147-A177-3AD203B41FA5}">
                      <a16:colId xmlns:a16="http://schemas.microsoft.com/office/drawing/2014/main" val="1492941906"/>
                    </a:ext>
                  </a:extLst>
                </a:gridCol>
                <a:gridCol w="1245392">
                  <a:extLst>
                    <a:ext uri="{9D8B030D-6E8A-4147-A177-3AD203B41FA5}">
                      <a16:colId xmlns:a16="http://schemas.microsoft.com/office/drawing/2014/main" val="1747056857"/>
                    </a:ext>
                  </a:extLst>
                </a:gridCol>
                <a:gridCol w="1245392">
                  <a:extLst>
                    <a:ext uri="{9D8B030D-6E8A-4147-A177-3AD203B41FA5}">
                      <a16:colId xmlns:a16="http://schemas.microsoft.com/office/drawing/2014/main" val="3425990994"/>
                    </a:ext>
                  </a:extLst>
                </a:gridCol>
              </a:tblGrid>
              <a:tr h="60379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Survey round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Total individuals (persons)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Rural individuals (persons)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Estimated share of rural individuals (%)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Estimated labor force participation rate (%)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555865"/>
                  </a:ext>
                </a:extLst>
              </a:tr>
              <a:tr h="90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Rural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374360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496,842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182,656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70.46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80.78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83.95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089172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49,431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21,729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69.24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82.42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85.03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10485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2011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842,092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334,663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67.21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82.84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86.20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387545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562,168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288,426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66.71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82.98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85.98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226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560,642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286,797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66.89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84.18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87.25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64820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615,986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348,445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64.72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83.52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86.96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193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6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5007" y="5653261"/>
            <a:ext cx="9037209" cy="6874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69B8C-96DD-45C8-90D2-FED71207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38" y="256570"/>
            <a:ext cx="1120640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Share of Households Involved in Agriculture (VHLSS)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A55733-B484-4FE4-9E35-48AFE4C32A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728129"/>
              </p:ext>
            </p:extLst>
          </p:nvPr>
        </p:nvGraphicFramePr>
        <p:xfrm>
          <a:off x="930166" y="2497321"/>
          <a:ext cx="10039548" cy="3893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7442">
                  <a:extLst>
                    <a:ext uri="{9D8B030D-6E8A-4147-A177-3AD203B41FA5}">
                      <a16:colId xmlns:a16="http://schemas.microsoft.com/office/drawing/2014/main" val="4119964442"/>
                    </a:ext>
                  </a:extLst>
                </a:gridCol>
                <a:gridCol w="1439743">
                  <a:extLst>
                    <a:ext uri="{9D8B030D-6E8A-4147-A177-3AD203B41FA5}">
                      <a16:colId xmlns:a16="http://schemas.microsoft.com/office/drawing/2014/main" val="1090163497"/>
                    </a:ext>
                  </a:extLst>
                </a:gridCol>
                <a:gridCol w="1536370">
                  <a:extLst>
                    <a:ext uri="{9D8B030D-6E8A-4147-A177-3AD203B41FA5}">
                      <a16:colId xmlns:a16="http://schemas.microsoft.com/office/drawing/2014/main" val="1958432227"/>
                    </a:ext>
                  </a:extLst>
                </a:gridCol>
                <a:gridCol w="1594346">
                  <a:extLst>
                    <a:ext uri="{9D8B030D-6E8A-4147-A177-3AD203B41FA5}">
                      <a16:colId xmlns:a16="http://schemas.microsoft.com/office/drawing/2014/main" val="59503722"/>
                    </a:ext>
                  </a:extLst>
                </a:gridCol>
                <a:gridCol w="1671647">
                  <a:extLst>
                    <a:ext uri="{9D8B030D-6E8A-4147-A177-3AD203B41FA5}">
                      <a16:colId xmlns:a16="http://schemas.microsoft.com/office/drawing/2014/main" val="3174560262"/>
                    </a:ext>
                  </a:extLst>
                </a:gridCol>
              </a:tblGrid>
              <a:tr h="399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1992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236514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Rural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0.950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0.907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0.820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0.810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669158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Total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0.835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0.758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0.637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0.629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130787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By region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438318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Central Highlands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0.961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0.894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0.805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0.814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95085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Mekong River Delta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0.844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0.787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0.675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0.666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513466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North and South-Central Coast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0.955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0.872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0.798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0.826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424842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North East and North West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0.875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0.819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0.746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0.749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865930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Red River Delta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0.838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0.777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0.651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0.563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845508"/>
                  </a:ext>
                </a:extLst>
              </a:tr>
              <a:tr h="3999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South East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0.533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0.439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0.297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0.307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587358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930166" y="1479871"/>
            <a:ext cx="10099195" cy="5717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Steady decline in ag participation, esp. in most urban regions (Red River Delta, South East) and emergent regional differentiation.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6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7AD3-4B6F-44E7-A515-198636A1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4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Agriculture Labor Force (LFS)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1254605" y="1053875"/>
            <a:ext cx="10345594" cy="1015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Share of workforce in ag </a:t>
            </a:r>
            <a:r>
              <a:rPr lang="en-US" dirty="0" smtClean="0"/>
              <a:t>lower. Only </a:t>
            </a:r>
            <a:r>
              <a:rPr lang="en-US" dirty="0"/>
              <a:t>53% of rural </a:t>
            </a:r>
            <a:r>
              <a:rPr lang="en-US" dirty="0" smtClean="0"/>
              <a:t>labor </a:t>
            </a:r>
            <a:r>
              <a:rPr lang="en-US" dirty="0"/>
              <a:t>in ag by 2016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Little or no absorption of new workers despite ag productivity growth.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C84548-832A-4887-80D8-4F234D4D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05" y="2069080"/>
            <a:ext cx="9418790" cy="463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0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EB609-1BD0-4E83-9E35-E58CC1205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82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Farming Within Ag Households (VHLSS)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0DA8D6-5DBA-4015-A75D-C6F0B1B2F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829" b="5396"/>
          <a:stretch/>
        </p:blipFill>
        <p:spPr>
          <a:xfrm>
            <a:off x="1228396" y="2305507"/>
            <a:ext cx="9735207" cy="413470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43D41D-3B62-4805-A136-17FF1D6BA517}"/>
              </a:ext>
            </a:extLst>
          </p:cNvPr>
          <p:cNvSpPr txBox="1">
            <a:spLocks/>
          </p:cNvSpPr>
          <p:nvPr/>
        </p:nvSpPr>
        <p:spPr>
          <a:xfrm>
            <a:off x="1228396" y="1377126"/>
            <a:ext cx="10099195" cy="5717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Diversification into non-farm happening within ag households, too. Even among farm </a:t>
            </a:r>
            <a:r>
              <a:rPr lang="en-US" dirty="0" err="1"/>
              <a:t>hhs</a:t>
            </a:r>
            <a:r>
              <a:rPr lang="en-US" dirty="0"/>
              <a:t>, full-time farmers fell from 31 to 16% 2002-16.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8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1578</Words>
  <Application>Microsoft Office PowerPoint</Application>
  <PresentationFormat>Widescreen</PresentationFormat>
  <Paragraphs>184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Malgun Gothic</vt:lpstr>
      <vt:lpstr>Arial</vt:lpstr>
      <vt:lpstr>Calibri</vt:lpstr>
      <vt:lpstr>Calibri Light</vt:lpstr>
      <vt:lpstr>Times New Roman</vt:lpstr>
      <vt:lpstr>Office Theme</vt:lpstr>
      <vt:lpstr>The Intertemporal Evolution of Agriculture and Labor over a Rapid Structural Transformation: Lessons from Vietnam</vt:lpstr>
      <vt:lpstr>Objective</vt:lpstr>
      <vt:lpstr>Why Vietnam?</vt:lpstr>
      <vt:lpstr>Key Policy Questions</vt:lpstr>
      <vt:lpstr>Data: VLSS/VHLSS 1992-2016</vt:lpstr>
      <vt:lpstr>Data: LFS 2007-2016</vt:lpstr>
      <vt:lpstr>Share of Households Involved in Agriculture (VHLSS)</vt:lpstr>
      <vt:lpstr>Agriculture Labor Force (LFS)</vt:lpstr>
      <vt:lpstr>Farming Within Ag Households (VHLSS)</vt:lpstr>
      <vt:lpstr>Median Share of Agricultural Income and Wage Income in Total Household Income, 2002-2016 (VHLSS)</vt:lpstr>
      <vt:lpstr>Labor Force Composition by Age, Gender and Education (LFS)</vt:lpstr>
      <vt:lpstr>No real difference in rural-urban demographic change</vt:lpstr>
      <vt:lpstr>Median daily real agricultural wages</vt:lpstr>
      <vt:lpstr>Have minimum wage rates driven real wages?</vt:lpstr>
      <vt:lpstr>Farm size and land rental market</vt:lpstr>
      <vt:lpstr>Machinery adoption versus farm size, 1992-2016</vt:lpstr>
      <vt:lpstr>Fertilizer and pesticide adoption versus farm size, 1992-2016</vt:lpstr>
      <vt:lpstr>Rice yield versus farm size, 1992-2016</vt:lpstr>
      <vt:lpstr>Attenuating farm size-productivity relationship</vt:lpstr>
      <vt:lpstr>Farms Not Diversifying</vt:lpstr>
      <vt:lpstr>But farms increasingly engaging markets</vt:lpstr>
      <vt:lpstr>Per capita real consumption expenditure growth </vt:lpstr>
      <vt:lpstr>Correlates of Household Per Capita Expenditures</vt:lpstr>
      <vt:lpstr>Summary of findings</vt:lpstr>
      <vt:lpstr>Thank you for your interest and comments!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Intertemporal Evolution of Agriculture and Labor over a Rapid Structural Transformation: Lessons from Vietnam</dc:title>
  <dc:creator>Liu, Yanyan (IFPRI)</dc:creator>
  <cp:lastModifiedBy>Chris Barrett</cp:lastModifiedBy>
  <cp:revision>77</cp:revision>
  <dcterms:created xsi:type="dcterms:W3CDTF">2019-03-16T20:49:09Z</dcterms:created>
  <dcterms:modified xsi:type="dcterms:W3CDTF">2019-06-07T07:42:16Z</dcterms:modified>
</cp:coreProperties>
</file>