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5" r:id="rId4"/>
    <p:sldId id="264" r:id="rId5"/>
    <p:sldId id="266" r:id="rId6"/>
    <p:sldId id="256" r:id="rId7"/>
    <p:sldId id="257" r:id="rId8"/>
    <p:sldId id="258" r:id="rId9"/>
    <p:sldId id="259" r:id="rId10"/>
    <p:sldId id="260" r:id="rId11"/>
    <p:sldId id="267" r:id="rId12"/>
    <p:sldId id="268" r:id="rId13"/>
    <p:sldId id="269" r:id="rId14"/>
    <p:sldId id="274" r:id="rId15"/>
    <p:sldId id="277" r:id="rId16"/>
    <p:sldId id="278" r:id="rId17"/>
    <p:sldId id="270" r:id="rId18"/>
    <p:sldId id="271" r:id="rId19"/>
    <p:sldId id="273" r:id="rId20"/>
    <p:sldId id="272" r:id="rId21"/>
    <p:sldId id="276" r:id="rId22"/>
    <p:sldId id="275" r:id="rId23"/>
    <p:sldId id="279" r:id="rId24"/>
    <p:sldId id="281" r:id="rId25"/>
    <p:sldId id="280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75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5BB5-2AA6-42E7-995C-C6447E7F984A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14CC-FF94-4A00-B42E-C3CC16BA7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5BB5-2AA6-42E7-995C-C6447E7F984A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14CC-FF94-4A00-B42E-C3CC16BA7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5BB5-2AA6-42E7-995C-C6447E7F984A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14CC-FF94-4A00-B42E-C3CC16BA7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5BB5-2AA6-42E7-995C-C6447E7F984A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14CC-FF94-4A00-B42E-C3CC16BA7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5BB5-2AA6-42E7-995C-C6447E7F984A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14CC-FF94-4A00-B42E-C3CC16BA7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5BB5-2AA6-42E7-995C-C6447E7F984A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14CC-FF94-4A00-B42E-C3CC16BA7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5BB5-2AA6-42E7-995C-C6447E7F984A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14CC-FF94-4A00-B42E-C3CC16BA7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5BB5-2AA6-42E7-995C-C6447E7F984A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14CC-FF94-4A00-B42E-C3CC16BA7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5BB5-2AA6-42E7-995C-C6447E7F984A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14CC-FF94-4A00-B42E-C3CC16BA7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5BB5-2AA6-42E7-995C-C6447E7F984A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14CC-FF94-4A00-B42E-C3CC16BA7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5BB5-2AA6-42E7-995C-C6447E7F984A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14CC-FF94-4A00-B42E-C3CC16BA7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15BB5-2AA6-42E7-995C-C6447E7F984A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214CC-FF94-4A00-B42E-C3CC16BA7F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086600" cy="6096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a Global Oil Price Rise Might Impact Local Maize Market Prices in Africa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900" dirty="0" smtClean="0"/>
              <a:t>January 7, 2013</a:t>
            </a:r>
            <a:br>
              <a:rPr lang="en-US" sz="2900" dirty="0" smtClean="0"/>
            </a:br>
            <a:r>
              <a:rPr lang="en-US" sz="2900" dirty="0"/>
              <a:t/>
            </a:r>
            <a:br>
              <a:rPr lang="en-US" sz="2900" dirty="0"/>
            </a:br>
            <a:r>
              <a:rPr lang="en-US" sz="2900" dirty="0" smtClean="0"/>
              <a:t>Brian Dillon, Cornell University</a:t>
            </a:r>
            <a:br>
              <a:rPr lang="en-US" sz="2900" dirty="0" smtClean="0"/>
            </a:br>
            <a:r>
              <a:rPr lang="en-US" sz="2900" dirty="0" smtClean="0"/>
              <a:t>Chris Barrett, Cornell University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1800" dirty="0" smtClean="0"/>
              <a:t>A presentation for the “Oil Prices and African Food Security” workshop</a:t>
            </a:r>
            <a:br>
              <a:rPr lang="en-US" sz="1800" dirty="0" smtClean="0"/>
            </a:br>
            <a:r>
              <a:rPr lang="en-US" sz="1800" dirty="0" smtClean="0"/>
              <a:t>Cornell University, Jan 7-8, 2013</a:t>
            </a:r>
            <a:br>
              <a:rPr lang="en-US" sz="1800" dirty="0" smtClean="0"/>
            </a:br>
            <a:r>
              <a:rPr lang="en-US" sz="1800" dirty="0"/>
              <a:t>S</a:t>
            </a:r>
            <a:r>
              <a:rPr lang="en-US" sz="1800" dirty="0" smtClean="0"/>
              <a:t>ponsored by the Bill and Melinda Gates Foundation</a:t>
            </a:r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8001000" cy="99060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VAR: global prices (1/2)</a:t>
            </a:r>
            <a:endParaRPr lang="en-US" sz="3800" b="1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85801" y="1143000"/>
          <a:ext cx="7772399" cy="5415717"/>
        </p:xfrm>
        <a:graphic>
          <a:graphicData uri="http://schemas.openxmlformats.org/drawingml/2006/table">
            <a:tbl>
              <a:tblPr/>
              <a:tblGrid>
                <a:gridCol w="3627119"/>
                <a:gridCol w="1381760"/>
                <a:gridCol w="1381760"/>
                <a:gridCol w="1381760"/>
              </a:tblGrid>
              <a:tr h="359019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Oil price equation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836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Jan 1990 - Nov 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Oct 2006 - Nov 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Oct 2006 - Nov 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LD.Oil price ($/bl)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0.332***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0.284*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0.303**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9019">
                <a:tc>
                  <a:txBody>
                    <a:bodyPr/>
                    <a:lstStyle/>
                    <a:p>
                      <a:pPr algn="l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0.136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L2D.Oil price ($/bl)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0.127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019">
                <a:tc>
                  <a:txBody>
                    <a:bodyPr/>
                    <a:lstStyle/>
                    <a:p>
                      <a:pPr algn="l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0.121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LD.Maize price ($/mt)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0.083***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0.122*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0.119*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019">
                <a:tc>
                  <a:txBody>
                    <a:bodyPr/>
                    <a:lstStyle/>
                    <a:p>
                      <a:pPr algn="l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L2D.Maize price ($/mt)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0.009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019">
                <a:tc>
                  <a:txBody>
                    <a:bodyPr/>
                    <a:lstStyle/>
                    <a:p>
                      <a:pPr algn="l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Constant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0.033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0.742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0.742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404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</a:t>
                      </a:r>
                      <a:r>
                        <a:rPr lang="en-US" sz="2200" b="0" i="0" u="none" strike="noStrike" baseline="3000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0.305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9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8001000" cy="99060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VAR: global prices (2/2)</a:t>
            </a:r>
            <a:endParaRPr lang="en-US" sz="3800" b="1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799" y="1133924"/>
          <a:ext cx="7772402" cy="5419276"/>
        </p:xfrm>
        <a:graphic>
          <a:graphicData uri="http://schemas.openxmlformats.org/drawingml/2006/table">
            <a:tbl>
              <a:tblPr/>
              <a:tblGrid>
                <a:gridCol w="3627119"/>
                <a:gridCol w="1381761"/>
                <a:gridCol w="1381761"/>
                <a:gridCol w="1381761"/>
              </a:tblGrid>
              <a:tr h="359289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Maize price equation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1008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Jan 1990 - Nov 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Oct 2006 - Nov 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Oct 2006 - Nov 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89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LD.Oil price ($/bl)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-0.232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-0.104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9289">
                <a:tc>
                  <a:txBody>
                    <a:bodyPr/>
                    <a:lstStyle/>
                    <a:p>
                      <a:pPr algn="l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289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L2D.Oil price ($/bl)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289">
                <a:tc>
                  <a:txBody>
                    <a:bodyPr/>
                    <a:lstStyle/>
                    <a:p>
                      <a:pPr algn="l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289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LD.Maize price ($/mt)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0.206**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289">
                <a:tc>
                  <a:txBody>
                    <a:bodyPr/>
                    <a:lstStyle/>
                    <a:p>
                      <a:pPr algn="l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0.135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289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L2D.Maize price ($/mt)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0.064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289">
                <a:tc>
                  <a:txBody>
                    <a:bodyPr/>
                    <a:lstStyle/>
                    <a:p>
                      <a:pPr algn="l" fontAlgn="b"/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0.136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289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Constant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0.564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1.927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1.943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289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723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</a:t>
                      </a:r>
                      <a:r>
                        <a:rPr lang="en-US" sz="2200" b="0" i="0" u="none" strike="noStrike" baseline="3000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9289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pPr algn="l"/>
            <a:r>
              <a:rPr lang="en-US" sz="3800" b="1" dirty="0" smtClean="0"/>
              <a:t>Global price co-movement: summary</a:t>
            </a:r>
            <a:endParaRPr lang="en-US" sz="3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848600" cy="4038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Global oil and maize prices are highly correlated, especially since passage of the 2005 US Energy Act</a:t>
            </a:r>
          </a:p>
          <a:p>
            <a:pPr marL="514350" indent="-514350">
              <a:buAutoNum type="arabicPeriod"/>
            </a:pPr>
            <a:r>
              <a:rPr lang="en-US" dirty="0" smtClean="0"/>
              <a:t>But:</a:t>
            </a:r>
          </a:p>
          <a:p>
            <a:pPr marL="914400" lvl="1" indent="-514350"/>
            <a:r>
              <a:rPr lang="en-US" dirty="0" smtClean="0"/>
              <a:t>No stationary long-run relationship is evident</a:t>
            </a:r>
          </a:p>
          <a:p>
            <a:pPr marL="914400" lvl="1" indent="-514350"/>
            <a:r>
              <a:rPr lang="en-US" dirty="0" smtClean="0"/>
              <a:t>Causation is not clear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pPr algn="l"/>
            <a:r>
              <a:rPr lang="en-US" sz="3800" b="1" dirty="0" smtClean="0"/>
              <a:t>Port-of-entry (POE)</a:t>
            </a:r>
            <a:r>
              <a:rPr lang="en-US" sz="3800" b="1" dirty="0" smtClean="0"/>
              <a:t> prices</a:t>
            </a:r>
            <a:endParaRPr lang="en-US" sz="3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4038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Each study country has one major POE market:</a:t>
            </a:r>
          </a:p>
          <a:p>
            <a:pPr marL="514350" indent="-514350"/>
            <a:r>
              <a:rPr lang="en-US" dirty="0" smtClean="0"/>
              <a:t>Addis Ababa, Ethiopia</a:t>
            </a:r>
          </a:p>
          <a:p>
            <a:pPr marL="514350" indent="-514350"/>
            <a:r>
              <a:rPr lang="en-US" dirty="0" smtClean="0"/>
              <a:t>Mombasa, Kenya</a:t>
            </a:r>
          </a:p>
          <a:p>
            <a:pPr marL="514350" indent="-514350"/>
            <a:r>
              <a:rPr lang="en-US" dirty="0" smtClean="0"/>
              <a:t>Dar </a:t>
            </a:r>
            <a:r>
              <a:rPr lang="en-US" dirty="0" err="1" smtClean="0"/>
              <a:t>es</a:t>
            </a:r>
            <a:r>
              <a:rPr lang="en-US" dirty="0" smtClean="0"/>
              <a:t> Salaam, Tanzania</a:t>
            </a:r>
          </a:p>
          <a:p>
            <a:pPr marL="514350" indent="-514350"/>
            <a:r>
              <a:rPr lang="en-US" dirty="0" smtClean="0"/>
              <a:t>Kampala, Uganda</a:t>
            </a:r>
          </a:p>
          <a:p>
            <a:pPr marL="514350" indent="-51435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Most international trade passes through these markets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2286000" cy="1096962"/>
          </a:xfrm>
        </p:spPr>
        <p:txBody>
          <a:bodyPr>
            <a:noAutofit/>
          </a:bodyPr>
          <a:lstStyle/>
          <a:p>
            <a:pPr algn="l"/>
            <a:r>
              <a:rPr lang="en-US" sz="3800" b="1" dirty="0" smtClean="0"/>
              <a:t>Study </a:t>
            </a:r>
            <a:br>
              <a:rPr lang="en-US" sz="3800" b="1" dirty="0" smtClean="0"/>
            </a:br>
            <a:r>
              <a:rPr lang="en-US" sz="3800" b="1" dirty="0" smtClean="0"/>
              <a:t>markets</a:t>
            </a:r>
            <a:endParaRPr lang="en-US" sz="3800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2971800" y="152399"/>
          <a:ext cx="4937589" cy="6629401"/>
        </p:xfrm>
        <a:graphic>
          <a:graphicData uri="http://schemas.openxmlformats.org/presentationml/2006/ole">
            <p:oleObj spid="_x0000_s30721" name="Acrobat Document" r:id="rId3" imgW="4162680" imgH="7735680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Global oil prices and Dar </a:t>
            </a:r>
            <a:r>
              <a:rPr lang="en-US" b="1" dirty="0" err="1" smtClean="0"/>
              <a:t>es</a:t>
            </a:r>
            <a:r>
              <a:rPr lang="en-US" b="1" dirty="0" smtClean="0"/>
              <a:t> Salaam fuel prices</a:t>
            </a:r>
            <a:endParaRPr lang="en-US" dirty="0"/>
          </a:p>
        </p:txBody>
      </p:sp>
      <p:pic>
        <p:nvPicPr>
          <p:cNvPr id="4" name="Picture 3" descr="TZ_fuel_nom_graph_12Dec12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0" y="1371600"/>
            <a:ext cx="6553200" cy="51816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Global maize prices and Dar </a:t>
            </a:r>
            <a:r>
              <a:rPr lang="en-US" b="1" dirty="0" err="1" smtClean="0"/>
              <a:t>es</a:t>
            </a:r>
            <a:r>
              <a:rPr lang="en-US" b="1" dirty="0" smtClean="0"/>
              <a:t> Salaam maize prices</a:t>
            </a:r>
            <a:endParaRPr lang="en-US" dirty="0"/>
          </a:p>
        </p:txBody>
      </p:sp>
      <p:pic>
        <p:nvPicPr>
          <p:cNvPr id="5" name="Picture 4" descr="TZ_maize_nom_graph_12Dec12_crop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6800" y="1447800"/>
            <a:ext cx="7162800" cy="50292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pPr algn="l"/>
            <a:r>
              <a:rPr lang="en-US" sz="3800" b="1" dirty="0" smtClean="0"/>
              <a:t>Global oil </a:t>
            </a:r>
            <a:r>
              <a:rPr lang="en-US" sz="3800" b="1" dirty="0" smtClean="0"/>
              <a:t>prices and POE fuel prices</a:t>
            </a:r>
            <a:endParaRPr lang="en-US" sz="3800" dirty="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457200" y="609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45720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67678" y="2758440"/>
            <a:ext cx="8295322" cy="2042160"/>
            <a:chOff x="228600" y="2606040"/>
            <a:chExt cx="8295322" cy="2042160"/>
          </a:xfrm>
        </p:grpSpPr>
        <p:pic>
          <p:nvPicPr>
            <p:cNvPr id="25608" name="Picture 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14400" y="2606041"/>
              <a:ext cx="2948942" cy="365760"/>
            </a:xfrm>
            <a:prstGeom prst="rect">
              <a:avLst/>
            </a:prstGeom>
            <a:noFill/>
          </p:spPr>
        </p:pic>
        <p:pic>
          <p:nvPicPr>
            <p:cNvPr id="25607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62000" y="3535680"/>
              <a:ext cx="5486400" cy="365760"/>
            </a:xfrm>
            <a:prstGeom prst="rect">
              <a:avLst/>
            </a:prstGeom>
            <a:noFill/>
          </p:spPr>
        </p:pic>
        <p:pic>
          <p:nvPicPr>
            <p:cNvPr id="25606" name="Picture 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14462" y="4282440"/>
              <a:ext cx="7109460" cy="365760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228600" y="2606040"/>
              <a:ext cx="533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(1)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8600" y="3470553"/>
              <a:ext cx="533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(2)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57200" y="1676400"/>
            <a:ext cx="5893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We use an error-correction framework: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533400" y="5802868"/>
            <a:ext cx="63129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Exchange rates and CPI are from the IMF IFS database</a:t>
            </a:r>
            <a:endParaRPr lang="en-US" sz="2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pPr algn="l"/>
            <a:r>
              <a:rPr lang="en-US" sz="3800" b="1" dirty="0" smtClean="0"/>
              <a:t>Global oil </a:t>
            </a:r>
            <a:r>
              <a:rPr lang="en-US" sz="3800" b="1" dirty="0" smtClean="0"/>
              <a:t>prices and POE fuel prices</a:t>
            </a:r>
            <a:endParaRPr lang="en-US" sz="3800" dirty="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457200" y="609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45720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85800" y="1447800"/>
          <a:ext cx="7620001" cy="4497398"/>
        </p:xfrm>
        <a:graphic>
          <a:graphicData uri="http://schemas.openxmlformats.org/drawingml/2006/table">
            <a:tbl>
              <a:tblPr/>
              <a:tblGrid>
                <a:gridCol w="2841079"/>
                <a:gridCol w="1592974"/>
                <a:gridCol w="1592974"/>
                <a:gridCol w="1592974"/>
              </a:tblGrid>
              <a:tr h="40095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Second-stage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ECM results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60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Tazania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Kenya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Uganda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L.ECT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-0.075***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-0.051***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-0.057***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60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LD.POE price (Local/L)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0.263***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0.158**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0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LD.Global oil ($/bl)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3.408***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0.213***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0.905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0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D.Domestic CPI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1.549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0.181***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7.981*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0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LD.Domestic CPI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-0.921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0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D.ER Local/USD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0.409*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-0.163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0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LD.ER Local/USD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0.320***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0.432***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8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</a:t>
                      </a:r>
                      <a:r>
                        <a:rPr lang="en-US" sz="2000" b="0" i="0" u="none" strike="noStrike" baseline="30000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60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Mean POE price (Local/L)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1282.60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69.55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2175.71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>
            <a:noAutofit/>
          </a:bodyPr>
          <a:lstStyle/>
          <a:p>
            <a:r>
              <a:rPr lang="en-US" sz="3700" b="1" dirty="0" smtClean="0"/>
              <a:t>Global oil prices and Addis Ababa fuel prices</a:t>
            </a:r>
            <a:endParaRPr lang="en-US" sz="3700" b="1" dirty="0"/>
          </a:p>
        </p:txBody>
      </p:sp>
      <p:pic>
        <p:nvPicPr>
          <p:cNvPr id="4" name="Picture 3" descr="ET_fuel_nom_graph_12Dec12_crop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0" y="1295400"/>
            <a:ext cx="6705600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382000" cy="1905000"/>
          </a:xfrm>
        </p:spPr>
        <p:txBody>
          <a:bodyPr>
            <a:normAutofit/>
          </a:bodyPr>
          <a:lstStyle/>
          <a:p>
            <a:pPr algn="l"/>
            <a:r>
              <a:rPr lang="en-US" sz="3400" b="1" dirty="0" smtClean="0"/>
              <a:t>Motivation: </a:t>
            </a:r>
            <a:br>
              <a:rPr lang="en-US" sz="3400" b="1" dirty="0" smtClean="0"/>
            </a:br>
            <a:r>
              <a:rPr lang="en-US" sz="3400" b="1" dirty="0" smtClean="0"/>
              <a:t>Maize is central to food security in east Africa</a:t>
            </a:r>
            <a:endParaRPr lang="en-US" sz="3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828802"/>
          <a:ext cx="7315202" cy="4583904"/>
        </p:xfrm>
        <a:graphic>
          <a:graphicData uri="http://schemas.openxmlformats.org/drawingml/2006/table">
            <a:tbl>
              <a:tblPr/>
              <a:tblGrid>
                <a:gridCol w="1525966"/>
                <a:gridCol w="1447309"/>
                <a:gridCol w="1447309"/>
                <a:gridCol w="1447309"/>
                <a:gridCol w="1447309"/>
              </a:tblGrid>
              <a:tr h="39290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Hectares 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under cultivation, by crop, 2007-2010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774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Ethiopia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Kenya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Tanzania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Uganda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00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200" b="0" i="0" u="sng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Area ('000 Ha)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290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Maize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1,751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1,802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2,878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90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Other cereals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7,214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1,956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90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Fruit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1,835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90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Pulses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1,486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1,149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1,542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1,106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90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Tubers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1,542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1,102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90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Vegetables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90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11,700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9,042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6,022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2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Source:</a:t>
                      </a:r>
                      <a:r>
                        <a:rPr lang="en-US" sz="2200" b="0" i="1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2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FAOSTAT</a:t>
                      </a:r>
                      <a:endParaRPr lang="en-US" sz="2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1096962"/>
          </a:xfrm>
        </p:spPr>
        <p:txBody>
          <a:bodyPr>
            <a:noAutofit/>
          </a:bodyPr>
          <a:lstStyle/>
          <a:p>
            <a:pPr algn="l"/>
            <a:r>
              <a:rPr lang="en-US" sz="3800" b="1" dirty="0" smtClean="0"/>
              <a:t>Global oil </a:t>
            </a:r>
            <a:r>
              <a:rPr lang="en-US" sz="3800" b="1" dirty="0" smtClean="0"/>
              <a:t>prices and Addis Ababa fuel prices</a:t>
            </a:r>
            <a:endParaRPr lang="en-US" sz="3800" dirty="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457200" y="609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45720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914400" y="1447800"/>
          <a:ext cx="7315201" cy="4699596"/>
        </p:xfrm>
        <a:graphic>
          <a:graphicData uri="http://schemas.openxmlformats.org/drawingml/2006/table">
            <a:tbl>
              <a:tblPr/>
              <a:tblGrid>
                <a:gridCol w="2627005"/>
                <a:gridCol w="1562732"/>
                <a:gridCol w="1562732"/>
                <a:gridCol w="1562732"/>
              </a:tblGrid>
              <a:tr h="31809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Ethiopia, second-stage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ECM and VAR results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3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ECM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VAR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VAR w/ constant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L.ECT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83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D.Domestic CPI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3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D.ER ETB/USD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-0.103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-0.117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3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LD.POE price (ETB/L)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0.441***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0.435***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0.431***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3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LD.Global oil ($/bl)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0.020***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0.020***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0.020***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3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LD.Domestic CPI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3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LD.ER ETB/USD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0.475***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0.467***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0.455***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3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Constant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R</a:t>
                      </a:r>
                      <a:r>
                        <a:rPr lang="en-US" sz="2000" b="0" i="0" u="none" strike="noStrike" baseline="300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83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3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Mean POE price (Local/L)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8.15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8.15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8.15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96962"/>
          </a:xfrm>
        </p:spPr>
        <p:txBody>
          <a:bodyPr>
            <a:noAutofit/>
          </a:bodyPr>
          <a:lstStyle/>
          <a:p>
            <a:pPr algn="l"/>
            <a:r>
              <a:rPr lang="en-US" sz="3800" b="1" dirty="0" smtClean="0"/>
              <a:t>Maize net imports, 2000-2010</a:t>
            </a:r>
            <a:endParaRPr lang="en-US" sz="3800" dirty="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457200" y="609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45720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09600" y="1143004"/>
          <a:ext cx="8001000" cy="5410196"/>
        </p:xfrm>
        <a:graphic>
          <a:graphicData uri="http://schemas.openxmlformats.org/drawingml/2006/table">
            <a:tbl>
              <a:tblPr/>
              <a:tblGrid>
                <a:gridCol w="1606233"/>
                <a:gridCol w="1990824"/>
                <a:gridCol w="2141643"/>
                <a:gridCol w="2262300"/>
              </a:tblGrid>
              <a:tr h="429951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Country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Mean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86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200" b="0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Quantity </a:t>
                      </a:r>
                      <a:r>
                        <a:rPr lang="en-US" sz="2200" b="0" i="0" u="sng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(metric tons</a:t>
                      </a:r>
                      <a:r>
                        <a:rPr lang="en-US" sz="2200" b="0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6205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Ethiopia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22,236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-9,659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59,599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205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Kenya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295,493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-13,711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1,502,523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205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Tanzania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18,690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-88,937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272,193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205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Uganda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-21,366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-125,857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34,371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952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200" b="0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Net </a:t>
                      </a:r>
                      <a:r>
                        <a:rPr lang="en-US" sz="2200" b="0" i="0" u="sng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imports </a:t>
                      </a:r>
                      <a:r>
                        <a:rPr lang="en-US" sz="2200" b="0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as </a:t>
                      </a:r>
                      <a:r>
                        <a:rPr lang="en-US" sz="2200" b="0" i="0" u="sng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 of domestic production</a:t>
                      </a:r>
                      <a:endParaRPr lang="en-US" sz="2200" b="0" i="0" u="sng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205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Ethiopia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205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Kenya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-0.6%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61.6%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205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Tanzania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205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Uganda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-9.2%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216"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2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Source: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FAOSTAT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34400" cy="1325562"/>
          </a:xfrm>
        </p:spPr>
        <p:txBody>
          <a:bodyPr>
            <a:noAutofit/>
          </a:bodyPr>
          <a:lstStyle/>
          <a:p>
            <a:pPr algn="l"/>
            <a:r>
              <a:rPr lang="en-US" sz="3800" b="1" dirty="0" smtClean="0"/>
              <a:t>Global maize </a:t>
            </a:r>
            <a:r>
              <a:rPr lang="en-US" sz="3800" b="1" dirty="0" smtClean="0"/>
              <a:t>prices and POE maize prices</a:t>
            </a:r>
            <a:endParaRPr lang="en-US" sz="3800" dirty="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457200" y="609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45720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33399" y="1066796"/>
          <a:ext cx="8077200" cy="5334005"/>
        </p:xfrm>
        <a:graphic>
          <a:graphicData uri="http://schemas.openxmlformats.org/drawingml/2006/table">
            <a:tbl>
              <a:tblPr/>
              <a:tblGrid>
                <a:gridCol w="2773680"/>
                <a:gridCol w="1325880"/>
                <a:gridCol w="1325880"/>
                <a:gridCol w="1325880"/>
                <a:gridCol w="1325880"/>
              </a:tblGrid>
              <a:tr h="41181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Second-stage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ECM results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10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Ethiopia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Kenya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Tanzania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Uganda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0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L.ECT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-0.153***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-0.115***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-0.085***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-0.158***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510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D.Domestic CPI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0.032***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0.157**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4.030**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4.389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0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D.ER Local/USD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0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LD.POE maize (Local/kg)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0.176**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0.226***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0.334***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0.225***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0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LD.Global maize ($/mt)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-0.004**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-0.276*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0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LD.Domestic CPI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-0.334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0.267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0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LD.ER Local/USD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0.223**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-0.051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25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</a:t>
                      </a:r>
                      <a:r>
                        <a:rPr lang="en-US" sz="2000" b="0" i="0" u="none" strike="noStrike" baseline="3000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0.183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0.465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181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81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Mean POE maize price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979.76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17.54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244.62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pPr algn="l"/>
            <a:r>
              <a:rPr lang="en-US" sz="3800" b="1" dirty="0" smtClean="0"/>
              <a:t>Within-country </a:t>
            </a:r>
            <a:r>
              <a:rPr lang="en-US" sz="3800" b="1" dirty="0" smtClean="0"/>
              <a:t>price transmission</a:t>
            </a:r>
            <a:endParaRPr lang="en-US" sz="3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We repeat this procedure for each sub-national market, treating the POE price as exogenous</a:t>
            </a:r>
          </a:p>
          <a:p>
            <a:r>
              <a:rPr lang="en-US" dirty="0" smtClean="0"/>
              <a:t>Oil prices: rapid return to long-run equilibrium:</a:t>
            </a:r>
          </a:p>
          <a:p>
            <a:pPr lvl="1"/>
            <a:r>
              <a:rPr lang="en-US" dirty="0" smtClean="0"/>
              <a:t>2-5 months across study markets</a:t>
            </a:r>
          </a:p>
          <a:p>
            <a:r>
              <a:rPr lang="en-US" dirty="0" smtClean="0"/>
              <a:t>Maize prices: similarly rapid</a:t>
            </a:r>
          </a:p>
          <a:p>
            <a:pPr lvl="1"/>
            <a:r>
              <a:rPr lang="en-US" dirty="0" smtClean="0"/>
              <a:t>1-3 months in Ethiopia, Kenya, Tanzania</a:t>
            </a:r>
          </a:p>
          <a:p>
            <a:pPr lvl="1"/>
            <a:r>
              <a:rPr lang="en-US" dirty="0" smtClean="0"/>
              <a:t>3-6 months in Uganda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pPr algn="l"/>
            <a:r>
              <a:rPr lang="en-US" sz="3800" b="1" dirty="0" smtClean="0"/>
              <a:t>Within-country </a:t>
            </a:r>
            <a:r>
              <a:rPr lang="en-US" sz="3800" b="1" dirty="0" smtClean="0"/>
              <a:t>price transmission</a:t>
            </a:r>
            <a:endParaRPr lang="en-US" sz="3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990600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en-US" dirty="0" smtClean="0"/>
              <a:t>Maize price equations directly allow for local fuel price effects: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20485" y="3261360"/>
            <a:ext cx="8142515" cy="1158240"/>
            <a:chOff x="533400" y="2895600"/>
            <a:chExt cx="8142515" cy="1158240"/>
          </a:xfrm>
        </p:grpSpPr>
        <p:pic>
          <p:nvPicPr>
            <p:cNvPr id="34818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60715" y="2895600"/>
              <a:ext cx="4201885" cy="457200"/>
            </a:xfrm>
            <a:prstGeom prst="rect">
              <a:avLst/>
            </a:prstGeom>
            <a:noFill/>
          </p:spPr>
        </p:pic>
        <p:pic>
          <p:nvPicPr>
            <p:cNvPr id="34817" name="Picture 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43000" y="3596640"/>
              <a:ext cx="7532915" cy="457200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533400" y="2895600"/>
              <a:ext cx="533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(5)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3400" y="3607713"/>
              <a:ext cx="533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(6)</a:t>
              </a: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25562"/>
          </a:xfrm>
        </p:spPr>
        <p:txBody>
          <a:bodyPr>
            <a:noAutofit/>
          </a:bodyPr>
          <a:lstStyle/>
          <a:p>
            <a:pPr algn="l"/>
            <a:r>
              <a:rPr lang="en-US" sz="3800" b="1" dirty="0" smtClean="0"/>
              <a:t>Simulations</a:t>
            </a:r>
            <a:endParaRPr lang="en-US" sz="3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1371600"/>
            <a:ext cx="8534400" cy="4724399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en-US" sz="3000" dirty="0" smtClean="0"/>
              <a:t>To simulate the impact of global oil and maize price changes on local maize prices, we use the co-integrating vectors (long-run relationships)</a:t>
            </a:r>
          </a:p>
          <a:p>
            <a:pPr indent="0">
              <a:buNone/>
            </a:pPr>
            <a:endParaRPr lang="en-US" sz="2000" dirty="0"/>
          </a:p>
          <a:p>
            <a:pPr indent="0">
              <a:buNone/>
            </a:pPr>
            <a:r>
              <a:rPr lang="en-US" sz="3000" dirty="0" smtClean="0"/>
              <a:t>We consider 3 scenarios:</a:t>
            </a:r>
          </a:p>
          <a:p>
            <a:pPr marL="1257300" lvl="1" indent="-514350">
              <a:buFont typeface="+mj-lt"/>
              <a:buAutoNum type="arabicPeriod"/>
            </a:pPr>
            <a:r>
              <a:rPr lang="en-US" sz="3000" dirty="0" smtClean="0"/>
              <a:t>25% increase in global oil prices above the 2012 average</a:t>
            </a:r>
          </a:p>
          <a:p>
            <a:pPr marL="1257300" lvl="1" indent="-514350">
              <a:buFont typeface="+mj-lt"/>
              <a:buAutoNum type="arabicPeriod"/>
            </a:pPr>
            <a:r>
              <a:rPr lang="en-US" sz="3000" dirty="0" smtClean="0"/>
              <a:t>25% increase in global maize prices above the 2012 average</a:t>
            </a:r>
          </a:p>
          <a:p>
            <a:pPr marL="1257300" lvl="1" indent="-514350">
              <a:buFont typeface="+mj-lt"/>
              <a:buAutoNum type="arabicPeriod"/>
            </a:pPr>
            <a:r>
              <a:rPr lang="en-US" sz="3000" dirty="0" smtClean="0"/>
              <a:t>Both increases simultaneously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82562"/>
            <a:ext cx="8229600" cy="1325562"/>
          </a:xfrm>
        </p:spPr>
        <p:txBody>
          <a:bodyPr>
            <a:noAutofit/>
          </a:bodyPr>
          <a:lstStyle/>
          <a:p>
            <a:pPr algn="l"/>
            <a:r>
              <a:rPr lang="en-US" sz="3800" b="1" dirty="0" smtClean="0"/>
              <a:t>Simulation: results</a:t>
            </a:r>
            <a:endParaRPr lang="en-US" sz="3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762002"/>
          <a:ext cx="7696198" cy="5867397"/>
        </p:xfrm>
        <a:graphic>
          <a:graphicData uri="http://schemas.openxmlformats.org/drawingml/2006/table">
            <a:tbl>
              <a:tblPr/>
              <a:tblGrid>
                <a:gridCol w="1312385"/>
                <a:gridCol w="1898271"/>
                <a:gridCol w="1406126"/>
                <a:gridCol w="1026472"/>
                <a:gridCol w="1026472"/>
                <a:gridCol w="1026472"/>
              </a:tblGrid>
              <a:tr h="574137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Avg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annual inflation, 2000-2012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change in maize price, over 2012 average*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4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Country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Market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Scenario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Scenario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Scenario 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Ethiopia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Addis Ababa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11.93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37.09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37.09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4070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Bahir Dar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11.93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70"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Dire </a:t>
                      </a:r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Dawa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11.93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M'ekele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11.93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-1.29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35.39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Kenya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Kisumu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10.34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20.29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23.38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4070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Mombasa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10.34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21.44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21.44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70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Nairobi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10.34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19.45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21.15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Nakuru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10.34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23.72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Tanzania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Arusha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26.41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4070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Dar es Salaam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26.43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26.43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70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Dodoma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26.70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70">
                <a:tc>
                  <a:txBody>
                    <a:bodyPr/>
                    <a:lstStyle/>
                    <a:p>
                      <a:pPr algn="ctr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Kigoma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16.34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25.38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Mbeya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19.75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25.29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Uganda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Gulu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8.02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4070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Kampala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8.02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30.38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30.38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70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Mbale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8.02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31.71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30.73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Mbarara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8.02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13.57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34.78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30162"/>
            <a:ext cx="8229600" cy="1325562"/>
          </a:xfrm>
        </p:spPr>
        <p:txBody>
          <a:bodyPr>
            <a:noAutofit/>
          </a:bodyPr>
          <a:lstStyle/>
          <a:p>
            <a:pPr algn="l"/>
            <a:r>
              <a:rPr lang="en-US" sz="3800" b="1" dirty="0" smtClean="0"/>
              <a:t>Conclusions</a:t>
            </a:r>
            <a:endParaRPr lang="en-US" sz="3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-76200" y="1066801"/>
            <a:ext cx="9067800" cy="4724399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en-US" sz="3000" dirty="0" smtClean="0"/>
              <a:t>At this stage our findings indicate:</a:t>
            </a:r>
          </a:p>
          <a:p>
            <a:pPr marL="1257300" lvl="1" indent="-514350">
              <a:buFont typeface="+mj-lt"/>
              <a:buAutoNum type="arabicPeriod"/>
            </a:pPr>
            <a:r>
              <a:rPr lang="en-US" sz="3000" dirty="0" smtClean="0"/>
              <a:t>Oil and maize prices co-move on global markets, but with no clear causation</a:t>
            </a:r>
          </a:p>
          <a:p>
            <a:pPr marL="1257300" lvl="1" indent="-514350">
              <a:buFont typeface="+mj-lt"/>
              <a:buAutoNum type="arabicPeriod"/>
            </a:pPr>
            <a:r>
              <a:rPr lang="en-US" sz="3000" dirty="0" smtClean="0"/>
              <a:t>Within-country, POE price changes are rapidly transmitted to other markets</a:t>
            </a:r>
          </a:p>
          <a:p>
            <a:pPr marL="1257300" lvl="1" indent="-514350">
              <a:buFont typeface="+mj-lt"/>
              <a:buAutoNum type="arabicPeriod"/>
            </a:pPr>
            <a:r>
              <a:rPr lang="en-US" sz="3000" dirty="0" smtClean="0"/>
              <a:t>Global price changes are slower to impact POE prices, likely because of policy-induced frictions</a:t>
            </a:r>
          </a:p>
          <a:p>
            <a:pPr marL="1257300" lvl="1" indent="-514350">
              <a:buFont typeface="+mj-lt"/>
              <a:buAutoNum type="arabicPeriod"/>
            </a:pPr>
            <a:r>
              <a:rPr lang="en-US" sz="3000" dirty="0" smtClean="0"/>
              <a:t>Higher oil prices would put some upward pressure on maize prices, but the effects are small compared to those due to maize prices themselves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382000" cy="1905000"/>
          </a:xfrm>
        </p:spPr>
        <p:txBody>
          <a:bodyPr>
            <a:normAutofit/>
          </a:bodyPr>
          <a:lstStyle/>
          <a:p>
            <a:pPr algn="l"/>
            <a:r>
              <a:rPr lang="en-US" sz="3400" b="1" dirty="0" smtClean="0"/>
              <a:t>Motivation: </a:t>
            </a:r>
            <a:br>
              <a:rPr lang="en-US" sz="3400" b="1" dirty="0" smtClean="0"/>
            </a:br>
            <a:r>
              <a:rPr lang="en-US" sz="3400" b="1" dirty="0" smtClean="0"/>
              <a:t>Maize is central to food security in east Africa</a:t>
            </a:r>
            <a:endParaRPr lang="en-US" sz="3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200632"/>
            <a:ext cx="7239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From the FAO Food Balance Sheets (2009):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 Ethiopia: 	418 kcal/day (20% of total)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/>
              <a:t> </a:t>
            </a:r>
            <a:r>
              <a:rPr lang="en-US" sz="2600" dirty="0" smtClean="0"/>
              <a:t>Kenya: 	672 kcal/day (32%)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/>
              <a:t> </a:t>
            </a:r>
            <a:r>
              <a:rPr lang="en-US" sz="2600" dirty="0" smtClean="0"/>
              <a:t>Tanzania: 	519 kcal/day (23%)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/>
              <a:t> </a:t>
            </a:r>
            <a:r>
              <a:rPr lang="en-US" sz="2600" dirty="0" smtClean="0"/>
              <a:t>Uganda: 	190 kcal/day (9%)</a:t>
            </a:r>
            <a:endParaRPr lang="en-US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01000" cy="1905000"/>
          </a:xfrm>
        </p:spPr>
        <p:txBody>
          <a:bodyPr>
            <a:normAutofit/>
          </a:bodyPr>
          <a:lstStyle/>
          <a:p>
            <a:pPr algn="l"/>
            <a:r>
              <a:rPr lang="en-US" sz="3400" b="1" dirty="0" smtClean="0"/>
              <a:t>Motivation: </a:t>
            </a:r>
            <a:br>
              <a:rPr lang="en-US" sz="3400" b="1" dirty="0" smtClean="0"/>
            </a:br>
            <a:r>
              <a:rPr lang="en-US" sz="3400" b="1" dirty="0" smtClean="0"/>
              <a:t>Numerous possible links between oil prices and maize prices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14601"/>
            <a:ext cx="7696200" cy="1904999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Transport costs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Biofuels</a:t>
            </a:r>
            <a:r>
              <a:rPr lang="en-US" dirty="0" smtClean="0"/>
              <a:t> and the US ethanol mandate</a:t>
            </a:r>
          </a:p>
          <a:p>
            <a:pPr marL="514350" indent="-514350">
              <a:buAutoNum type="arabicPeriod"/>
            </a:pPr>
            <a:r>
              <a:rPr lang="en-US" dirty="0" smtClean="0"/>
              <a:t>Fertilizer costs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4953000"/>
            <a:ext cx="83820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600" dirty="0" smtClean="0"/>
              <a:t>We ignore the fertilizer channel, because of low usage rates in the region and difficulty acquiring data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pPr algn="l"/>
            <a:r>
              <a:rPr lang="en-US" sz="3800" b="1" dirty="0" smtClean="0"/>
              <a:t>Plan of this talk:</a:t>
            </a:r>
            <a:endParaRPr lang="en-US" sz="3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35814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Price co-movement on global markets</a:t>
            </a:r>
          </a:p>
          <a:p>
            <a:pPr marL="514350" indent="-514350">
              <a:buAutoNum type="arabicPeriod"/>
            </a:pPr>
            <a:r>
              <a:rPr lang="en-US" dirty="0" smtClean="0"/>
              <a:t>Connection to port-of-entry prices in the 4 study countries</a:t>
            </a:r>
          </a:p>
          <a:p>
            <a:pPr marL="514350" indent="-514350">
              <a:buAutoNum type="arabicPeriod"/>
            </a:pPr>
            <a:r>
              <a:rPr lang="en-US" dirty="0" smtClean="0"/>
              <a:t>Within-country price transmission</a:t>
            </a:r>
          </a:p>
          <a:p>
            <a:pPr marL="514350" indent="-514350">
              <a:buAutoNum type="arabicPeriod"/>
            </a:pPr>
            <a:r>
              <a:rPr lang="en-US" dirty="0" smtClean="0"/>
              <a:t>Simulations of the impacts of global oil and maize price changes on local maize prices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001000" cy="990600"/>
          </a:xfrm>
        </p:spPr>
        <p:txBody>
          <a:bodyPr>
            <a:noAutofit/>
          </a:bodyPr>
          <a:lstStyle/>
          <a:p>
            <a:r>
              <a:rPr lang="en-US" sz="3800" b="1" dirty="0" smtClean="0"/>
              <a:t>Global oil prices and global maize prices 1990-2012 (Nominal)</a:t>
            </a:r>
            <a:endParaRPr lang="en-US" sz="3800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447800"/>
            <a:ext cx="7239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382000" cy="990600"/>
          </a:xfrm>
        </p:spPr>
        <p:txBody>
          <a:bodyPr>
            <a:noAutofit/>
          </a:bodyPr>
          <a:lstStyle/>
          <a:p>
            <a:r>
              <a:rPr lang="en-US" sz="3800" b="1" dirty="0" smtClean="0"/>
              <a:t>Global oil prices and global maize prices  </a:t>
            </a:r>
            <a:br>
              <a:rPr lang="en-US" sz="3800" b="1" dirty="0" smtClean="0"/>
            </a:br>
            <a:r>
              <a:rPr lang="en-US" sz="3800" b="1" dirty="0" smtClean="0"/>
              <a:t>Oct 2006 - Nov 2012 (Nominal)</a:t>
            </a:r>
            <a:endParaRPr lang="en-US" sz="3800" b="1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447800"/>
            <a:ext cx="7162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001000" cy="99060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Price correlations at the global level</a:t>
            </a:r>
            <a:endParaRPr lang="en-US" sz="3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838200"/>
          <a:ext cx="7848601" cy="5410198"/>
        </p:xfrm>
        <a:graphic>
          <a:graphicData uri="http://schemas.openxmlformats.org/drawingml/2006/table">
            <a:tbl>
              <a:tblPr/>
              <a:tblGrid>
                <a:gridCol w="2936167"/>
                <a:gridCol w="1637478"/>
                <a:gridCol w="1637478"/>
                <a:gridCol w="1637478"/>
              </a:tblGrid>
              <a:tr h="486529">
                <a:tc gridSpan="4"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5215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Jan 1990 - Nov 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Jan 1990 - Sep 2006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Oct 2006 - Nov 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0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sng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Nominal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7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Avg oil price ($/bl)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41.38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25.61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84.79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7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Avg maize price ($/mt)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136.65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107.78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216.17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7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Correlation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-0.11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760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sng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Real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7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Avg oil price ($/bl)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47.96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39.38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71.59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7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Avg maize price ($/mt)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183.96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184.76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181.76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7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Correlation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7606"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Source: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World Bank GEM commodity database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001000" cy="99060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Testing for cointegration</a:t>
            </a:r>
            <a:endParaRPr lang="en-US" sz="38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1219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Is there a long-run relationship between oil and maize prices that</a:t>
            </a:r>
            <a:r>
              <a:rPr kumimoji="0" lang="en-US" sz="3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can be described as follows</a:t>
            </a:r>
            <a:endParaRPr kumimoji="0" lang="en-US" sz="3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2514601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/>
              <a:t>P</a:t>
            </a:r>
            <a:r>
              <a:rPr lang="en-US" sz="2400" i="1" baseline="-25000" dirty="0" err="1" smtClean="0"/>
              <a:t>oil</a:t>
            </a:r>
            <a:r>
              <a:rPr lang="en-US" sz="2400" i="1" dirty="0" smtClean="0"/>
              <a:t> = </a:t>
            </a:r>
            <a:r>
              <a:rPr lang="el-GR" sz="2400" i="1" dirty="0" smtClean="0">
                <a:latin typeface="Calibri"/>
              </a:rPr>
              <a:t>α</a:t>
            </a:r>
            <a:r>
              <a:rPr lang="en-US" sz="2400" i="1" dirty="0" smtClean="0">
                <a:latin typeface="Calibri"/>
              </a:rPr>
              <a:t> + </a:t>
            </a:r>
            <a:r>
              <a:rPr lang="el-GR" sz="2400" i="1" dirty="0" smtClean="0">
                <a:latin typeface="Calibri"/>
              </a:rPr>
              <a:t>β</a:t>
            </a:r>
            <a:r>
              <a:rPr lang="en-US" sz="2400" i="1" dirty="0" err="1" smtClean="0">
                <a:latin typeface="Calibri"/>
              </a:rPr>
              <a:t>P</a:t>
            </a:r>
            <a:r>
              <a:rPr lang="en-US" sz="2400" i="1" baseline="-25000" dirty="0" err="1" smtClean="0">
                <a:latin typeface="Calibri"/>
              </a:rPr>
              <a:t>Maize</a:t>
            </a:r>
            <a:r>
              <a:rPr lang="en-US" sz="2400" i="1" dirty="0" smtClean="0">
                <a:latin typeface="Calibri"/>
              </a:rPr>
              <a:t> + </a:t>
            </a:r>
            <a:r>
              <a:rPr lang="el-GR" sz="2400" i="1" dirty="0" smtClean="0">
                <a:latin typeface="Calibri"/>
              </a:rPr>
              <a:t>ε</a:t>
            </a:r>
            <a:endParaRPr lang="en-US" sz="2400" i="1" dirty="0" smtClean="0"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352800"/>
            <a:ext cx="6096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</a:t>
            </a:r>
            <a:r>
              <a:rPr lang="en-US" sz="3200" dirty="0" smtClean="0"/>
              <a:t>here </a:t>
            </a:r>
            <a:r>
              <a:rPr lang="el-GR" sz="3200" i="1" dirty="0" smtClean="0"/>
              <a:t>ε</a:t>
            </a:r>
            <a:r>
              <a:rPr lang="en-US" sz="3200" i="1" dirty="0" smtClean="0"/>
              <a:t> is “white noise”?</a:t>
            </a:r>
          </a:p>
          <a:p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1990-2012: No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2006-2012: No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Exclude the constant: No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Include a trend: No 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1306</Words>
  <Application>Microsoft Office PowerPoint</Application>
  <PresentationFormat>On-screen Show (4:3)</PresentationFormat>
  <Paragraphs>553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Adobe Acrobat Document</vt:lpstr>
      <vt:lpstr>How a Global Oil Price Rise Might Impact Local Maize Market Prices in Africa  January 7, 2013  Brian Dillon, Cornell University Chris Barrett, Cornell University    A presentation for the “Oil Prices and African Food Security” workshop Cornell University, Jan 7-8, 2013 Sponsored by the Bill and Melinda Gates Foundation</vt:lpstr>
      <vt:lpstr>Motivation:  Maize is central to food security in east Africa</vt:lpstr>
      <vt:lpstr>Motivation:  Maize is central to food security in east Africa</vt:lpstr>
      <vt:lpstr>Motivation:  Numerous possible links between oil prices and maize prices</vt:lpstr>
      <vt:lpstr>Plan of this talk:</vt:lpstr>
      <vt:lpstr>Global oil prices and global maize prices 1990-2012 (Nominal)</vt:lpstr>
      <vt:lpstr>Global oil prices and global maize prices   Oct 2006 - Nov 2012 (Nominal)</vt:lpstr>
      <vt:lpstr>Price correlations at the global level</vt:lpstr>
      <vt:lpstr>Testing for cointegration</vt:lpstr>
      <vt:lpstr>VAR: global prices (1/2)</vt:lpstr>
      <vt:lpstr>VAR: global prices (2/2)</vt:lpstr>
      <vt:lpstr>Global price co-movement: summary</vt:lpstr>
      <vt:lpstr>Port-of-entry (POE) prices</vt:lpstr>
      <vt:lpstr>Study  markets</vt:lpstr>
      <vt:lpstr>Global oil prices and Dar es Salaam fuel prices</vt:lpstr>
      <vt:lpstr>Global maize prices and Dar es Salaam maize prices</vt:lpstr>
      <vt:lpstr>Global oil prices and POE fuel prices</vt:lpstr>
      <vt:lpstr>Global oil prices and POE fuel prices</vt:lpstr>
      <vt:lpstr>Global oil prices and Addis Ababa fuel prices</vt:lpstr>
      <vt:lpstr>Global oil prices and Addis Ababa fuel prices</vt:lpstr>
      <vt:lpstr>Maize net imports, 2000-2010</vt:lpstr>
      <vt:lpstr>Global maize prices and POE maize prices</vt:lpstr>
      <vt:lpstr>Within-country price transmission</vt:lpstr>
      <vt:lpstr>Within-country price transmission</vt:lpstr>
      <vt:lpstr>Simulations</vt:lpstr>
      <vt:lpstr>Simulation: results</vt:lpstr>
      <vt:lpstr>Conclusions</vt:lpstr>
    </vt:vector>
  </TitlesOfParts>
  <Company>Cornell University / ILR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oil prices and global maize prices</dc:title>
  <dc:creator>Brian Dillon</dc:creator>
  <cp:lastModifiedBy>Brian Dillon</cp:lastModifiedBy>
  <cp:revision>94</cp:revision>
  <dcterms:created xsi:type="dcterms:W3CDTF">2013-01-06T17:46:44Z</dcterms:created>
  <dcterms:modified xsi:type="dcterms:W3CDTF">2013-01-07T08:51:52Z</dcterms:modified>
</cp:coreProperties>
</file>