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3"/>
  </p:notesMasterIdLst>
  <p:handoutMasterIdLst>
    <p:handoutMasterId r:id="rId24"/>
  </p:handoutMasterIdLst>
  <p:sldIdLst>
    <p:sldId id="256" r:id="rId4"/>
    <p:sldId id="441" r:id="rId5"/>
    <p:sldId id="442" r:id="rId6"/>
    <p:sldId id="456" r:id="rId7"/>
    <p:sldId id="469" r:id="rId8"/>
    <p:sldId id="457" r:id="rId9"/>
    <p:sldId id="458" r:id="rId10"/>
    <p:sldId id="459" r:id="rId11"/>
    <p:sldId id="463" r:id="rId12"/>
    <p:sldId id="470" r:id="rId13"/>
    <p:sldId id="468" r:id="rId14"/>
    <p:sldId id="467" r:id="rId15"/>
    <p:sldId id="460" r:id="rId16"/>
    <p:sldId id="464" r:id="rId17"/>
    <p:sldId id="466" r:id="rId18"/>
    <p:sldId id="461" r:id="rId19"/>
    <p:sldId id="462" r:id="rId20"/>
    <p:sldId id="465" r:id="rId21"/>
    <p:sldId id="454" r:id="rId2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128" d="100"/>
          <a:sy n="128" d="100"/>
        </p:scale>
        <p:origin x="9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9/30/2019</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9/30/2019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120016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375326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366202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9/30/2019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9/30/2019</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Christopher </a:t>
            </a:r>
            <a:r>
              <a:rPr lang="en-US" sz="2800" dirty="0">
                <a:latin typeface="Georgia" pitchFamily="18" charset="0"/>
              </a:rPr>
              <a:t>B. </a:t>
            </a:r>
            <a:r>
              <a:rPr lang="en-US" sz="2800" dirty="0" smtClean="0">
                <a:latin typeface="Georgia" pitchFamily="18" charset="0"/>
              </a:rPr>
              <a:t>Barrett</a:t>
            </a:r>
            <a:r>
              <a:rPr lang="en-US" sz="2700" dirty="0" smtClean="0">
                <a:latin typeface="Georgia" pitchFamily="18" charset="0"/>
              </a:rPr>
              <a:t/>
            </a:r>
            <a:br>
              <a:rPr lang="en-US" sz="2700" dirty="0" smtClean="0">
                <a:latin typeface="Georgia" pitchFamily="18" charset="0"/>
              </a:rPr>
            </a:br>
            <a:r>
              <a:rPr lang="en-US" sz="2700" dirty="0" smtClean="0">
                <a:latin typeface="Georgia" pitchFamily="18" charset="0"/>
              </a:rPr>
              <a:t>STAARS Program and GSA Workshop</a:t>
            </a:r>
            <a:r>
              <a:rPr lang="en-US" sz="2700" dirty="0">
                <a:latin typeface="Georgia" pitchFamily="18" charset="0"/>
              </a:rPr>
              <a:t/>
            </a:r>
            <a:br>
              <a:rPr lang="en-US" sz="2700" dirty="0">
                <a:latin typeface="Georgia" pitchFamily="18" charset="0"/>
              </a:rPr>
            </a:br>
            <a:r>
              <a:rPr lang="en-US" sz="2700" dirty="0">
                <a:latin typeface="Georgia" pitchFamily="18" charset="0"/>
              </a:rPr>
              <a:t>Charles H. Dyson School, Cornell University</a:t>
            </a:r>
            <a:br>
              <a:rPr lang="en-US" sz="2700" dirty="0">
                <a:latin typeface="Georgia" pitchFamily="18" charset="0"/>
              </a:rPr>
            </a:br>
            <a:r>
              <a:rPr lang="en-US" sz="2700" dirty="0" smtClean="0">
                <a:latin typeface="Georgia" pitchFamily="18" charset="0"/>
              </a:rPr>
              <a:t>October 4, 2019</a:t>
            </a:r>
            <a:br>
              <a:rPr lang="en-US" sz="2700" dirty="0" smtClean="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smtClean="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smtClean="0">
                <a:latin typeface="Georgia" pitchFamily="18" charset="0"/>
              </a:rPr>
              <a:t>4. </a:t>
            </a:r>
            <a:r>
              <a:rPr lang="en-US" sz="2400" b="1" dirty="0" smtClean="0">
                <a:latin typeface="Georgia" pitchFamily="18" charset="0"/>
              </a:rPr>
              <a:t>Decision letter arrives … now what?</a:t>
            </a:r>
            <a:endParaRPr lang="en-US" sz="2400" b="1" dirty="0">
              <a:latin typeface="Georgia" pitchFamily="18" charset="0"/>
            </a:endParaRPr>
          </a:p>
          <a:p>
            <a:pPr marL="800100" lvl="1" indent="-342900">
              <a:buFontTx/>
              <a:buChar char="-"/>
            </a:pPr>
            <a:endParaRPr lang="en-US" sz="2400" dirty="0" smtClean="0">
              <a:latin typeface="Georgia" pitchFamily="18" charset="0"/>
            </a:endParaRPr>
          </a:p>
          <a:p>
            <a:pPr marL="800100" lvl="1" indent="-342900">
              <a:buFontTx/>
              <a:buChar char="-"/>
            </a:pPr>
            <a:r>
              <a:rPr lang="en-US" sz="2400" b="1" dirty="0" smtClean="0">
                <a:latin typeface="Georgia" pitchFamily="18" charset="0"/>
              </a:rPr>
              <a:t>Read decision letter carefully. </a:t>
            </a:r>
            <a:br>
              <a:rPr lang="en-US" sz="2400" b="1" dirty="0" smtClean="0">
                <a:latin typeface="Georgia" pitchFamily="18" charset="0"/>
              </a:rPr>
            </a:br>
            <a:r>
              <a:rPr lang="en-US" sz="2400" dirty="0" smtClean="0">
                <a:latin typeface="Georgia" pitchFamily="18" charset="0"/>
              </a:rPr>
              <a:t>Most common </a:t>
            </a:r>
            <a:r>
              <a:rPr lang="en-US" sz="2400" u="sng" dirty="0" smtClean="0">
                <a:latin typeface="Georgia" pitchFamily="18" charset="0"/>
              </a:rPr>
              <a:t>by far</a:t>
            </a:r>
            <a:r>
              <a:rPr lang="en-US" sz="2400" dirty="0" smtClean="0">
                <a:latin typeface="Georgia" pitchFamily="18" charset="0"/>
              </a:rPr>
              <a:t>: reject. Next most common: Revise &amp; resubmit (or reject &amp; resubmit). Rarest: outright accept. </a:t>
            </a:r>
          </a:p>
          <a:p>
            <a:pPr marL="800100" lvl="1" indent="-342900">
              <a:buFontTx/>
              <a:buChar char="-"/>
            </a:pPr>
            <a:endParaRPr lang="en-US" sz="2400" dirty="0">
              <a:latin typeface="Georgia" pitchFamily="18" charset="0"/>
            </a:endParaRPr>
          </a:p>
          <a:p>
            <a:pPr marL="800100" lvl="1" indent="-342900">
              <a:buFontTx/>
              <a:buChar char="-"/>
            </a:pPr>
            <a:r>
              <a:rPr lang="en-US" sz="2400" b="1" dirty="0" smtClean="0">
                <a:latin typeface="Georgia" pitchFamily="18" charset="0"/>
              </a:rPr>
              <a:t>If reject:</a:t>
            </a:r>
          </a:p>
          <a:p>
            <a:pPr lvl="1"/>
            <a:r>
              <a:rPr lang="en-US" sz="2400" b="1" dirty="0" smtClean="0">
                <a:latin typeface="Georgia" pitchFamily="18" charset="0"/>
              </a:rPr>
              <a:t>	a. It’s ok. </a:t>
            </a:r>
            <a:r>
              <a:rPr lang="en-US" sz="2400" dirty="0" smtClean="0">
                <a:latin typeface="Georgia" pitchFamily="18" charset="0"/>
              </a:rPr>
              <a:t>Most great papers get rejected </a:t>
            </a:r>
            <a:r>
              <a:rPr lang="en-US" sz="2400" u="sng" dirty="0" smtClean="0">
                <a:latin typeface="Georgia" pitchFamily="18" charset="0"/>
              </a:rPr>
              <a:t>at least</a:t>
            </a:r>
            <a:r>
              <a:rPr lang="en-US" sz="2400" dirty="0" smtClean="0">
                <a:latin typeface="Georgia" pitchFamily="18" charset="0"/>
              </a:rPr>
              <a:t> once. 	Some excerpts from my rejections:</a:t>
            </a:r>
          </a:p>
          <a:p>
            <a:pPr lvl="1"/>
            <a:r>
              <a:rPr lang="en-US" dirty="0" smtClean="0">
                <a:latin typeface="Georgia" panose="02040502050405020303" pitchFamily="18" charset="0"/>
              </a:rPr>
              <a:t>Nice editor: ”The </a:t>
            </a:r>
            <a:r>
              <a:rPr lang="en-US" dirty="0">
                <a:latin typeface="Georgia" panose="02040502050405020303" pitchFamily="18" charset="0"/>
              </a:rPr>
              <a:t>referees and I find much to admire in your analysis of </a:t>
            </a:r>
            <a:r>
              <a:rPr lang="en-US" dirty="0" smtClean="0">
                <a:latin typeface="Georgia" panose="02040502050405020303" pitchFamily="18" charset="0"/>
              </a:rPr>
              <a:t>….</a:t>
            </a:r>
            <a:r>
              <a:rPr lang="en-US" dirty="0">
                <a:latin typeface="Georgia" panose="02040502050405020303" pitchFamily="18" charset="0"/>
              </a:rPr>
              <a:t>  We </a:t>
            </a:r>
            <a:r>
              <a:rPr lang="en-US" dirty="0" smtClean="0">
                <a:latin typeface="Georgia" panose="02040502050405020303" pitchFamily="18" charset="0"/>
              </a:rPr>
              <a:t>appreciate </a:t>
            </a:r>
            <a:r>
              <a:rPr lang="en-US" dirty="0">
                <a:latin typeface="Georgia" panose="02040502050405020303" pitchFamily="18" charset="0"/>
              </a:rPr>
              <a:t>your attempts to examine </a:t>
            </a:r>
            <a:r>
              <a:rPr lang="en-US" dirty="0" smtClean="0">
                <a:latin typeface="Georgia" panose="02040502050405020303" pitchFamily="18" charset="0"/>
              </a:rPr>
              <a:t>… as </a:t>
            </a:r>
            <a:r>
              <a:rPr lang="en-US" dirty="0">
                <a:latin typeface="Georgia" panose="02040502050405020303" pitchFamily="18" charset="0"/>
              </a:rPr>
              <a:t>well.  This is first-rate and </a:t>
            </a:r>
            <a:r>
              <a:rPr lang="en-US" dirty="0" smtClean="0">
                <a:latin typeface="Georgia" panose="02040502050405020303" pitchFamily="18" charset="0"/>
              </a:rPr>
              <a:t>policy-relevant </a:t>
            </a:r>
            <a:r>
              <a:rPr lang="en-US" dirty="0">
                <a:latin typeface="Georgia" panose="02040502050405020303" pitchFamily="18" charset="0"/>
              </a:rPr>
              <a:t>work on an important issue </a:t>
            </a:r>
            <a:r>
              <a:rPr lang="en-US" dirty="0" smtClean="0">
                <a:latin typeface="Georgia" panose="02040502050405020303" pitchFamily="18" charset="0"/>
              </a:rPr>
              <a:t>… Nevertheless</a:t>
            </a:r>
            <a:r>
              <a:rPr lang="en-US" dirty="0">
                <a:latin typeface="Georgia" panose="02040502050405020303" pitchFamily="18" charset="0"/>
              </a:rPr>
              <a:t>, the referees do have </a:t>
            </a:r>
            <a:r>
              <a:rPr lang="en-US" dirty="0" smtClean="0">
                <a:latin typeface="Georgia" panose="02040502050405020303" pitchFamily="18" charset="0"/>
              </a:rPr>
              <a:t>reservations </a:t>
            </a:r>
            <a:r>
              <a:rPr lang="en-US" dirty="0">
                <a:latin typeface="Georgia" panose="02040502050405020303" pitchFamily="18" charset="0"/>
              </a:rPr>
              <a:t>about aspects of your analysis and concerns in going beyond </a:t>
            </a:r>
            <a:r>
              <a:rPr lang="en-US" dirty="0" smtClean="0">
                <a:latin typeface="Georgia" panose="02040502050405020303" pitchFamily="18" charset="0"/>
              </a:rPr>
              <a:t>…</a:t>
            </a:r>
            <a:r>
              <a:rPr lang="en-US" dirty="0">
                <a:latin typeface="Georgia" panose="02040502050405020303" pitchFamily="18" charset="0"/>
              </a:rPr>
              <a:t>  </a:t>
            </a:r>
            <a:endParaRPr lang="en-US" dirty="0" smtClean="0">
              <a:latin typeface="Georgia" panose="02040502050405020303" pitchFamily="18" charset="0"/>
            </a:endParaRPr>
          </a:p>
          <a:p>
            <a:pPr lvl="1"/>
            <a:r>
              <a:rPr lang="en-US" dirty="0" smtClean="0">
                <a:latin typeface="Georgia" panose="02040502050405020303" pitchFamily="18" charset="0"/>
              </a:rPr>
              <a:t>I </a:t>
            </a:r>
            <a:r>
              <a:rPr lang="en-US" dirty="0">
                <a:latin typeface="Georgia" panose="02040502050405020303" pitchFamily="18" charset="0"/>
              </a:rPr>
              <a:t>regret to report that all three referees conclude your paper is not a large </a:t>
            </a:r>
            <a:r>
              <a:rPr lang="en-US" dirty="0" smtClean="0">
                <a:latin typeface="Georgia" panose="02040502050405020303" pitchFamily="18" charset="0"/>
              </a:rPr>
              <a:t>enough </a:t>
            </a:r>
            <a:r>
              <a:rPr lang="en-US" dirty="0">
                <a:latin typeface="Georgia" panose="02040502050405020303" pitchFamily="18" charset="0"/>
              </a:rPr>
              <a:t>advance for the </a:t>
            </a:r>
            <a:r>
              <a:rPr lang="en-US" dirty="0" smtClean="0">
                <a:latin typeface="Georgia" panose="02040502050405020303" pitchFamily="18" charset="0"/>
              </a:rPr>
              <a:t>QJE and </a:t>
            </a:r>
            <a:r>
              <a:rPr lang="en-US" dirty="0">
                <a:latin typeface="Georgia" panose="02040502050405020303" pitchFamily="18" charset="0"/>
              </a:rPr>
              <a:t>recommend rejection. I must follow the </a:t>
            </a:r>
            <a:r>
              <a:rPr lang="en-US" dirty="0" smtClean="0">
                <a:latin typeface="Georgia" panose="02040502050405020303" pitchFamily="18" charset="0"/>
              </a:rPr>
              <a:t>unanimous </a:t>
            </a:r>
            <a:r>
              <a:rPr lang="en-US" dirty="0">
                <a:latin typeface="Georgia" panose="02040502050405020303" pitchFamily="18" charset="0"/>
              </a:rPr>
              <a:t>advice of the reviewers.  We will need to pass on </a:t>
            </a:r>
            <a:r>
              <a:rPr lang="en-US" dirty="0" smtClean="0">
                <a:latin typeface="Georgia" panose="02040502050405020303" pitchFamily="18" charset="0"/>
              </a:rPr>
              <a:t>your submission</a:t>
            </a:r>
            <a:r>
              <a:rPr lang="en-US" dirty="0">
                <a:latin typeface="Georgia" panose="02040502050405020303" pitchFamily="18" charset="0"/>
              </a:rPr>
              <a:t>. I suspect your paper would be a better fit for an outlet such as </a:t>
            </a:r>
            <a:r>
              <a:rPr lang="en-US" dirty="0" smtClean="0">
                <a:latin typeface="Georgia" panose="02040502050405020303" pitchFamily="18" charset="0"/>
              </a:rPr>
              <a:t>...”</a:t>
            </a:r>
            <a:r>
              <a:rPr lang="en-US" dirty="0">
                <a:latin typeface="Georgia" pitchFamily="18" charset="0"/>
              </a:rPr>
              <a:t>	</a:t>
            </a:r>
            <a:endParaRPr lang="en-US" dirty="0" smtClean="0">
              <a:latin typeface="Georgia" pitchFamily="18" charset="0"/>
            </a:endParaRPr>
          </a:p>
        </p:txBody>
      </p:sp>
    </p:spTree>
    <p:extLst>
      <p:ext uri="{BB962C8B-B14F-4D97-AF65-F5344CB8AC3E}">
        <p14:creationId xmlns:p14="http://schemas.microsoft.com/office/powerpoint/2010/main" val="2286244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940088"/>
          </a:xfrm>
          <a:prstGeom prst="rect">
            <a:avLst/>
          </a:prstGeom>
          <a:noFill/>
        </p:spPr>
        <p:txBody>
          <a:bodyPr wrap="square" rtlCol="0">
            <a:spAutoFit/>
          </a:bodyPr>
          <a:lstStyle/>
          <a:p>
            <a:r>
              <a:rPr lang="en-US" sz="2000" dirty="0" smtClean="0">
                <a:latin typeface="Georgia" pitchFamily="18" charset="0"/>
              </a:rPr>
              <a:t>Not so nice comments: </a:t>
            </a:r>
          </a:p>
          <a:p>
            <a:endParaRPr lang="en-US" sz="2000" dirty="0" smtClean="0">
              <a:latin typeface="Georgia" pitchFamily="18" charset="0"/>
            </a:endParaRPr>
          </a:p>
          <a:p>
            <a:r>
              <a:rPr lang="en-US" sz="2000" i="1" dirty="0" smtClean="0">
                <a:latin typeface="Georgia" pitchFamily="18" charset="0"/>
              </a:rPr>
              <a:t>From a reviewer</a:t>
            </a:r>
            <a:r>
              <a:rPr lang="en-US" sz="2000" dirty="0" smtClean="0">
                <a:latin typeface="Georgia" pitchFamily="18" charset="0"/>
              </a:rPr>
              <a:t>: ”I wouldn’t accept such low quality work from a student” (paper published in a (different) top field journal and has &gt;200 cites now).</a:t>
            </a:r>
          </a:p>
          <a:p>
            <a:endParaRPr lang="en-US" sz="2000" dirty="0">
              <a:latin typeface="Georgia" panose="02040502050405020303" pitchFamily="18" charset="0"/>
            </a:endParaRPr>
          </a:p>
          <a:p>
            <a:r>
              <a:rPr lang="en-US" sz="2000" i="1" dirty="0" smtClean="0">
                <a:latin typeface="Georgia" panose="02040502050405020303" pitchFamily="18" charset="0"/>
              </a:rPr>
              <a:t>From an editor:</a:t>
            </a:r>
            <a:r>
              <a:rPr lang="en-US" sz="2000" dirty="0" smtClean="0">
                <a:latin typeface="Georgia" panose="02040502050405020303" pitchFamily="18" charset="0"/>
              </a:rPr>
              <a:t> “</a:t>
            </a:r>
            <a:r>
              <a:rPr lang="en-US" sz="2000" dirty="0">
                <a:latin typeface="Georgia" panose="02040502050405020303" pitchFamily="18" charset="0"/>
              </a:rPr>
              <a:t>I must confess that I met serious problems in finding referees willing to review your paper. Several of them declined my invitation successively.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a:t>
            </a:r>
            <a:r>
              <a:rPr lang="en-US" sz="2000" dirty="0" smtClean="0">
                <a:latin typeface="Georgia" panose="02040502050405020303" pitchFamily="18" charset="0"/>
              </a:rPr>
              <a:t>literature…. </a:t>
            </a:r>
            <a:r>
              <a:rPr lang="en-US" sz="2000" dirty="0">
                <a:latin typeface="Georgia" panose="02040502050405020303" pitchFamily="18" charset="0"/>
              </a:rPr>
              <a:t>In the absence of a second referee, I have myself looked at the paper and I must say that I concur with the referee's assessment. I have therefore decided to reject your paper</a:t>
            </a:r>
            <a:r>
              <a:rPr lang="en-US" sz="2000" dirty="0" smtClean="0">
                <a:latin typeface="Georgia" panose="02040502050405020303" pitchFamily="18" charset="0"/>
              </a:rPr>
              <a:t>.”</a:t>
            </a:r>
            <a:endParaRPr lang="en-US" sz="2000" dirty="0">
              <a:latin typeface="Georgia" panose="02040502050405020303" pitchFamily="18" charset="0"/>
            </a:endParaRPr>
          </a:p>
          <a:p>
            <a:endParaRPr lang="en-US" sz="2000" b="1" dirty="0" smtClean="0">
              <a:latin typeface="Georgia" panose="02040502050405020303" pitchFamily="18" charset="0"/>
            </a:endParaRPr>
          </a:p>
          <a:p>
            <a:r>
              <a:rPr lang="en-US" sz="2000" b="1" dirty="0" smtClean="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smtClean="0">
                <a:latin typeface="Georgia" pitchFamily="18" charset="0"/>
              </a:rPr>
              <a:t>If reject</a:t>
            </a:r>
            <a:r>
              <a:rPr lang="en-US" sz="2400" b="1" dirty="0" smtClean="0">
                <a:latin typeface="Georgia" pitchFamily="18" charset="0"/>
              </a:rPr>
              <a:t>:</a:t>
            </a:r>
          </a:p>
          <a:p>
            <a:pPr marL="800100" lvl="1" indent="-342900">
              <a:buFontTx/>
              <a:buChar char="-"/>
            </a:pPr>
            <a:endParaRPr lang="en-US" sz="2400" b="1" dirty="0" smtClean="0">
              <a:latin typeface="Georgia" pitchFamily="18" charset="0"/>
            </a:endParaRPr>
          </a:p>
          <a:p>
            <a:pPr lvl="1">
              <a:tabLst>
                <a:tab pos="914400" algn="l"/>
                <a:tab pos="1312863" algn="l"/>
                <a:tab pos="1541463" algn="l"/>
              </a:tabLst>
            </a:pPr>
            <a:r>
              <a:rPr lang="en-US" sz="2400" dirty="0" smtClean="0">
                <a:latin typeface="Georgia" pitchFamily="18" charset="0"/>
              </a:rPr>
              <a:t>	</a:t>
            </a:r>
            <a:r>
              <a:rPr lang="en-US" sz="2400" b="1" dirty="0" smtClean="0">
                <a:latin typeface="Georgia" pitchFamily="18" charset="0"/>
              </a:rPr>
              <a:t>b. Desk rejections are your friend! </a:t>
            </a:r>
            <a:r>
              <a:rPr lang="en-US" sz="2400" dirty="0" smtClean="0">
                <a:latin typeface="Georgia" pitchFamily="18" charset="0"/>
              </a:rPr>
              <a:t>Saves time and 		conserves most appropriate/obvious reviewers. 	</a:t>
            </a:r>
            <a:endParaRPr lang="en-US" sz="2400" dirty="0" smtClean="0">
              <a:latin typeface="Georgia" pitchFamily="18" charset="0"/>
            </a:endParaRPr>
          </a:p>
          <a:p>
            <a:pPr lvl="1">
              <a:tabLst>
                <a:tab pos="914400" algn="l"/>
                <a:tab pos="1312863" algn="l"/>
                <a:tab pos="1541463" algn="l"/>
              </a:tabLst>
            </a:pPr>
            <a:endParaRPr lang="en-US" sz="2400" dirty="0" smtClean="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smtClean="0">
                <a:latin typeface="Georgia" pitchFamily="18" charset="0"/>
              </a:rPr>
              <a:t>c. Carefully read editor’s letter/reviews (if any) 		</a:t>
            </a:r>
            <a:r>
              <a:rPr lang="en-US" sz="2400" dirty="0" smtClean="0">
                <a:latin typeface="Georgia" pitchFamily="18" charset="0"/>
              </a:rPr>
              <a:t>for useful feedback. Did they misunderstand? Rewrite		for clarity. Analytical/econometric error(s)? Fix! Use 		the feedback to improve paper, not write another one</a:t>
            </a:r>
            <a:r>
              <a:rPr lang="en-US" sz="2400" dirty="0" smtClean="0">
                <a:latin typeface="Georgia" pitchFamily="18" charset="0"/>
              </a:rPr>
              <a:t>.</a:t>
            </a:r>
          </a:p>
          <a:p>
            <a:pPr lvl="1">
              <a:tabLst>
                <a:tab pos="914400" algn="l"/>
                <a:tab pos="1312863" algn="l"/>
                <a:tab pos="1541463" algn="l"/>
              </a:tabLst>
            </a:pPr>
            <a:endParaRPr lang="en-US" sz="2400" dirty="0" smtClean="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smtClean="0">
                <a:latin typeface="Georgia" pitchFamily="18" charset="0"/>
              </a:rPr>
              <a:t>d</a:t>
            </a:r>
            <a:r>
              <a:rPr lang="en-US" sz="2400" b="1" dirty="0">
                <a:latin typeface="Georgia" pitchFamily="18" charset="0"/>
              </a:rPr>
              <a:t>.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smtClean="0">
              <a:latin typeface="Georgia" pitchFamily="18" charset="0"/>
            </a:endParaRPr>
          </a:p>
        </p:txBody>
      </p:sp>
    </p:spTree>
    <p:extLst>
      <p:ext uri="{BB962C8B-B14F-4D97-AF65-F5344CB8AC3E}">
        <p14:creationId xmlns:p14="http://schemas.microsoft.com/office/powerpoint/2010/main" val="3497299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pPr marL="800100" lvl="1" indent="-342900">
              <a:buFontTx/>
              <a:buChar char="-"/>
            </a:pPr>
            <a:endParaRPr lang="en-US" sz="2400" dirty="0" smtClean="0">
              <a:latin typeface="Georgia" pitchFamily="18" charset="0"/>
            </a:endParaRPr>
          </a:p>
          <a:p>
            <a:pPr marL="800100" lvl="1" indent="-342900">
              <a:buFontTx/>
              <a:buChar char="-"/>
            </a:pPr>
            <a:r>
              <a:rPr lang="en-US" sz="2400" b="1" dirty="0" smtClean="0">
                <a:latin typeface="Georgia" pitchFamily="18" charset="0"/>
              </a:rPr>
              <a:t>If reject</a:t>
            </a:r>
            <a:r>
              <a:rPr lang="en-US" sz="2400" b="1" dirty="0" smtClean="0">
                <a:latin typeface="Georgia" pitchFamily="18" charset="0"/>
              </a:rPr>
              <a:t>:</a:t>
            </a:r>
          </a:p>
          <a:p>
            <a:pPr marL="800100" lvl="1" indent="-342900">
              <a:buFontTx/>
              <a:buChar char="-"/>
            </a:pPr>
            <a:endParaRPr lang="en-US" sz="2400" b="1" dirty="0" smtClean="0">
              <a:latin typeface="Georgia" pitchFamily="18" charset="0"/>
            </a:endParaRPr>
          </a:p>
          <a:p>
            <a:pPr lvl="1">
              <a:tabLst>
                <a:tab pos="803275" algn="l"/>
                <a:tab pos="1201738" algn="l"/>
              </a:tabLst>
            </a:pPr>
            <a:r>
              <a:rPr lang="en-US" sz="2400" b="1" dirty="0">
                <a:latin typeface="Georgia" pitchFamily="18" charset="0"/>
              </a:rPr>
              <a:t>	</a:t>
            </a:r>
            <a:r>
              <a:rPr lang="en-US" sz="2400" b="1" dirty="0" smtClean="0">
                <a:latin typeface="Georgia" pitchFamily="18" charset="0"/>
              </a:rPr>
              <a:t>e. Submit to next journal on list</a:t>
            </a:r>
            <a:r>
              <a:rPr lang="en-US" sz="2400" dirty="0" smtClean="0">
                <a:latin typeface="Georgia" pitchFamily="18" charset="0"/>
              </a:rPr>
              <a:t>: after revising to 			address shortcomings raised by editor/reviewers. </a:t>
            </a:r>
            <a:endParaRPr lang="en-US" sz="2400" dirty="0" smtClean="0">
              <a:latin typeface="Georgia" pitchFamily="18" charset="0"/>
            </a:endParaRPr>
          </a:p>
          <a:p>
            <a:pPr lvl="1">
              <a:tabLst>
                <a:tab pos="803275" algn="l"/>
                <a:tab pos="1201738" algn="l"/>
              </a:tabLst>
            </a:pPr>
            <a:endParaRPr lang="en-US" sz="2400" dirty="0" smtClean="0">
              <a:latin typeface="Georgia" pitchFamily="18" charset="0"/>
            </a:endParaRPr>
          </a:p>
          <a:p>
            <a:pPr lvl="1">
              <a:tabLst>
                <a:tab pos="803275" algn="l"/>
                <a:tab pos="1201738" algn="l"/>
              </a:tabLst>
            </a:pPr>
            <a:r>
              <a:rPr lang="en-US" sz="2400" b="1" dirty="0" smtClean="0">
                <a:latin typeface="Georgia" pitchFamily="18" charset="0"/>
              </a:rPr>
              <a:t>	f. Submit reviews from rejection to new journal? 		</a:t>
            </a:r>
            <a:r>
              <a:rPr lang="en-US" sz="2400" dirty="0" smtClean="0">
                <a:latin typeface="Georgia" pitchFamily="18" charset="0"/>
              </a:rPr>
              <a:t>Some journals do this to expedite review process, and 		avoid double jeopardy issues. Do this only if (i) journal 		permits it, (ii) reviews were constructive/encouraging, 		and (iii) you don’t dramatically recast the paper.</a:t>
            </a:r>
          </a:p>
          <a:p>
            <a:pPr lvl="1">
              <a:tabLst>
                <a:tab pos="803275" algn="l"/>
                <a:tab pos="1201738" algn="l"/>
              </a:tabLst>
            </a:pPr>
            <a:r>
              <a:rPr lang="en-US" sz="2400" b="1" dirty="0">
                <a:latin typeface="Georgia" pitchFamily="18" charset="0"/>
              </a:rPr>
              <a:t>	</a:t>
            </a:r>
            <a:endParaRPr lang="en-US" sz="2400" dirty="0" smtClean="0">
              <a:latin typeface="Georgia" pitchFamily="18" charset="0"/>
            </a:endParaRPr>
          </a:p>
        </p:txBody>
      </p:sp>
    </p:spTree>
    <p:extLst>
      <p:ext uri="{BB962C8B-B14F-4D97-AF65-F5344CB8AC3E}">
        <p14:creationId xmlns:p14="http://schemas.microsoft.com/office/powerpoint/2010/main" val="2667017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smtClean="0">
              <a:latin typeface="Georgia" pitchFamily="18" charset="0"/>
            </a:endParaRPr>
          </a:p>
          <a:p>
            <a:pPr marL="800100" lvl="1" indent="-342900">
              <a:buFontTx/>
              <a:buChar char="-"/>
            </a:pPr>
            <a:r>
              <a:rPr lang="en-US" sz="2400" b="1" dirty="0" smtClean="0">
                <a:latin typeface="Georgia" pitchFamily="18" charset="0"/>
              </a:rPr>
              <a:t>If reject</a:t>
            </a:r>
            <a:r>
              <a:rPr lang="en-US" sz="2400" b="1" dirty="0" smtClean="0">
                <a:latin typeface="Georgia" pitchFamily="18" charset="0"/>
              </a:rPr>
              <a:t>:</a:t>
            </a:r>
          </a:p>
          <a:p>
            <a:pPr marL="800100" lvl="1" indent="-342900">
              <a:buFontTx/>
              <a:buChar char="-"/>
            </a:pPr>
            <a:endParaRPr lang="en-US" sz="2400" b="1" dirty="0" smtClean="0">
              <a:latin typeface="Georgia" pitchFamily="18" charset="0"/>
            </a:endParaRPr>
          </a:p>
          <a:p>
            <a:pPr lvl="1">
              <a:tabLst>
                <a:tab pos="803275" algn="l"/>
                <a:tab pos="1201738" algn="l"/>
              </a:tabLst>
            </a:pPr>
            <a:r>
              <a:rPr lang="en-US" sz="2400" b="1" dirty="0" smtClean="0">
                <a:latin typeface="Georgia" pitchFamily="18" charset="0"/>
              </a:rPr>
              <a:t>	g. When to bury a paper and never re-submit? </a:t>
            </a:r>
          </a:p>
          <a:p>
            <a:pPr lvl="1">
              <a:tabLst>
                <a:tab pos="803275" algn="l"/>
                <a:tab pos="1201738" algn="l"/>
              </a:tabLst>
            </a:pPr>
            <a:r>
              <a:rPr lang="en-US" sz="2400" b="1" dirty="0" smtClean="0">
                <a:latin typeface="Georgia" pitchFamily="18" charset="0"/>
              </a:rPr>
              <a:t>		- </a:t>
            </a:r>
            <a:r>
              <a:rPr lang="en-US" sz="2400" dirty="0" smtClean="0">
                <a:latin typeface="Georgia" pitchFamily="18" charset="0"/>
              </a:rPr>
              <a:t>Reviewers identify fatal error(s).</a:t>
            </a:r>
          </a:p>
          <a:p>
            <a:pPr lvl="1">
              <a:tabLst>
                <a:tab pos="803275" algn="l"/>
                <a:tab pos="1201738" algn="l"/>
              </a:tabLst>
            </a:pPr>
            <a:r>
              <a:rPr lang="en-US" sz="2400" dirty="0" smtClean="0">
                <a:latin typeface="Georgia" pitchFamily="18" charset="0"/>
              </a:rPr>
              <a:t>		- Scooped! Someone else publishes largely same paper.</a:t>
            </a:r>
          </a:p>
          <a:p>
            <a:pPr lvl="1">
              <a:tabLst>
                <a:tab pos="803275" algn="l"/>
                <a:tab pos="1201738" algn="l"/>
              </a:tabLst>
            </a:pPr>
            <a:r>
              <a:rPr lang="en-US" sz="2400" dirty="0" smtClean="0">
                <a:latin typeface="Georgia" pitchFamily="18" charset="0"/>
              </a:rPr>
              <a:t>		- Opportunity cost of time to revise well is too high.</a:t>
            </a:r>
          </a:p>
          <a:p>
            <a:pPr lvl="1">
              <a:tabLst>
                <a:tab pos="803275" algn="l"/>
                <a:tab pos="1201738" algn="l"/>
              </a:tabLst>
            </a:pPr>
            <a:r>
              <a:rPr lang="en-US" sz="2400" dirty="0" smtClean="0">
                <a:latin typeface="Georgia" pitchFamily="18" charset="0"/>
              </a:rPr>
              <a:t>		- Emotional cost of subjecting work to further review is 		   too high … can’t bear another rejection.</a:t>
            </a:r>
          </a:p>
          <a:p>
            <a:pPr lvl="1">
              <a:tabLst>
                <a:tab pos="803275" algn="l"/>
                <a:tab pos="1201738" algn="l"/>
              </a:tabLst>
            </a:pPr>
            <a:r>
              <a:rPr lang="en-US" sz="2400" dirty="0" smtClean="0">
                <a:latin typeface="Georgia" pitchFamily="18" charset="0"/>
              </a:rPr>
              <a:t>		- Co-authors cannot agree on new direction. 	</a:t>
            </a:r>
            <a:endParaRPr lang="en-US" sz="2400" dirty="0" smtClean="0">
              <a:latin typeface="Georgia" pitchFamily="18" charset="0"/>
            </a:endParaRPr>
          </a:p>
        </p:txBody>
      </p:sp>
    </p:spTree>
    <p:extLst>
      <p:ext uri="{BB962C8B-B14F-4D97-AF65-F5344CB8AC3E}">
        <p14:creationId xmlns:p14="http://schemas.microsoft.com/office/powerpoint/2010/main" val="1841599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smtClean="0">
                <a:latin typeface="Georgia" pitchFamily="18" charset="0"/>
              </a:rPr>
              <a:t>If </a:t>
            </a:r>
            <a:r>
              <a:rPr lang="en-US" sz="2400" b="1" dirty="0" smtClean="0">
                <a:latin typeface="Georgia" pitchFamily="18" charset="0"/>
              </a:rPr>
              <a:t>accept or R&amp;R: </a:t>
            </a:r>
            <a:endParaRPr lang="en-US" sz="2400" b="1" dirty="0" smtClean="0">
              <a:latin typeface="Georgia" pitchFamily="18" charset="0"/>
            </a:endParaRPr>
          </a:p>
          <a:p>
            <a:pPr marL="1371600" lvl="2" indent="-457200">
              <a:buAutoNum type="alphaLcPeriod"/>
            </a:pPr>
            <a:r>
              <a:rPr lang="en-US" sz="2400" b="1" dirty="0" smtClean="0">
                <a:latin typeface="Georgia" pitchFamily="18" charset="0"/>
              </a:rPr>
              <a:t>Celebrate</a:t>
            </a:r>
            <a:r>
              <a:rPr lang="en-US" sz="2400" b="1" dirty="0" smtClean="0">
                <a:latin typeface="Georgia" pitchFamily="18" charset="0"/>
              </a:rPr>
              <a:t>! </a:t>
            </a:r>
            <a:r>
              <a:rPr lang="en-US" sz="2400" b="1" dirty="0" smtClean="0">
                <a:latin typeface="Georgia" pitchFamily="18" charset="0"/>
                <a:sym typeface="Wingdings" panose="05000000000000000000" pitchFamily="2" charset="2"/>
              </a:rPr>
              <a:t> </a:t>
            </a:r>
            <a:r>
              <a:rPr lang="en-US" sz="2400" dirty="0" smtClean="0">
                <a:latin typeface="Georgia" pitchFamily="18" charset="0"/>
                <a:sym typeface="Wingdings" panose="05000000000000000000" pitchFamily="2" charset="2"/>
              </a:rPr>
              <a:t>Perhaps enjoy it for a day or so before diving into review details</a:t>
            </a:r>
            <a:r>
              <a:rPr lang="en-US" sz="2400" dirty="0" smtClean="0">
                <a:latin typeface="Georgia" pitchFamily="18" charset="0"/>
                <a:sym typeface="Wingdings" panose="05000000000000000000" pitchFamily="2" charset="2"/>
              </a:rPr>
              <a:t>?</a:t>
            </a:r>
          </a:p>
          <a:p>
            <a:pPr marL="1371600" lvl="2" indent="-457200">
              <a:buAutoNum type="alphaLcPeriod"/>
            </a:pPr>
            <a:endParaRPr lang="en-US" sz="2400" dirty="0" smtClean="0">
              <a:latin typeface="Georgia" pitchFamily="18" charset="0"/>
              <a:sym typeface="Wingdings" panose="05000000000000000000" pitchFamily="2" charset="2"/>
            </a:endParaRPr>
          </a:p>
          <a:p>
            <a:pPr marL="1371600" lvl="2" indent="-457200">
              <a:buAutoNum type="alphaLcPeriod"/>
            </a:pPr>
            <a:r>
              <a:rPr lang="en-US" sz="2400" b="1" dirty="0" smtClean="0">
                <a:latin typeface="Georgia" pitchFamily="18" charset="0"/>
                <a:sym typeface="Wingdings" panose="05000000000000000000" pitchFamily="2" charset="2"/>
              </a:rPr>
              <a:t>Carefully read and respond to guidance: </a:t>
            </a:r>
            <a:r>
              <a:rPr lang="en-US" sz="2400" dirty="0" smtClean="0">
                <a:latin typeface="Georgia" pitchFamily="18" charset="0"/>
                <a:sym typeface="Wingdings" panose="05000000000000000000" pitchFamily="2" charset="2"/>
              </a:rPr>
              <a:t>If anything is unclear, email the editor for clarification (including asking a reviewer to clarify). </a:t>
            </a:r>
            <a:endParaRPr lang="en-US" sz="2400" dirty="0" smtClean="0">
              <a:latin typeface="Georgia" pitchFamily="18" charset="0"/>
              <a:sym typeface="Wingdings" panose="05000000000000000000" pitchFamily="2" charset="2"/>
            </a:endParaRPr>
          </a:p>
          <a:p>
            <a:pPr marL="1371600" lvl="2" indent="-457200">
              <a:buAutoNum type="alphaLcPeriod"/>
            </a:pPr>
            <a:endParaRPr lang="en-US" sz="2400" dirty="0" smtClean="0">
              <a:latin typeface="Georgia" pitchFamily="18" charset="0"/>
              <a:sym typeface="Wingdings" panose="05000000000000000000" pitchFamily="2" charset="2"/>
            </a:endParaRPr>
          </a:p>
          <a:p>
            <a:pPr marL="1371600" lvl="2" indent="-457200">
              <a:buAutoNum type="alphaLcPeriod"/>
            </a:pPr>
            <a:r>
              <a:rPr lang="en-US" sz="2400" b="1" dirty="0" smtClean="0">
                <a:latin typeface="Georgia" pitchFamily="18" charset="0"/>
                <a:sym typeface="Wingdings" panose="05000000000000000000" pitchFamily="2" charset="2"/>
              </a:rPr>
              <a:t>If co-authored, work out division of labor. </a:t>
            </a:r>
            <a:r>
              <a:rPr lang="en-US" sz="2400" dirty="0" smtClean="0">
                <a:latin typeface="Georgia" pitchFamily="18" charset="0"/>
                <a:sym typeface="Wingdings" panose="05000000000000000000" pitchFamily="2" charset="2"/>
              </a:rPr>
              <a:t>A non-random, non-alphabetical lead author always bears primary responsibility. When lead shared equally, so must burdens. Play to co-authors’ comparative advantage, respecting time constraints. If needed, recruit a new co-author to address a key shortcoming. (If so, explicitly flag to editor.)</a:t>
            </a:r>
          </a:p>
          <a:p>
            <a:pPr marL="800100" lvl="1" indent="-342900">
              <a:buFontTx/>
              <a:buChar char="-"/>
            </a:pPr>
            <a:endParaRPr lang="en-US" sz="2400" dirty="0" smtClean="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109639"/>
          </a:xfrm>
          <a:prstGeom prst="rect">
            <a:avLst/>
          </a:prstGeom>
          <a:noFill/>
        </p:spPr>
        <p:txBody>
          <a:bodyPr wrap="square" rtlCol="0">
            <a:spAutoFit/>
          </a:bodyPr>
          <a:lstStyle/>
          <a:p>
            <a:pPr marL="800100" lvl="1" indent="-342900">
              <a:buFontTx/>
              <a:buChar char="-"/>
            </a:pPr>
            <a:r>
              <a:rPr lang="en-US" sz="2400" b="1" dirty="0" smtClean="0">
                <a:latin typeface="Georgia" pitchFamily="18" charset="0"/>
              </a:rPr>
              <a:t>If </a:t>
            </a:r>
            <a:r>
              <a:rPr lang="en-US" sz="2400" b="1" dirty="0" smtClean="0">
                <a:latin typeface="Georgia" pitchFamily="18" charset="0"/>
              </a:rPr>
              <a:t>accept or R&amp;R: </a:t>
            </a:r>
            <a:endParaRPr lang="en-US" sz="2400" b="1" dirty="0" smtClean="0">
              <a:latin typeface="Georgia" pitchFamily="18" charset="0"/>
            </a:endParaRPr>
          </a:p>
          <a:p>
            <a:pPr marL="800100" lvl="1" indent="-342900">
              <a:buFontTx/>
              <a:buChar char="-"/>
            </a:pPr>
            <a:endParaRPr lang="en-US" sz="2400" b="1" dirty="0" smtClean="0">
              <a:latin typeface="Georgia" pitchFamily="18" charset="0"/>
            </a:endParaRPr>
          </a:p>
          <a:p>
            <a:pPr marL="1371600" lvl="2" indent="-457200">
              <a:buFont typeface="+mj-lt"/>
              <a:buAutoNum type="alphaLcPeriod" startAt="5"/>
            </a:pPr>
            <a:r>
              <a:rPr lang="en-US" sz="2400" b="1" dirty="0" smtClean="0">
                <a:latin typeface="Georgia" pitchFamily="18" charset="0"/>
                <a:sym typeface="Wingdings" panose="05000000000000000000" pitchFamily="2" charset="2"/>
              </a:rPr>
              <a:t>If you opt not to resubmit, write editor to withdraw paper. </a:t>
            </a:r>
            <a:r>
              <a:rPr lang="en-US" sz="2400" dirty="0" smtClean="0">
                <a:latin typeface="Georgia" pitchFamily="18" charset="0"/>
                <a:sym typeface="Wingdings" panose="05000000000000000000" pitchFamily="2" charset="2"/>
              </a:rPr>
              <a:t>Don’t game the system nor leave yourself vulnerable to accusations of gaming. </a:t>
            </a:r>
            <a:endParaRPr lang="en-US" sz="2400" b="1" dirty="0" smtClean="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smtClean="0">
                <a:latin typeface="Georgia" pitchFamily="18" charset="0"/>
                <a:sym typeface="Wingdings" panose="05000000000000000000" pitchFamily="2" charset="2"/>
              </a:rPr>
              <a:t>Format </a:t>
            </a:r>
            <a:r>
              <a:rPr lang="en-US" sz="2400" b="1" dirty="0">
                <a:latin typeface="Georgia" pitchFamily="18" charset="0"/>
                <a:sym typeface="Wingdings" panose="05000000000000000000" pitchFamily="2" charset="2"/>
              </a:rPr>
              <a:t>following journal style sheet </a:t>
            </a:r>
            <a:r>
              <a:rPr lang="en-US" sz="2400" dirty="0">
                <a:latin typeface="Georgia" pitchFamily="18" charset="0"/>
                <a:sym typeface="Wingdings" panose="05000000000000000000" pitchFamily="2" charset="2"/>
              </a:rPr>
              <a:t>… but only </a:t>
            </a:r>
            <a:r>
              <a:rPr lang="en-US" sz="2400" dirty="0" smtClean="0">
                <a:latin typeface="Georgia" pitchFamily="18" charset="0"/>
                <a:sym typeface="Wingdings" panose="05000000000000000000" pitchFamily="2" charset="2"/>
              </a:rPr>
              <a:t>when </a:t>
            </a:r>
            <a:r>
              <a:rPr lang="en-US" sz="2400" dirty="0">
                <a:latin typeface="Georgia" pitchFamily="18" charset="0"/>
                <a:sym typeface="Wingdings" panose="05000000000000000000" pitchFamily="2" charset="2"/>
              </a:rPr>
              <a:t>editor directs you to do so</a:t>
            </a:r>
            <a:r>
              <a:rPr lang="en-US" sz="2400" dirty="0" smtClean="0">
                <a:latin typeface="Georgia" pitchFamily="18" charset="0"/>
                <a:sym typeface="Wingdings" panose="05000000000000000000" pitchFamily="2" charset="2"/>
              </a:rPr>
              <a:t>.</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smtClean="0">
                <a:latin typeface="Georgia" pitchFamily="18" charset="0"/>
                <a:sym typeface="Wingdings" panose="05000000000000000000" pitchFamily="2" charset="2"/>
              </a:rPr>
              <a:t>Always be respectful and appreciative. </a:t>
            </a:r>
            <a:r>
              <a:rPr lang="en-US" sz="2400" dirty="0" smtClean="0">
                <a:latin typeface="Georgia" pitchFamily="18" charset="0"/>
                <a:sym typeface="Wingdings" panose="05000000000000000000" pitchFamily="2" charset="2"/>
              </a:rPr>
              <a:t>Editors and reviewers are donating </a:t>
            </a:r>
            <a:r>
              <a:rPr lang="en-US" sz="2400" i="1" dirty="0" smtClean="0">
                <a:latin typeface="Georgia" pitchFamily="18" charset="0"/>
                <a:sym typeface="Wingdings" panose="05000000000000000000" pitchFamily="2" charset="2"/>
              </a:rPr>
              <a:t>their </a:t>
            </a:r>
            <a:r>
              <a:rPr lang="en-US" sz="2400" dirty="0" smtClean="0">
                <a:latin typeface="Georgia" pitchFamily="18" charset="0"/>
                <a:sym typeface="Wingdings" panose="05000000000000000000" pitchFamily="2" charset="2"/>
              </a:rPr>
              <a:t>time to help improve </a:t>
            </a:r>
            <a:r>
              <a:rPr lang="en-US" sz="2400" i="1" dirty="0" smtClean="0">
                <a:latin typeface="Georgia" pitchFamily="18" charset="0"/>
                <a:sym typeface="Wingdings" panose="05000000000000000000" pitchFamily="2" charset="2"/>
              </a:rPr>
              <a:t>your </a:t>
            </a:r>
            <a:r>
              <a:rPr lang="en-US" sz="2400" dirty="0" smtClean="0">
                <a:latin typeface="Georgia" pitchFamily="18" charset="0"/>
                <a:sym typeface="Wingdings" panose="05000000000000000000" pitchFamily="2" charset="2"/>
              </a:rPr>
              <a:t>work. </a:t>
            </a:r>
            <a:endParaRPr lang="en-US" sz="2400" dirty="0" smtClean="0">
              <a:latin typeface="Georgia" pitchFamily="18" charset="0"/>
              <a:sym typeface="Wingdings" panose="05000000000000000000" pitchFamily="2" charset="2"/>
            </a:endParaRPr>
          </a:p>
          <a:p>
            <a:pPr marL="1371600" lvl="2" indent="-457200">
              <a:buFont typeface="+mj-lt"/>
              <a:buAutoNum type="alphaLcPeriod" startAt="5"/>
            </a:pPr>
            <a:endParaRPr lang="en-US" sz="2400" dirty="0" smtClean="0">
              <a:latin typeface="Georgia" pitchFamily="18" charset="0"/>
              <a:sym typeface="Wingdings" panose="05000000000000000000" pitchFamily="2" charset="2"/>
            </a:endParaRPr>
          </a:p>
          <a:p>
            <a:pPr marL="1371600" lvl="2" indent="-457200">
              <a:buFont typeface="+mj-lt"/>
              <a:buAutoNum type="alphaLcPeriod" startAt="5"/>
            </a:pPr>
            <a:r>
              <a:rPr lang="en-US" sz="2400" b="1" dirty="0" smtClean="0">
                <a:latin typeface="Georgia" pitchFamily="18" charset="0"/>
                <a:sym typeface="Wingdings" panose="05000000000000000000" pitchFamily="2" charset="2"/>
              </a:rPr>
              <a:t>Prepare </a:t>
            </a:r>
            <a:r>
              <a:rPr lang="en-US" sz="2400" b="1" dirty="0">
                <a:latin typeface="Georgia" pitchFamily="18" charset="0"/>
                <a:sym typeface="Wingdings" panose="05000000000000000000" pitchFamily="2" charset="2"/>
              </a:rPr>
              <a:t>a detailed point-by-point response </a:t>
            </a:r>
            <a:r>
              <a:rPr lang="en-US" sz="2400" dirty="0">
                <a:latin typeface="Georgia" pitchFamily="18" charset="0"/>
                <a:sym typeface="Wingdings" panose="05000000000000000000" pitchFamily="2" charset="2"/>
              </a:rPr>
              <a:t>to everything the editor and reviewer(s) raised.</a:t>
            </a:r>
            <a:endParaRPr lang="en-US" sz="2400" dirty="0" smtClean="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smtClean="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4: </a:t>
            </a:r>
            <a:r>
              <a:rPr lang="en-US" sz="3000" b="1" kern="0" dirty="0" smtClean="0">
                <a:solidFill>
                  <a:schemeClr val="bg1"/>
                </a:solidFill>
                <a:latin typeface="Georgia" pitchFamily="18" charset="0"/>
                <a:ea typeface="+mj-ea"/>
                <a:cs typeface="+mj-cs"/>
              </a:rPr>
              <a:t>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smtClean="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smtClean="0">
                <a:solidFill>
                  <a:srgbClr val="0070C0"/>
                </a:solidFill>
              </a:rPr>
              <a:t>Thank </a:t>
            </a:r>
            <a:r>
              <a:rPr lang="en-US" i="1" dirty="0">
                <a:solidFill>
                  <a:srgbClr val="0070C0"/>
                </a:solidFill>
              </a:rPr>
              <a:t>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smtClean="0"/>
              <a:t>Original reviewer </a:t>
            </a:r>
            <a:r>
              <a:rPr lang="en-US" dirty="0"/>
              <a:t>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a:t>
            </a:r>
            <a:r>
              <a:rPr lang="en-US" i="1" dirty="0" smtClean="0">
                <a:solidFill>
                  <a:srgbClr val="0070C0"/>
                </a:solidFill>
              </a:rPr>
              <a:t>… </a:t>
            </a:r>
            <a:r>
              <a:rPr lang="en-US" i="1" dirty="0">
                <a:solidFill>
                  <a:srgbClr val="0070C0"/>
                </a:solidFill>
              </a:rPr>
              <a:t>is more appropriate and straightforward </a:t>
            </a:r>
            <a:r>
              <a:rPr lang="en-US" i="1" dirty="0" smtClean="0">
                <a:solidFill>
                  <a:srgbClr val="0070C0"/>
                </a:solidFill>
              </a:rPr>
              <a:t>… for </a:t>
            </a:r>
            <a:r>
              <a:rPr lang="en-US" i="1" dirty="0">
                <a:solidFill>
                  <a:srgbClr val="0070C0"/>
                </a:solidFill>
              </a:rPr>
              <a:t>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a:t>
            </a:r>
            <a:r>
              <a:rPr lang="en-US" sz="3000" b="1" kern="0" dirty="0" smtClean="0">
                <a:solidFill>
                  <a:schemeClr val="bg1"/>
                </a:solidFill>
                <a:latin typeface="Georgia" pitchFamily="18" charset="0"/>
                <a:ea typeface="+mj-ea"/>
                <a:cs typeface="+mj-cs"/>
              </a:rPr>
              <a:t>5: </a:t>
            </a:r>
            <a:r>
              <a:rPr lang="en-US" sz="3000" b="1" kern="0" dirty="0" smtClean="0">
                <a:solidFill>
                  <a:schemeClr val="bg1"/>
                </a:solidFill>
                <a:latin typeface="Georgia" pitchFamily="18" charset="0"/>
                <a:ea typeface="+mj-ea"/>
                <a:cs typeface="+mj-cs"/>
              </a:rPr>
              <a:t>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154984"/>
          </a:xfrm>
          <a:prstGeom prst="rect">
            <a:avLst/>
          </a:prstGeom>
          <a:noFill/>
        </p:spPr>
        <p:txBody>
          <a:bodyPr wrap="square" rtlCol="0">
            <a:spAutoFit/>
          </a:bodyPr>
          <a:lstStyle/>
          <a:p>
            <a:r>
              <a:rPr lang="en-US" sz="2400" b="1" dirty="0" smtClean="0">
                <a:latin typeface="Georgia" pitchFamily="18" charset="0"/>
              </a:rPr>
              <a:t>5. </a:t>
            </a:r>
            <a:r>
              <a:rPr lang="en-US" sz="2400" b="1" dirty="0" smtClean="0">
                <a:latin typeface="Georgia" pitchFamily="18" charset="0"/>
              </a:rPr>
              <a:t>Review unto others as you would have them review unto you</a:t>
            </a:r>
            <a:endParaRPr lang="en-US" sz="2400" b="1" dirty="0">
              <a:latin typeface="Georgia" pitchFamily="18" charset="0"/>
            </a:endParaRPr>
          </a:p>
          <a:p>
            <a:pPr marL="800100" lvl="1" indent="-342900">
              <a:buFontTx/>
              <a:buChar char="-"/>
            </a:pPr>
            <a:endParaRPr lang="en-US" sz="2400" dirty="0" smtClean="0">
              <a:latin typeface="Georgia" pitchFamily="18" charset="0"/>
            </a:endParaRPr>
          </a:p>
          <a:p>
            <a:pPr marL="800100" lvl="1" indent="-342900">
              <a:buFontTx/>
              <a:buChar char="-"/>
            </a:pPr>
            <a:r>
              <a:rPr lang="en-US" sz="2400" b="1" dirty="0" smtClean="0">
                <a:latin typeface="Georgia" pitchFamily="18" charset="0"/>
              </a:rPr>
              <a:t>Once submitted, you join the reviewer pool. </a:t>
            </a:r>
          </a:p>
          <a:p>
            <a:pPr marL="1371600" lvl="2" indent="-457200">
              <a:buAutoNum type="alphaLcPeriod"/>
            </a:pPr>
            <a:r>
              <a:rPr lang="en-US" sz="2400" b="1" dirty="0" smtClean="0">
                <a:latin typeface="Georgia" pitchFamily="18" charset="0"/>
              </a:rPr>
              <a:t>Reciprocate! </a:t>
            </a:r>
            <a:r>
              <a:rPr lang="en-US" sz="2400" b="1" dirty="0" smtClean="0">
                <a:latin typeface="Georgia" pitchFamily="18" charset="0"/>
                <a:sym typeface="Wingdings" panose="05000000000000000000" pitchFamily="2" charset="2"/>
              </a:rPr>
              <a:t> </a:t>
            </a:r>
            <a:r>
              <a:rPr lang="en-US" sz="2400" dirty="0" smtClean="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a:t>
            </a:r>
            <a:r>
              <a:rPr lang="en-US" sz="2400" dirty="0">
                <a:latin typeface="Georgia" pitchFamily="18" charset="0"/>
                <a:sym typeface="Wingdings" panose="05000000000000000000" pitchFamily="2" charset="2"/>
              </a:rPr>
              <a:t>n</a:t>
            </a:r>
            <a:r>
              <a:rPr lang="en-US" sz="2400" dirty="0" smtClean="0">
                <a:latin typeface="Georgia" pitchFamily="18" charset="0"/>
                <a:sym typeface="Wingdings" panose="05000000000000000000" pitchFamily="2" charset="2"/>
              </a:rPr>
              <a:t>asty reviews. Tit-for-tat.</a:t>
            </a:r>
          </a:p>
          <a:p>
            <a:pPr marL="1371600" lvl="2" indent="-457200">
              <a:buAutoNum type="alphaLcPeriod"/>
            </a:pPr>
            <a:r>
              <a:rPr lang="en-US" sz="2400" b="1" dirty="0" smtClean="0">
                <a:latin typeface="Georgia" pitchFamily="18" charset="0"/>
                <a:sym typeface="Wingdings" panose="05000000000000000000" pitchFamily="2" charset="2"/>
              </a:rPr>
              <a:t>Respond promptly, constructively, and kindly:</a:t>
            </a:r>
          </a:p>
          <a:p>
            <a:pPr lvl="2">
              <a:tabLst>
                <a:tab pos="1371600" algn="l"/>
              </a:tabLst>
            </a:pPr>
            <a:r>
              <a:rPr lang="en-US" sz="2400" dirty="0" smtClean="0">
                <a:latin typeface="Georgia" pitchFamily="18" charset="0"/>
                <a:sym typeface="Wingdings" panose="05000000000000000000" pitchFamily="2" charset="2"/>
              </a:rPr>
              <a:t>	For more details see:</a:t>
            </a:r>
            <a:endParaRPr lang="en-US" sz="2400" dirty="0">
              <a:latin typeface="Georgia" pitchFamily="18" charset="0"/>
              <a:sym typeface="Wingdings" panose="05000000000000000000" pitchFamily="2" charset="2"/>
            </a:endParaRP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4876800"/>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smtClean="0">
                <a:solidFill>
                  <a:schemeClr val="bg1"/>
                </a:solidFill>
                <a:latin typeface="Georgia" pitchFamily="18" charset="0"/>
              </a:rPr>
              <a:t>	Thank you for your time and attention</a:t>
            </a:r>
          </a:p>
          <a:p>
            <a:pPr algn="ctr"/>
            <a:r>
              <a:rPr lang="en-US" sz="2800" b="1" dirty="0" smtClean="0">
                <a:solidFill>
                  <a:schemeClr val="bg1"/>
                </a:solidFill>
                <a:latin typeface="Georgia" pitchFamily="18" charset="0"/>
              </a:rPr>
              <a:t>Comments/questions?</a:t>
            </a:r>
            <a:endParaRPr lang="en-US" sz="2800" dirty="0" smtClean="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smtClean="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smtClean="0">
                <a:latin typeface="Georgia" pitchFamily="18" charset="0"/>
              </a:rPr>
              <a:t>Credentialing</a:t>
            </a:r>
          </a:p>
          <a:p>
            <a:pPr marL="512763"/>
            <a:r>
              <a:rPr lang="en-US" sz="2400" dirty="0" smtClean="0">
                <a:latin typeface="Georgia" pitchFamily="18" charset="0"/>
              </a:rPr>
              <a:t>Employers, </a:t>
            </a:r>
            <a:r>
              <a:rPr lang="en-US" sz="2400" dirty="0" err="1" smtClean="0">
                <a:latin typeface="Georgia" pitchFamily="18" charset="0"/>
              </a:rPr>
              <a:t>grantsmakers</a:t>
            </a:r>
            <a:r>
              <a:rPr lang="en-US" sz="2400" dirty="0" smtClean="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smtClean="0">
                <a:latin typeface="Georgia" pitchFamily="18" charset="0"/>
              </a:rPr>
              <a:t>Dissemination</a:t>
            </a:r>
          </a:p>
          <a:p>
            <a:pPr marL="512763"/>
            <a:r>
              <a:rPr lang="en-US" sz="2400" dirty="0" smtClean="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smtClean="0">
              <a:latin typeface="Georgia" pitchFamily="18" charset="0"/>
            </a:endParaRPr>
          </a:p>
          <a:p>
            <a:pPr marL="457200" indent="-457200">
              <a:buAutoNum type="arabicPeriod" startAt="3"/>
            </a:pPr>
            <a:r>
              <a:rPr lang="en-US" sz="2400" b="1" dirty="0" smtClean="0">
                <a:latin typeface="Georgia" pitchFamily="18" charset="0"/>
              </a:rPr>
              <a:t>Quality control</a:t>
            </a:r>
            <a:endParaRPr lang="en-US" sz="2400" dirty="0">
              <a:latin typeface="Georgia" pitchFamily="18" charset="0"/>
            </a:endParaRPr>
          </a:p>
          <a:p>
            <a:r>
              <a:rPr lang="en-US" sz="2400" dirty="0" smtClean="0">
                <a:latin typeface="Georgia" pitchFamily="18" charset="0"/>
              </a:rPr>
              <a:t>       Especially if you do applied research, and want non-  </a:t>
            </a:r>
          </a:p>
          <a:p>
            <a:pPr defTabSz="515938"/>
            <a:r>
              <a:rPr lang="en-US" sz="2400" dirty="0">
                <a:latin typeface="Georgia" pitchFamily="18" charset="0"/>
              </a:rPr>
              <a:t> </a:t>
            </a:r>
            <a:r>
              <a:rPr lang="en-US" sz="2400" dirty="0" smtClean="0">
                <a:latin typeface="Georgia" pitchFamily="18" charset="0"/>
              </a:rPr>
              <a:t>	specialists to use your findings, you want experts to check </a:t>
            </a:r>
          </a:p>
          <a:p>
            <a:pPr defTabSz="515938"/>
            <a:r>
              <a:rPr lang="en-US" sz="2400" dirty="0">
                <a:latin typeface="Georgia" pitchFamily="18" charset="0"/>
              </a:rPr>
              <a:t>	</a:t>
            </a:r>
            <a:r>
              <a:rPr lang="en-US" sz="2400" dirty="0" smtClean="0">
                <a:latin typeface="Georgia" pitchFamily="18" charset="0"/>
              </a:rPr>
              <a:t>your work. Peer review offers the best method to do so.</a:t>
            </a:r>
          </a:p>
          <a:p>
            <a:pPr defTabSz="515938"/>
            <a:endParaRPr lang="en-US" sz="2400" b="1" dirty="0">
              <a:latin typeface="Georgia" pitchFamily="18" charset="0"/>
            </a:endParaRPr>
          </a:p>
          <a:p>
            <a:pPr defTabSz="515938"/>
            <a:r>
              <a:rPr lang="en-US" sz="2400" b="1" dirty="0" smtClean="0">
                <a:latin typeface="Georgia" pitchFamily="18" charset="0"/>
              </a:rPr>
              <a:t>So subject all of your research to peer review and aim to publish it all. Keep these </a:t>
            </a:r>
            <a:r>
              <a:rPr lang="en-US" sz="2400" b="1" dirty="0" smtClean="0">
                <a:latin typeface="Georgia" pitchFamily="18" charset="0"/>
              </a:rPr>
              <a:t>three purposes </a:t>
            </a:r>
            <a:r>
              <a:rPr lang="en-US" sz="2400" b="1" dirty="0" smtClean="0">
                <a:latin typeface="Georgia" pitchFamily="18" charset="0"/>
              </a:rPr>
              <a:t>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           Introduction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smtClean="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smtClean="0">
                <a:latin typeface="Georgia" pitchFamily="18" charset="0"/>
              </a:rPr>
              <a:t>What journals published the papers you cite?</a:t>
            </a:r>
          </a:p>
          <a:p>
            <a:pPr marL="800100" lvl="1" indent="-342900">
              <a:buFontTx/>
              <a:buChar char="-"/>
            </a:pPr>
            <a:r>
              <a:rPr lang="en-US" sz="2400" dirty="0" smtClean="0">
                <a:latin typeface="Georgia" pitchFamily="18" charset="0"/>
              </a:rPr>
              <a:t>Join literature thread … revealed editorial preference, established pool of reviewers, added visibility</a:t>
            </a:r>
          </a:p>
          <a:p>
            <a:pPr marL="800100" lvl="1" indent="-342900">
              <a:buFontTx/>
              <a:buChar char="-"/>
            </a:pPr>
            <a:r>
              <a:rPr lang="en-US" sz="2400" dirty="0" smtClean="0">
                <a:latin typeface="Georgia" pitchFamily="18" charset="0"/>
              </a:rPr>
              <a:t>Ensure you search those journals for relevant papers (since those authors are likely reviewers)</a:t>
            </a:r>
          </a:p>
          <a:p>
            <a:pPr marL="457200" indent="-457200">
              <a:buAutoNum type="arabicPeriod"/>
            </a:pPr>
            <a:endParaRPr lang="en-US" sz="2400" dirty="0" smtClean="0">
              <a:latin typeface="Georgia" pitchFamily="18" charset="0"/>
            </a:endParaRPr>
          </a:p>
          <a:p>
            <a:pPr marL="457200" indent="-457200">
              <a:buAutoNum type="arabicPeriod"/>
            </a:pPr>
            <a:r>
              <a:rPr lang="en-US" sz="2400" b="1" dirty="0" smtClean="0">
                <a:latin typeface="Georgia" pitchFamily="18" charset="0"/>
              </a:rPr>
              <a:t>Any upcoming special issues that fit your topic? </a:t>
            </a:r>
          </a:p>
          <a:p>
            <a:pPr marL="800100" lvl="1" indent="-342900">
              <a:buFontTx/>
              <a:buChar char="-"/>
            </a:pPr>
            <a:r>
              <a:rPr lang="en-US" sz="2400" dirty="0" smtClean="0">
                <a:latin typeface="Georgia" pitchFamily="18" charset="0"/>
              </a:rPr>
              <a:t>Monitor blogs, Twitter, etc.</a:t>
            </a:r>
          </a:p>
          <a:p>
            <a:pPr marL="800100" lvl="1" indent="-342900">
              <a:buFontTx/>
              <a:buChar char="-"/>
            </a:pPr>
            <a:r>
              <a:rPr lang="en-US" sz="2400" dirty="0" smtClean="0">
                <a:latin typeface="Georgia" pitchFamily="18" charset="0"/>
              </a:rPr>
              <a:t>Build a network and get out to present your work</a:t>
            </a:r>
          </a:p>
          <a:p>
            <a:pPr marL="800100" lvl="1" indent="-342900">
              <a:buFontTx/>
              <a:buChar char="-"/>
            </a:pPr>
            <a:r>
              <a:rPr lang="en-US" sz="2400" dirty="0" smtClean="0">
                <a:latin typeface="Georgia" pitchFamily="18" charset="0"/>
              </a:rPr>
              <a:t>Can heighten visibility of your work</a:t>
            </a:r>
          </a:p>
          <a:p>
            <a:pPr marL="800100" lvl="1" indent="-342900">
              <a:buFontTx/>
              <a:buChar char="-"/>
            </a:pPr>
            <a:endParaRPr lang="en-US" sz="2400" dirty="0" smtClean="0">
              <a:latin typeface="Georgia" pitchFamily="18" charset="0"/>
            </a:endParaRPr>
          </a:p>
          <a:p>
            <a:pPr lvl="1"/>
            <a:endParaRPr lang="en-US" sz="2400" dirty="0" smtClean="0">
              <a:latin typeface="Georgia" pitchFamily="18" charset="0"/>
            </a:endParaRPr>
          </a:p>
        </p:txBody>
      </p:sp>
    </p:spTree>
    <p:extLst>
      <p:ext uri="{BB962C8B-B14F-4D97-AF65-F5344CB8AC3E}">
        <p14:creationId xmlns:p14="http://schemas.microsoft.com/office/powerpoint/2010/main" val="3919238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a:t>
            </a:r>
            <a:r>
              <a:rPr lang="en-US" sz="2400" b="1" dirty="0" smtClean="0">
                <a:latin typeface="Georgia" pitchFamily="18" charset="0"/>
              </a:rPr>
              <a:t>What is the right journal level to pitch?</a:t>
            </a:r>
          </a:p>
          <a:p>
            <a:pPr marL="800100" lvl="1" indent="-342900">
              <a:buFontTx/>
              <a:buChar char="-"/>
            </a:pPr>
            <a:r>
              <a:rPr lang="en-US" sz="2400" dirty="0" smtClean="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smtClean="0">
                <a:latin typeface="Georgia" pitchFamily="18" charset="0"/>
              </a:rPr>
              <a:t>How rigorous and </a:t>
            </a:r>
            <a:r>
              <a:rPr lang="en-US" sz="2400" dirty="0" smtClean="0">
                <a:latin typeface="Georgia" pitchFamily="18" charset="0"/>
              </a:rPr>
              <a:t>important </a:t>
            </a:r>
            <a:r>
              <a:rPr lang="en-US" sz="2400" dirty="0" smtClean="0">
                <a:latin typeface="Georgia" pitchFamily="18" charset="0"/>
              </a:rPr>
              <a:t>are the findings? </a:t>
            </a:r>
          </a:p>
          <a:p>
            <a:pPr marL="342900" indent="-342900">
              <a:buFontTx/>
              <a:buChar char="-"/>
            </a:pPr>
            <a:endParaRPr lang="en-US" sz="2400" b="1" dirty="0">
              <a:latin typeface="Georgia" pitchFamily="18" charset="0"/>
            </a:endParaRPr>
          </a:p>
          <a:p>
            <a:r>
              <a:rPr lang="en-US" sz="2400" b="1" dirty="0" smtClean="0">
                <a:latin typeface="Georgia" pitchFamily="18" charset="0"/>
              </a:rPr>
              <a:t>4. When </a:t>
            </a:r>
            <a:r>
              <a:rPr lang="en-US" sz="2400" b="1" dirty="0">
                <a:latin typeface="Georgia" pitchFamily="18" charset="0"/>
              </a:rPr>
              <a:t>to submit to a ‘reach’ journal? </a:t>
            </a:r>
            <a:endParaRPr lang="en-US" sz="2400" b="1" dirty="0" smtClean="0">
              <a:latin typeface="Georgia" pitchFamily="18" charset="0"/>
            </a:endParaRPr>
          </a:p>
          <a:p>
            <a:pPr>
              <a:tabLst>
                <a:tab pos="457200" algn="l"/>
              </a:tabLst>
            </a:pPr>
            <a:r>
              <a:rPr lang="en-US" sz="2400" b="1" dirty="0" smtClean="0">
                <a:latin typeface="Georgia" pitchFamily="18" charset="0"/>
              </a:rPr>
              <a:t>	-  </a:t>
            </a:r>
            <a:r>
              <a:rPr lang="en-US" sz="2400" dirty="0" smtClean="0">
                <a:latin typeface="Georgia" pitchFamily="18" charset="0"/>
              </a:rPr>
              <a:t>You </a:t>
            </a:r>
            <a:r>
              <a:rPr lang="en-US" sz="2400" dirty="0">
                <a:latin typeface="Georgia" pitchFamily="18" charset="0"/>
              </a:rPr>
              <a:t>have generalizable findings (theory, methods, or </a:t>
            </a:r>
            <a:r>
              <a:rPr lang="en-US" sz="2400" dirty="0" smtClean="0">
                <a:latin typeface="Georgia" pitchFamily="18" charset="0"/>
              </a:rPr>
              <a:t>	</a:t>
            </a:r>
          </a:p>
          <a:p>
            <a:pPr>
              <a:tabLst>
                <a:tab pos="457200" algn="l"/>
                <a:tab pos="685800" algn="l"/>
              </a:tabLst>
            </a:pPr>
            <a:r>
              <a:rPr lang="en-US" sz="2400" dirty="0">
                <a:latin typeface="Georgia" pitchFamily="18" charset="0"/>
              </a:rPr>
              <a:t>	</a:t>
            </a:r>
            <a:r>
              <a:rPr lang="en-US" sz="2400" dirty="0" smtClean="0">
                <a:latin typeface="Georgia" pitchFamily="18" charset="0"/>
              </a:rPr>
              <a:t>	empirics </a:t>
            </a:r>
            <a:r>
              <a:rPr lang="en-US" sz="2400" dirty="0">
                <a:latin typeface="Georgia" pitchFamily="18" charset="0"/>
              </a:rPr>
              <a:t>of quite general interest + compelling evidence).   </a:t>
            </a:r>
          </a:p>
          <a:p>
            <a:pPr marL="800100" lvl="1" indent="-342900">
              <a:buFontTx/>
              <a:buChar char="-"/>
            </a:pPr>
            <a:r>
              <a:rPr lang="en-US" sz="2400" dirty="0">
                <a:latin typeface="Georgia" pitchFamily="18" charset="0"/>
              </a:rPr>
              <a:t>Journal has </a:t>
            </a:r>
            <a:r>
              <a:rPr lang="en-US" sz="2400" dirty="0" smtClean="0">
                <a:latin typeface="Georgia" pitchFamily="18" charset="0"/>
              </a:rPr>
              <a:t>a new </a:t>
            </a:r>
            <a:r>
              <a:rPr lang="en-US" sz="2400" dirty="0">
                <a:latin typeface="Georgia" pitchFamily="18" charset="0"/>
              </a:rPr>
              <a:t>editor with an interest in the area.</a:t>
            </a:r>
          </a:p>
          <a:p>
            <a:pPr marL="800100" lvl="1" indent="-342900">
              <a:buFontTx/>
              <a:buChar char="-"/>
            </a:pPr>
            <a:r>
              <a:rPr lang="en-US" sz="2400" dirty="0">
                <a:latin typeface="Georgia" pitchFamily="18" charset="0"/>
              </a:rPr>
              <a:t>You can afford the time for an extra expected rejection</a:t>
            </a:r>
            <a:r>
              <a:rPr lang="en-US" sz="2400" dirty="0" smtClean="0">
                <a:latin typeface="Georgia" pitchFamily="18" charset="0"/>
              </a:rPr>
              <a:t>.</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893647"/>
          </a:xfrm>
          <a:prstGeom prst="rect">
            <a:avLst/>
          </a:prstGeom>
          <a:noFill/>
        </p:spPr>
        <p:txBody>
          <a:bodyPr wrap="square" rtlCol="0">
            <a:spAutoFit/>
          </a:bodyPr>
          <a:lstStyle/>
          <a:p>
            <a:r>
              <a:rPr lang="en-US" sz="2400" b="1" dirty="0" smtClean="0">
                <a:latin typeface="Georgia" pitchFamily="18" charset="0"/>
              </a:rPr>
              <a:t>5</a:t>
            </a:r>
            <a:r>
              <a:rPr lang="en-US" sz="2400" b="1" dirty="0">
                <a:latin typeface="Georgia" pitchFamily="18" charset="0"/>
              </a:rPr>
              <a:t>. Are you willing to review regularly for the journal</a:t>
            </a:r>
            <a:r>
              <a:rPr lang="en-US" sz="2400" b="1" dirty="0" smtClean="0">
                <a:latin typeface="Georgia" pitchFamily="18" charset="0"/>
              </a:rPr>
              <a:t>?</a:t>
            </a:r>
          </a:p>
          <a:p>
            <a:pPr>
              <a:tabLst>
                <a:tab pos="457200" algn="l"/>
              </a:tabLst>
            </a:pPr>
            <a:r>
              <a:rPr lang="en-US" sz="2400" dirty="0" smtClean="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smtClean="0">
                <a:latin typeface="Georgia" pitchFamily="18" charset="0"/>
              </a:rPr>
              <a:t>6. Are you obliged (or want) to publish open access?  </a:t>
            </a:r>
          </a:p>
          <a:p>
            <a:pPr>
              <a:tabLst>
                <a:tab pos="457200" algn="l"/>
              </a:tabLst>
            </a:pPr>
            <a:r>
              <a:rPr lang="en-US" sz="2400" b="1" dirty="0" smtClean="0">
                <a:latin typeface="Georgia" pitchFamily="18" charset="0"/>
              </a:rPr>
              <a:t>	- </a:t>
            </a:r>
            <a:r>
              <a:rPr lang="en-US" sz="2400" dirty="0" smtClean="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a:t>
            </a:r>
            <a:r>
              <a:rPr lang="en-US" sz="2400" b="1" dirty="0" smtClean="0">
                <a:latin typeface="Georgia" pitchFamily="18" charset="0"/>
              </a:rPr>
              <a:t>terms </a:t>
            </a:r>
            <a:r>
              <a:rPr lang="en-US" sz="2400" b="1" dirty="0">
                <a:latin typeface="Georgia" pitchFamily="18" charset="0"/>
              </a:rPr>
              <a:t>of </a:t>
            </a:r>
            <a:r>
              <a:rPr lang="en-US" sz="2400" b="1" dirty="0" smtClean="0">
                <a:latin typeface="Georgia" pitchFamily="18" charset="0"/>
              </a:rPr>
              <a:t>submission: are they ok for you?</a:t>
            </a:r>
            <a:endParaRPr lang="en-US" sz="2400" b="1" dirty="0">
              <a:latin typeface="Georgia" pitchFamily="18" charset="0"/>
            </a:endParaRPr>
          </a:p>
          <a:p>
            <a:pPr marL="800100" lvl="1" indent="-342900">
              <a:buFontTx/>
              <a:buChar char="-"/>
            </a:pPr>
            <a:r>
              <a:rPr lang="en-US" sz="2400" dirty="0" smtClean="0">
                <a:latin typeface="Georgia" pitchFamily="18" charset="0"/>
              </a:rPr>
              <a:t>Is there a submission or publication fee? </a:t>
            </a:r>
          </a:p>
          <a:p>
            <a:pPr marL="800100" lvl="1" indent="-342900">
              <a:buFontTx/>
              <a:buChar char="-"/>
            </a:pPr>
            <a:r>
              <a:rPr lang="en-US" sz="2400" dirty="0" smtClean="0">
                <a:latin typeface="Georgia" pitchFamily="18" charset="0"/>
              </a:rPr>
              <a:t>Is there an obligation to submit data and code for replication purposes? If not feasible (e.g., using restricted access data), report that at time of submission.</a:t>
            </a:r>
            <a:endParaRPr lang="en-US" sz="2400" dirty="0">
              <a:latin typeface="Georgia" pitchFamily="18" charset="0"/>
            </a:endParaRPr>
          </a:p>
        </p:txBody>
      </p:sp>
    </p:spTree>
    <p:extLst>
      <p:ext uri="{BB962C8B-B14F-4D97-AF65-F5344CB8AC3E}">
        <p14:creationId xmlns:p14="http://schemas.microsoft.com/office/powerpoint/2010/main" val="4182318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524315"/>
          </a:xfrm>
          <a:prstGeom prst="rect">
            <a:avLst/>
          </a:prstGeom>
          <a:noFill/>
        </p:spPr>
        <p:txBody>
          <a:bodyPr wrap="square" rtlCol="0">
            <a:spAutoFit/>
          </a:bodyPr>
          <a:lstStyle/>
          <a:p>
            <a:r>
              <a:rPr lang="en-US" sz="2400" b="1" dirty="0" smtClean="0">
                <a:latin typeface="Georgia" pitchFamily="18" charset="0"/>
              </a:rPr>
              <a:t>Your masterpiece is ready! </a:t>
            </a:r>
            <a:r>
              <a:rPr lang="en-US" sz="2400" b="1" dirty="0" smtClean="0">
                <a:latin typeface="Georgia" pitchFamily="18" charset="0"/>
                <a:sym typeface="Wingdings" panose="05000000000000000000" pitchFamily="2" charset="2"/>
              </a:rPr>
              <a:t> </a:t>
            </a:r>
            <a:endParaRPr lang="en-US" sz="2400" b="1" dirty="0" smtClean="0">
              <a:latin typeface="Georgia" pitchFamily="18" charset="0"/>
            </a:endParaRPr>
          </a:p>
          <a:p>
            <a:endParaRPr lang="en-US" sz="2400" dirty="0">
              <a:latin typeface="Georgia" pitchFamily="18" charset="0"/>
            </a:endParaRPr>
          </a:p>
          <a:p>
            <a:r>
              <a:rPr lang="en-US" sz="2400" b="1" dirty="0" smtClean="0">
                <a:latin typeface="Georgia" pitchFamily="18" charset="0"/>
              </a:rPr>
              <a:t>1. When to submit?</a:t>
            </a:r>
          </a:p>
          <a:p>
            <a:pPr marL="800100" lvl="1" indent="-342900">
              <a:buFontTx/>
              <a:buChar char="-"/>
            </a:pPr>
            <a:r>
              <a:rPr lang="en-US" sz="2400" dirty="0" smtClean="0">
                <a:latin typeface="Georgia" pitchFamily="18" charset="0"/>
              </a:rPr>
              <a:t>Usually take time to present at conferences and especially at longer seminars where people can poke holes in it.</a:t>
            </a:r>
          </a:p>
          <a:p>
            <a:pPr marL="800100" lvl="1" indent="-342900">
              <a:buFontTx/>
              <a:buChar char="-"/>
            </a:pPr>
            <a:r>
              <a:rPr lang="en-US" sz="2400" dirty="0" smtClean="0">
                <a:latin typeface="Georgia" pitchFamily="18" charset="0"/>
              </a:rPr>
              <a:t>Send working papers to friends and authors in the space for feedback (short email w/ title/abstract and link/attachment). Be sure to reciprocate!</a:t>
            </a:r>
          </a:p>
          <a:p>
            <a:pPr marL="800100" lvl="1" indent="-342900">
              <a:buFontTx/>
              <a:buChar char="-"/>
            </a:pPr>
            <a:r>
              <a:rPr lang="en-US" sz="2400" dirty="0" smtClean="0">
                <a:latin typeface="Georgia" pitchFamily="18" charset="0"/>
              </a:rPr>
              <a:t>Revise based on the feedback. Once you are getting no new comments not yet addressed, submit.</a:t>
            </a:r>
          </a:p>
          <a:p>
            <a:pPr marL="800100" lvl="1" indent="-342900">
              <a:buFontTx/>
              <a:buChar char="-"/>
            </a:pPr>
            <a:r>
              <a:rPr lang="en-US" sz="2400" dirty="0" smtClean="0">
                <a:latin typeface="Georgia" pitchFamily="18" charset="0"/>
              </a:rPr>
              <a:t>Exception: when others are working on same topic and you are in a race to publish, submit earlier.</a:t>
            </a:r>
          </a:p>
        </p:txBody>
      </p:sp>
    </p:spTree>
    <p:extLst>
      <p:ext uri="{BB962C8B-B14F-4D97-AF65-F5344CB8AC3E}">
        <p14:creationId xmlns:p14="http://schemas.microsoft.com/office/powerpoint/2010/main" val="271933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smtClean="0">
                <a:latin typeface="Georgia" pitchFamily="18" charset="0"/>
              </a:rPr>
              <a:t>2. How/what </a:t>
            </a:r>
            <a:r>
              <a:rPr lang="en-US" sz="2400" b="1" dirty="0">
                <a:latin typeface="Georgia" pitchFamily="18" charset="0"/>
              </a:rPr>
              <a:t>to </a:t>
            </a:r>
            <a:r>
              <a:rPr lang="en-US" sz="2400" b="1" dirty="0" smtClean="0">
                <a:latin typeface="Georgia" pitchFamily="18" charset="0"/>
              </a:rPr>
              <a:t>submit? </a:t>
            </a:r>
            <a:endParaRPr lang="en-US" sz="2400" b="1" dirty="0">
              <a:latin typeface="Georgia" pitchFamily="18" charset="0"/>
            </a:endParaRPr>
          </a:p>
          <a:p>
            <a:pPr marL="800100" lvl="1" indent="-342900">
              <a:buFontTx/>
              <a:buChar char="-"/>
            </a:pPr>
            <a:r>
              <a:rPr lang="en-US" sz="2400" dirty="0" smtClean="0">
                <a:latin typeface="Georgia" pitchFamily="18" charset="0"/>
              </a:rPr>
              <a:t>Go to target journal website and find “Guide for Authors” (or similar). Make sure you comply w/all rules:</a:t>
            </a:r>
          </a:p>
          <a:p>
            <a:pPr marL="1257300" lvl="2" indent="-342900">
              <a:buFontTx/>
              <a:buChar char="-"/>
            </a:pPr>
            <a:r>
              <a:rPr lang="en-US" sz="2400" dirty="0" smtClean="0">
                <a:latin typeface="Georgia" pitchFamily="18" charset="0"/>
              </a:rPr>
              <a:t>Types of contributions (deception in experiments?)</a:t>
            </a:r>
          </a:p>
          <a:p>
            <a:pPr marL="1257300" lvl="2" indent="-342900">
              <a:buFontTx/>
              <a:buChar char="-"/>
            </a:pPr>
            <a:r>
              <a:rPr lang="en-US" sz="2400" dirty="0" smtClean="0">
                <a:latin typeface="Georgia" pitchFamily="18" charset="0"/>
              </a:rPr>
              <a:t>Open access (and associated fees)?</a:t>
            </a:r>
          </a:p>
          <a:p>
            <a:pPr marL="1257300" lvl="2" indent="-342900">
              <a:buFontTx/>
              <a:buChar char="-"/>
            </a:pPr>
            <a:r>
              <a:rPr lang="en-US" sz="2400" dirty="0" smtClean="0">
                <a:latin typeface="Georgia" pitchFamily="18" charset="0"/>
              </a:rPr>
              <a:t>Length (e.g., PNAS)</a:t>
            </a:r>
          </a:p>
          <a:p>
            <a:pPr marL="800100" lvl="1" indent="-342900">
              <a:buFontTx/>
              <a:buChar char="-"/>
            </a:pPr>
            <a:endParaRPr lang="en-US" sz="2400" dirty="0" smtClean="0">
              <a:latin typeface="Georgia" pitchFamily="18" charset="0"/>
            </a:endParaRPr>
          </a:p>
          <a:p>
            <a:pPr marL="800100" lvl="1" indent="-342900">
              <a:buFontTx/>
              <a:buChar char="-"/>
            </a:pPr>
            <a:r>
              <a:rPr lang="en-US" sz="2400" dirty="0" smtClean="0">
                <a:latin typeface="Georgia" pitchFamily="18" charset="0"/>
              </a:rPr>
              <a:t>Add a </a:t>
            </a:r>
            <a:r>
              <a:rPr lang="en-US" sz="2400" u="sng" dirty="0" smtClean="0">
                <a:latin typeface="Georgia" pitchFamily="18" charset="0"/>
              </a:rPr>
              <a:t>short</a:t>
            </a:r>
            <a:r>
              <a:rPr lang="en-US" sz="2400" dirty="0" smtClean="0">
                <a:latin typeface="Georgia" pitchFamily="18" charset="0"/>
              </a:rPr>
              <a:t> cover letter:</a:t>
            </a:r>
          </a:p>
          <a:p>
            <a:pPr marL="1257300" lvl="2" indent="-342900">
              <a:buFontTx/>
              <a:buChar char="-"/>
            </a:pPr>
            <a:r>
              <a:rPr lang="en-US" sz="2400" dirty="0" smtClean="0">
                <a:latin typeface="Georgia" pitchFamily="18" charset="0"/>
              </a:rPr>
              <a:t>Explain WHY you submitted to that journal. </a:t>
            </a:r>
          </a:p>
          <a:p>
            <a:pPr marL="1257300" lvl="2" indent="-342900">
              <a:buFontTx/>
              <a:buChar char="-"/>
            </a:pPr>
            <a:r>
              <a:rPr lang="en-US" sz="2400" dirty="0" smtClean="0">
                <a:latin typeface="Georgia" pitchFamily="18" charset="0"/>
              </a:rPr>
              <a:t>Attest the paper is not under review elsewhere. [</a:t>
            </a:r>
            <a:r>
              <a:rPr lang="en-US" sz="2400" dirty="0">
                <a:latin typeface="Georgia" pitchFamily="18" charset="0"/>
              </a:rPr>
              <a:t>NEVER, EVER simultaneously submit to &gt;1 journal. </a:t>
            </a:r>
            <a:r>
              <a:rPr lang="en-US" sz="2400" dirty="0" smtClean="0">
                <a:latin typeface="Georgia" pitchFamily="18" charset="0"/>
              </a:rPr>
              <a:t>Withdraw </a:t>
            </a:r>
            <a:r>
              <a:rPr lang="en-US" sz="2400" dirty="0">
                <a:latin typeface="Georgia" pitchFamily="18" charset="0"/>
              </a:rPr>
              <a:t>a submission (or be rejected) first</a:t>
            </a:r>
            <a:r>
              <a:rPr lang="en-US" sz="2400" dirty="0" smtClean="0">
                <a:latin typeface="Georgia" pitchFamily="18" charset="0"/>
              </a:rPr>
              <a:t>.] </a:t>
            </a:r>
          </a:p>
          <a:p>
            <a:pPr marL="1257300" lvl="2" indent="-342900">
              <a:buFontTx/>
              <a:buChar char="-"/>
            </a:pPr>
            <a:r>
              <a:rPr lang="en-US" sz="2400" dirty="0" smtClean="0">
                <a:latin typeface="Georgia" pitchFamily="18" charset="0"/>
              </a:rPr>
              <a:t>Clearly note </a:t>
            </a:r>
            <a:r>
              <a:rPr lang="en-US" sz="2400" dirty="0" smtClean="0">
                <a:latin typeface="Georgia" pitchFamily="18" charset="0"/>
              </a:rPr>
              <a:t>any conflicts of interest (+ or -), restrictions on data </a:t>
            </a:r>
            <a:r>
              <a:rPr lang="en-US" sz="2400" dirty="0" smtClean="0">
                <a:latin typeface="Georgia" pitchFamily="18" charset="0"/>
              </a:rPr>
              <a:t>availability, or need for fee waiver.</a:t>
            </a:r>
            <a:endParaRPr lang="en-US" sz="2400" dirty="0" smtClean="0">
              <a:latin typeface="Georgia" pitchFamily="18" charset="0"/>
            </a:endParaRPr>
          </a:p>
          <a:p>
            <a:pPr marL="1257300" lvl="2" indent="-342900">
              <a:buFontTx/>
              <a:buChar char="-"/>
            </a:pPr>
            <a:endParaRPr lang="en-US" sz="2400" dirty="0">
              <a:latin typeface="Georgia" pitchFamily="18" charset="0"/>
            </a:endParaRPr>
          </a:p>
          <a:p>
            <a:pPr marL="1257300" lvl="2" indent="-342900">
              <a:buFontTx/>
              <a:buChar char="-"/>
            </a:pPr>
            <a:endParaRPr lang="en-US" sz="2400" dirty="0" smtClean="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109639"/>
          </a:xfrm>
          <a:prstGeom prst="rect">
            <a:avLst/>
          </a:prstGeom>
          <a:noFill/>
        </p:spPr>
        <p:txBody>
          <a:bodyPr wrap="square" rtlCol="0">
            <a:spAutoFit/>
          </a:bodyPr>
          <a:lstStyle/>
          <a:p>
            <a:r>
              <a:rPr lang="en-US" sz="2400" b="1" dirty="0" smtClean="0">
                <a:latin typeface="Georgia" pitchFamily="18" charset="0"/>
              </a:rPr>
              <a:t>2. How/what </a:t>
            </a:r>
            <a:r>
              <a:rPr lang="en-US" sz="2400" b="1" dirty="0">
                <a:latin typeface="Georgia" pitchFamily="18" charset="0"/>
              </a:rPr>
              <a:t>to </a:t>
            </a:r>
            <a:r>
              <a:rPr lang="en-US" sz="2400" b="1" dirty="0" smtClean="0">
                <a:latin typeface="Georgia" pitchFamily="18" charset="0"/>
              </a:rPr>
              <a:t>submit? </a:t>
            </a:r>
            <a:endParaRPr lang="en-US" sz="2400" b="1" dirty="0">
              <a:latin typeface="Georgia" pitchFamily="18" charset="0"/>
            </a:endParaRPr>
          </a:p>
          <a:p>
            <a:pPr marL="800100" lvl="1" indent="-342900">
              <a:buFontTx/>
              <a:buChar char="-"/>
            </a:pPr>
            <a:r>
              <a:rPr lang="en-US" sz="2400" dirty="0" smtClean="0">
                <a:latin typeface="Georgia" pitchFamily="18" charset="0"/>
              </a:rPr>
              <a:t>Keep paper as short as </a:t>
            </a:r>
            <a:r>
              <a:rPr lang="en-US" sz="2400" dirty="0" smtClean="0">
                <a:latin typeface="Georgia" pitchFamily="18" charset="0"/>
              </a:rPr>
              <a:t>possible to clearly convey the contribution. </a:t>
            </a:r>
            <a:r>
              <a:rPr lang="en-US" sz="2400" dirty="0" smtClean="0">
                <a:latin typeface="Georgia" pitchFamily="18" charset="0"/>
              </a:rPr>
              <a:t>Journal space is precious.</a:t>
            </a:r>
          </a:p>
          <a:p>
            <a:pPr marL="800100" lvl="1" indent="-342900">
              <a:buFontTx/>
              <a:buChar char="-"/>
            </a:pPr>
            <a:endParaRPr lang="en-US" sz="2400" dirty="0" smtClean="0">
              <a:latin typeface="Georgia" pitchFamily="18" charset="0"/>
            </a:endParaRPr>
          </a:p>
          <a:p>
            <a:pPr marL="800100" lvl="1" indent="-342900">
              <a:buFontTx/>
              <a:buChar char="-"/>
            </a:pPr>
            <a:r>
              <a:rPr lang="en-US" sz="2400" dirty="0" smtClean="0">
                <a:latin typeface="Georgia" pitchFamily="18" charset="0"/>
              </a:rPr>
              <a:t>Sell it! Ensure the abstract and introduction are clear and the contribution is obvious in the first page.</a:t>
            </a:r>
          </a:p>
          <a:p>
            <a:pPr marL="800100" lvl="1" indent="-342900">
              <a:buFontTx/>
              <a:buChar char="-"/>
            </a:pPr>
            <a:endParaRPr lang="en-US" sz="2400" dirty="0" smtClean="0">
              <a:latin typeface="Georgia" pitchFamily="18" charset="0"/>
            </a:endParaRPr>
          </a:p>
          <a:p>
            <a:pPr marL="800100" lvl="1" indent="-342900">
              <a:buFontTx/>
              <a:buChar char="-"/>
            </a:pPr>
            <a:r>
              <a:rPr lang="en-US" sz="2400" dirty="0" smtClean="0">
                <a:latin typeface="Georgia" pitchFamily="18" charset="0"/>
              </a:rPr>
              <a:t>Use appendices liberally </a:t>
            </a:r>
            <a:r>
              <a:rPr lang="en-US" sz="2400" dirty="0" smtClean="0">
                <a:latin typeface="Georgia" pitchFamily="18" charset="0"/>
              </a:rPr>
              <a:t>to provide all details essential to replicate/</a:t>
            </a:r>
            <a:r>
              <a:rPr lang="en-US" sz="2400" dirty="0" smtClean="0">
                <a:latin typeface="Georgia" pitchFamily="18" charset="0"/>
              </a:rPr>
              <a:t>assess. I</a:t>
            </a:r>
            <a:r>
              <a:rPr lang="en-US" sz="2400" dirty="0" smtClean="0">
                <a:latin typeface="Georgia" pitchFamily="18" charset="0"/>
              </a:rPr>
              <a:t>nclude </a:t>
            </a:r>
            <a:r>
              <a:rPr lang="en-US" sz="2400" dirty="0" smtClean="0">
                <a:latin typeface="Georgia" pitchFamily="18" charset="0"/>
              </a:rPr>
              <a:t>all appendices with submission. </a:t>
            </a:r>
          </a:p>
          <a:p>
            <a:pPr marL="800100" lvl="1" indent="-342900">
              <a:buFontTx/>
              <a:buChar char="-"/>
            </a:pPr>
            <a:endParaRPr lang="en-US" sz="2400" dirty="0" smtClean="0">
              <a:latin typeface="Georgia" pitchFamily="18" charset="0"/>
            </a:endParaRPr>
          </a:p>
          <a:p>
            <a:pPr marL="800100" lvl="1" indent="-342900">
              <a:buFontTx/>
              <a:buChar char="-"/>
            </a:pPr>
            <a:r>
              <a:rPr lang="en-US" sz="2400" dirty="0">
                <a:latin typeface="Georgia" pitchFamily="18" charset="0"/>
              </a:rPr>
              <a:t>Don’t worry about formatting according to the journal’s style sheet until asked to revise the paper. </a:t>
            </a:r>
            <a:endParaRPr lang="en-US" sz="2400" dirty="0" smtClean="0">
              <a:latin typeface="Georgia" pitchFamily="18" charset="0"/>
            </a:endParaRPr>
          </a:p>
          <a:p>
            <a:pPr marL="800100" lvl="1" indent="-342900">
              <a:buFontTx/>
              <a:buChar char="-"/>
            </a:pPr>
            <a:endParaRPr lang="en-US" sz="2400" dirty="0">
              <a:latin typeface="Georgia" pitchFamily="18" charset="0"/>
            </a:endParaRPr>
          </a:p>
          <a:p>
            <a:pPr marL="800100" lvl="1" indent="-342900">
              <a:buFontTx/>
              <a:buChar char="-"/>
            </a:pPr>
            <a:r>
              <a:rPr lang="en-US" sz="2400" dirty="0" smtClean="0">
                <a:latin typeface="Georgia" pitchFamily="18" charset="0"/>
              </a:rPr>
              <a:t>Copy edit meticulously before submitting. Sloppy spelling, tables, figures, references, etc. suggest sloppy research. </a:t>
            </a:r>
            <a:endParaRPr lang="en-US" sz="2400" dirty="0">
              <a:latin typeface="Georgia" pitchFamily="18" charset="0"/>
            </a:endParaRPr>
          </a:p>
          <a:p>
            <a:pPr marL="800100" lvl="1"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1257300" lvl="2" indent="-342900">
              <a:buFontTx/>
              <a:buChar char="-"/>
            </a:pPr>
            <a:endParaRPr lang="en-US" sz="2400" dirty="0" smtClean="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smtClean="0">
                <a:solidFill>
                  <a:schemeClr val="bg1"/>
                </a:solidFill>
                <a:latin typeface="Georgia" pitchFamily="18" charset="0"/>
                <a:ea typeface="+mj-ea"/>
                <a:cs typeface="+mj-cs"/>
              </a:rPr>
              <a:t>Step 3: </a:t>
            </a:r>
            <a:r>
              <a:rPr lang="en-US" sz="3000" b="1" kern="0" dirty="0" smtClean="0">
                <a:solidFill>
                  <a:schemeClr val="bg1"/>
                </a:solidFill>
                <a:latin typeface="Georgia" pitchFamily="18" charset="0"/>
                <a:ea typeface="+mj-ea"/>
                <a:cs typeface="+mj-cs"/>
              </a:rPr>
              <a:t>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smtClean="0">
                <a:latin typeface="Georgia" pitchFamily="18" charset="0"/>
              </a:rPr>
              <a:t>3. </a:t>
            </a:r>
            <a:r>
              <a:rPr lang="en-US" sz="2400" b="1" dirty="0" smtClean="0">
                <a:latin typeface="Georgia" pitchFamily="18" charset="0"/>
              </a:rPr>
              <a:t>Wait for a decision</a:t>
            </a:r>
            <a:endParaRPr lang="en-US" sz="2400" b="1" dirty="0">
              <a:latin typeface="Georgia" pitchFamily="18" charset="0"/>
            </a:endParaRPr>
          </a:p>
          <a:p>
            <a:pPr marL="800100" lvl="1" indent="-342900">
              <a:buFontTx/>
              <a:buChar char="-"/>
            </a:pPr>
            <a:r>
              <a:rPr lang="en-US" sz="2400" dirty="0" smtClean="0">
                <a:latin typeface="Georgia" pitchFamily="18" charset="0"/>
              </a:rPr>
              <a:t>Did you get an email confirming receipt of submission? If </a:t>
            </a:r>
            <a:r>
              <a:rPr lang="en-US" sz="2400" dirty="0" smtClean="0">
                <a:latin typeface="Georgia" pitchFamily="18" charset="0"/>
              </a:rPr>
              <a:t>not, follow up with editorial office. If so, wait. </a:t>
            </a:r>
          </a:p>
          <a:p>
            <a:pPr marL="800100" lvl="1" indent="-342900">
              <a:buFontTx/>
              <a:buChar char="-"/>
            </a:pPr>
            <a:endParaRPr lang="en-US" sz="2400" dirty="0" smtClean="0">
              <a:latin typeface="Georgia" pitchFamily="18" charset="0"/>
            </a:endParaRPr>
          </a:p>
          <a:p>
            <a:pPr marL="800100" lvl="1" indent="-342900">
              <a:buFontTx/>
              <a:buChar char="-"/>
            </a:pPr>
            <a:r>
              <a:rPr lang="en-US" sz="2400" dirty="0" smtClean="0">
                <a:latin typeface="Georgia" pitchFamily="18" charset="0"/>
              </a:rPr>
              <a:t>Desk rejections almost always come in 1</a:t>
            </a:r>
            <a:r>
              <a:rPr lang="en-US" sz="2400" baseline="30000" dirty="0" smtClean="0">
                <a:latin typeface="Georgia" pitchFamily="18" charset="0"/>
              </a:rPr>
              <a:t>st</a:t>
            </a:r>
            <a:r>
              <a:rPr lang="en-US" sz="2400" dirty="0" smtClean="0">
                <a:latin typeface="Georgia" pitchFamily="18" charset="0"/>
              </a:rPr>
              <a:t> month, often in 1</a:t>
            </a:r>
            <a:r>
              <a:rPr lang="en-US" sz="2400" baseline="30000" dirty="0" smtClean="0">
                <a:latin typeface="Georgia" pitchFamily="18" charset="0"/>
              </a:rPr>
              <a:t>st</a:t>
            </a:r>
            <a:r>
              <a:rPr lang="en-US" sz="2400" dirty="0" smtClean="0">
                <a:latin typeface="Georgia" pitchFamily="18" charset="0"/>
              </a:rPr>
              <a:t> week. If you are in month 2 or beyond, congrats!</a:t>
            </a:r>
          </a:p>
          <a:p>
            <a:pPr marL="800100" lvl="1" indent="-342900">
              <a:buFontTx/>
              <a:buChar char="-"/>
            </a:pPr>
            <a:endParaRPr lang="en-US" sz="2400" dirty="0" smtClean="0">
              <a:latin typeface="Georgia" pitchFamily="18" charset="0"/>
            </a:endParaRPr>
          </a:p>
          <a:p>
            <a:pPr marL="800100" lvl="1" indent="-342900">
              <a:buFontTx/>
              <a:buChar char="-"/>
            </a:pPr>
            <a:r>
              <a:rPr lang="en-US" sz="2400" dirty="0" smtClean="0">
                <a:latin typeface="Georgia" pitchFamily="18" charset="0"/>
              </a:rPr>
              <a:t>Journals vary a lot in </a:t>
            </a:r>
            <a:r>
              <a:rPr lang="en-US" sz="2400" dirty="0" smtClean="0">
                <a:latin typeface="Georgia" pitchFamily="18" charset="0"/>
              </a:rPr>
              <a:t>decision times: anything within 4 months is well within normal range. </a:t>
            </a:r>
          </a:p>
          <a:p>
            <a:pPr marL="800100" lvl="1" indent="-342900">
              <a:buFontTx/>
              <a:buChar char="-"/>
            </a:pPr>
            <a:endParaRPr lang="en-US" sz="2400" dirty="0" smtClean="0">
              <a:latin typeface="Georgia" pitchFamily="18" charset="0"/>
            </a:endParaRPr>
          </a:p>
          <a:p>
            <a:pPr marL="800100" lvl="1" indent="-342900">
              <a:buFontTx/>
              <a:buChar char="-"/>
            </a:pPr>
            <a:r>
              <a:rPr lang="en-US" sz="2400" dirty="0" smtClean="0">
                <a:latin typeface="Georgia" pitchFamily="18" charset="0"/>
              </a:rPr>
              <a:t>At 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smtClean="0">
                <a:latin typeface="Georgia" pitchFamily="18" charset="0"/>
              </a:rPr>
              <a:t>After 12 months, it’s fine to give a deadline at which time you withdraw the paper and submit elsewhere. </a:t>
            </a:r>
            <a:endParaRPr lang="en-US" dirty="0" smtClean="0">
              <a:latin typeface="Georgia" pitchFamily="18" charset="0"/>
            </a:endParaRPr>
          </a:p>
        </p:txBody>
      </p:sp>
    </p:spTree>
    <p:extLst>
      <p:ext uri="{BB962C8B-B14F-4D97-AF65-F5344CB8AC3E}">
        <p14:creationId xmlns:p14="http://schemas.microsoft.com/office/powerpoint/2010/main" val="2342095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12888</TotalTime>
  <Words>1311</Words>
  <Application>Microsoft Office PowerPoint</Application>
  <PresentationFormat>On-screen Show (4:3)</PresentationFormat>
  <Paragraphs>201</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Georgia</vt:lpstr>
      <vt:lpstr>Times New Roman</vt:lpstr>
      <vt:lpstr>Wingdings</vt:lpstr>
      <vt:lpstr>Opportunity104October2008</vt:lpstr>
      <vt:lpstr>Custom Design</vt:lpstr>
      <vt:lpstr>1_Custom Design</vt:lpstr>
      <vt:lpstr> Christopher B. Barrett STAARS Program and GSA Workshop Charles H. Dyson School, Cornell University October 4,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Barrett, Chris</cp:lastModifiedBy>
  <cp:revision>715</cp:revision>
  <cp:lastPrinted>2012-10-16T03:05:11Z</cp:lastPrinted>
  <dcterms:created xsi:type="dcterms:W3CDTF">2010-06-02T17:17:22Z</dcterms:created>
  <dcterms:modified xsi:type="dcterms:W3CDTF">2019-09-30T13:11:07Z</dcterms:modified>
</cp:coreProperties>
</file>