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416" r:id="rId2"/>
    <p:sldId id="483" r:id="rId3"/>
    <p:sldId id="526" r:id="rId4"/>
    <p:sldId id="513" r:id="rId5"/>
    <p:sldId id="520" r:id="rId6"/>
    <p:sldId id="527" r:id="rId7"/>
    <p:sldId id="525" r:id="rId8"/>
    <p:sldId id="521" r:id="rId9"/>
    <p:sldId id="529" r:id="rId10"/>
    <p:sldId id="514" r:id="rId11"/>
    <p:sldId id="530" r:id="rId12"/>
    <p:sldId id="522" r:id="rId13"/>
    <p:sldId id="524" r:id="rId14"/>
    <p:sldId id="515" r:id="rId15"/>
    <p:sldId id="528" r:id="rId16"/>
  </p:sldIdLst>
  <p:sldSz cx="9144000" cy="6858000" type="screen4x3"/>
  <p:notesSz cx="7077075" cy="9363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E8E8E8"/>
    <a:srgbClr val="4C4C4C"/>
    <a:srgbClr val="BBE0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5" autoAdjust="0"/>
    <p:restoredTop sz="94660"/>
  </p:normalViewPr>
  <p:slideViewPr>
    <p:cSldViewPr>
      <p:cViewPr>
        <p:scale>
          <a:sx n="82" d="100"/>
          <a:sy n="82" d="100"/>
        </p:scale>
        <p:origin x="-810" y="-5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Founadjo\Documents\CIA\Urbanization%20Graphs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Trends in Urbanization</a:t>
            </a:r>
          </a:p>
          <a:p>
            <a:pPr>
              <a:defRPr/>
            </a:pPr>
            <a:r>
              <a:rPr lang="en-US" sz="1400"/>
              <a:t>Sub-Saharan</a:t>
            </a:r>
            <a:r>
              <a:rPr lang="en-US" sz="1400" baseline="0"/>
              <a:t> Africa</a:t>
            </a:r>
            <a:endParaRPr lang="en-US" sz="1400"/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1"/>
          <c:order val="0"/>
          <c:tx>
            <c:strRef>
              <c:f>'Sheet1 (3)'!$J$9</c:f>
              <c:strCache>
                <c:ptCount val="1"/>
                <c:pt idx="0">
                  <c:v>Percent Urban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'Sheet1 (3)'!$K$8:$N$8</c:f>
              <c:numCache>
                <c:formatCode>General</c:formatCode>
                <c:ptCount val="4"/>
                <c:pt idx="0">
                  <c:v>1980</c:v>
                </c:pt>
                <c:pt idx="1">
                  <c:v>2000</c:v>
                </c:pt>
                <c:pt idx="2">
                  <c:v>2010</c:v>
                </c:pt>
                <c:pt idx="3">
                  <c:v>2020</c:v>
                </c:pt>
              </c:numCache>
            </c:numRef>
          </c:cat>
          <c:val>
            <c:numRef>
              <c:f>'Sheet1 (3)'!$K$9:$N$9</c:f>
              <c:numCache>
                <c:formatCode>General</c:formatCode>
                <c:ptCount val="4"/>
                <c:pt idx="0">
                  <c:v>24</c:v>
                </c:pt>
                <c:pt idx="1">
                  <c:v>33</c:v>
                </c:pt>
                <c:pt idx="2">
                  <c:v>37</c:v>
                </c:pt>
                <c:pt idx="3">
                  <c:v>43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53013888"/>
        <c:axId val="89320448"/>
      </c:barChart>
      <c:catAx>
        <c:axId val="530138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89320448"/>
        <c:crosses val="autoZero"/>
        <c:auto val="1"/>
        <c:lblAlgn val="ctr"/>
        <c:lblOffset val="100"/>
        <c:noMultiLvlLbl val="0"/>
      </c:catAx>
      <c:valAx>
        <c:axId val="8932044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3013888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8313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>
                <a:latin typeface="Times" pitchFamily="-110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468313"/>
          </a:xfrm>
          <a:prstGeom prst="rect">
            <a:avLst/>
          </a:prstGeom>
        </p:spPr>
        <p:txBody>
          <a:bodyPr vert="horz" wrap="square" lIns="93936" tIns="46968" rIns="93936" bIns="4696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-107" charset="0"/>
                <a:ea typeface="ＭＳ Ｐゴシック" pitchFamily="-107" charset="-128"/>
              </a:defRPr>
            </a:lvl1pPr>
          </a:lstStyle>
          <a:p>
            <a:pPr>
              <a:defRPr/>
            </a:pPr>
            <a:fld id="{308C9FB8-E361-40FA-9C7A-FB468ABD40B3}" type="datetime1">
              <a:rPr lang="en-US"/>
              <a:pPr>
                <a:defRPr/>
              </a:pPr>
              <a:t>6/18/2012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175"/>
            <a:ext cx="3067050" cy="468313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>
                <a:latin typeface="Times" pitchFamily="-110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438" y="8893175"/>
            <a:ext cx="3067050" cy="468313"/>
          </a:xfrm>
          <a:prstGeom prst="rect">
            <a:avLst/>
          </a:prstGeom>
        </p:spPr>
        <p:txBody>
          <a:bodyPr vert="horz" wrap="square" lIns="93936" tIns="46968" rIns="93936" bIns="4696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-107" charset="0"/>
                <a:ea typeface="ＭＳ Ｐゴシック" pitchFamily="-107" charset="-128"/>
              </a:defRPr>
            </a:lvl1pPr>
          </a:lstStyle>
          <a:p>
            <a:pPr>
              <a:defRPr/>
            </a:pPr>
            <a:fld id="{BD0B8E90-C292-4317-912D-8C2E7A5D01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3186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8313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>
                <a:latin typeface="Times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68313"/>
          </a:xfrm>
          <a:prstGeom prst="rect">
            <a:avLst/>
          </a:prstGeom>
        </p:spPr>
        <p:txBody>
          <a:bodyPr vert="horz" wrap="square" lIns="93936" tIns="46968" rIns="93936" bIns="4696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-107" charset="0"/>
                <a:ea typeface="ＭＳ Ｐゴシック" pitchFamily="-107" charset="-128"/>
              </a:defRPr>
            </a:lvl1pPr>
          </a:lstStyle>
          <a:p>
            <a:pPr>
              <a:defRPr/>
            </a:pPr>
            <a:fld id="{6226C6C4-704C-4157-9A22-77689A0524F5}" type="datetime1">
              <a:rPr lang="en-US"/>
              <a:pPr>
                <a:defRPr/>
              </a:pPr>
              <a:t>6/18/2012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448175"/>
            <a:ext cx="5661025" cy="4213225"/>
          </a:xfrm>
          <a:prstGeom prst="rect">
            <a:avLst/>
          </a:prstGeom>
        </p:spPr>
        <p:txBody>
          <a:bodyPr vert="horz" lIns="93936" tIns="46968" rIns="93936" bIns="46968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175"/>
            <a:ext cx="3067050" cy="468313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>
                <a:latin typeface="Times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893175"/>
            <a:ext cx="3067050" cy="468313"/>
          </a:xfrm>
          <a:prstGeom prst="rect">
            <a:avLst/>
          </a:prstGeom>
        </p:spPr>
        <p:txBody>
          <a:bodyPr vert="horz" wrap="square" lIns="93936" tIns="46968" rIns="93936" bIns="4696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-107" charset="0"/>
                <a:ea typeface="ＭＳ Ｐゴシック" pitchFamily="-107" charset="-128"/>
              </a:defRPr>
            </a:lvl1pPr>
          </a:lstStyle>
          <a:p>
            <a:pPr>
              <a:defRPr/>
            </a:pPr>
            <a:fld id="{72888A54-C35C-4163-811D-DFB521A795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3940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6" charset="-128"/>
        <a:cs typeface="ＭＳ Ｐゴシック" pitchFamily="36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9pPr>
          </a:lstStyle>
          <a:p>
            <a:fld id="{E6FE4913-A381-43DF-BC20-2F77C54E43ED}" type="slidenum">
              <a:rPr lang="en-US" sz="1200" smtClean="0"/>
              <a:pPr/>
              <a:t>1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888A54-C35C-4163-811D-DFB521A7953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2073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888A54-C35C-4163-811D-DFB521A7953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207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4DFB7-4360-419F-9D36-E59995068F84}" type="slidenum">
              <a:rPr lang="en-US"/>
              <a:pPr>
                <a:defRPr/>
              </a:pPr>
              <a:t>‹#›</a:t>
            </a:fld>
            <a:endParaRPr lang="en-US" sz="1400">
              <a:solidFill>
                <a:schemeClr val="tx1"/>
              </a:solidFill>
              <a:latin typeface="Times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6371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7386CC-03D8-4594-A600-49ED1FF60FA9}" type="slidenum">
              <a:rPr lang="en-US"/>
              <a:pPr>
                <a:defRPr/>
              </a:pPr>
              <a:t>‹#›</a:t>
            </a:fld>
            <a:endParaRPr lang="en-US" sz="1400">
              <a:solidFill>
                <a:schemeClr val="tx1"/>
              </a:solidFill>
              <a:latin typeface="Times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661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9600" y="1223963"/>
            <a:ext cx="2032000" cy="50244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2013" y="1223963"/>
            <a:ext cx="5945187" cy="5024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65114-AEEF-4EEF-8F0C-D463F902D7E3}" type="slidenum">
              <a:rPr lang="en-US"/>
              <a:pPr>
                <a:defRPr/>
              </a:pPr>
              <a:t>‹#›</a:t>
            </a:fld>
            <a:endParaRPr lang="en-US" sz="1400">
              <a:solidFill>
                <a:schemeClr val="tx1"/>
              </a:solidFill>
              <a:latin typeface="Times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4368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B04E9-38B7-4118-B68F-20CFEC6BB385}" type="slidenum">
              <a:rPr lang="en-US"/>
              <a:pPr>
                <a:defRPr/>
              </a:pPr>
              <a:t>‹#›</a:t>
            </a:fld>
            <a:endParaRPr lang="en-US" sz="1400">
              <a:solidFill>
                <a:schemeClr val="tx1"/>
              </a:solidFill>
              <a:latin typeface="Times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0342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D1BEB-4AD5-40AB-BF0E-4FE900CDB9BC}" type="slidenum">
              <a:rPr lang="en-US"/>
              <a:pPr>
                <a:defRPr/>
              </a:pPr>
              <a:t>‹#›</a:t>
            </a:fld>
            <a:endParaRPr lang="en-US" sz="1400">
              <a:solidFill>
                <a:schemeClr val="tx1"/>
              </a:solidFill>
              <a:latin typeface="Times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354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2013" y="2527300"/>
            <a:ext cx="3810000" cy="3721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4413" y="2527300"/>
            <a:ext cx="3810000" cy="3721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999BC-288E-4C73-B4BE-384705D96D1D}" type="slidenum">
              <a:rPr lang="en-US"/>
              <a:pPr>
                <a:defRPr/>
              </a:pPr>
              <a:t>‹#›</a:t>
            </a:fld>
            <a:endParaRPr lang="en-US" sz="1400">
              <a:solidFill>
                <a:schemeClr val="tx1"/>
              </a:solidFill>
              <a:latin typeface="Times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090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ABFC3-B124-4C3D-91F5-331373DFA1F7}" type="slidenum">
              <a:rPr lang="en-US"/>
              <a:pPr>
                <a:defRPr/>
              </a:pPr>
              <a:t>‹#›</a:t>
            </a:fld>
            <a:endParaRPr lang="en-US" sz="1400">
              <a:solidFill>
                <a:schemeClr val="tx1"/>
              </a:solidFill>
              <a:latin typeface="Times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1710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2BCA55-B957-4ED0-B6D0-399714469512}" type="slidenum">
              <a:rPr lang="en-US"/>
              <a:pPr>
                <a:defRPr/>
              </a:pPr>
              <a:t>‹#›</a:t>
            </a:fld>
            <a:endParaRPr lang="en-US" sz="1400">
              <a:solidFill>
                <a:schemeClr val="tx1"/>
              </a:solidFill>
              <a:latin typeface="Times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824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19170-10FE-4ABE-BFCD-D46C52CB7E67}" type="slidenum">
              <a:rPr lang="en-US"/>
              <a:pPr>
                <a:defRPr/>
              </a:pPr>
              <a:t>‹#›</a:t>
            </a:fld>
            <a:endParaRPr lang="en-US" sz="1400">
              <a:solidFill>
                <a:schemeClr val="tx1"/>
              </a:solidFill>
              <a:latin typeface="Times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776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0BAB8-B46B-4656-807A-978472A080E3}" type="slidenum">
              <a:rPr lang="en-US"/>
              <a:pPr>
                <a:defRPr/>
              </a:pPr>
              <a:t>‹#›</a:t>
            </a:fld>
            <a:endParaRPr lang="en-US" sz="1400">
              <a:solidFill>
                <a:schemeClr val="tx1"/>
              </a:solidFill>
              <a:latin typeface="Times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3394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74770-9D5C-4C00-88AF-F2D286123EB0}" type="slidenum">
              <a:rPr lang="en-US"/>
              <a:pPr>
                <a:defRPr/>
              </a:pPr>
              <a:t>‹#›</a:t>
            </a:fld>
            <a:endParaRPr lang="en-US" sz="1400">
              <a:solidFill>
                <a:schemeClr val="tx1"/>
              </a:solidFill>
              <a:latin typeface="Times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8017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122396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62013" y="2527300"/>
            <a:ext cx="7772400" cy="372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50913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2"/>
                </a:solidFill>
                <a:latin typeface="Arial" charset="0"/>
                <a:ea typeface="ＭＳ Ｐゴシック" pitchFamily="-107" charset="-128"/>
              </a:defRPr>
            </a:lvl1pPr>
          </a:lstStyle>
          <a:p>
            <a:pPr>
              <a:defRPr/>
            </a:pPr>
            <a:fld id="{ECE12A62-6B70-40FB-8D7C-B731E53E7829}" type="slidenum">
              <a:rPr lang="en-US"/>
              <a:pPr>
                <a:defRPr/>
              </a:pPr>
              <a:t>‹#›</a:t>
            </a:fld>
            <a:endParaRPr lang="en-US" sz="1400"/>
          </a:p>
        </p:txBody>
      </p:sp>
      <p:pic>
        <p:nvPicPr>
          <p:cNvPr id="1031" name="Picture 7" descr="cu_logo_sml_150_ppt.jpg                                        000B7307&#10;MPF28 Panther                  BD8AC844: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818" r:id="rId1"/>
    <p:sldLayoutId id="2147484819" r:id="rId2"/>
    <p:sldLayoutId id="2147484820" r:id="rId3"/>
    <p:sldLayoutId id="2147484821" r:id="rId4"/>
    <p:sldLayoutId id="2147484822" r:id="rId5"/>
    <p:sldLayoutId id="2147484823" r:id="rId6"/>
    <p:sldLayoutId id="2147484824" r:id="rId7"/>
    <p:sldLayoutId id="2147484825" r:id="rId8"/>
    <p:sldLayoutId id="2147484826" r:id="rId9"/>
    <p:sldLayoutId id="2147484827" r:id="rId10"/>
    <p:sldLayoutId id="2147484828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ＭＳ Ｐゴシック" pitchFamily="36" charset="-128"/>
          <a:cs typeface="ＭＳ Ｐゴシック" pitchFamily="36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pitchFamily="36" charset="-128"/>
          <a:cs typeface="ＭＳ Ｐゴシック" pitchFamily="36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pitchFamily="36" charset="-128"/>
          <a:cs typeface="ＭＳ Ｐゴシック" pitchFamily="36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pitchFamily="36" charset="-128"/>
          <a:cs typeface="ＭＳ Ｐゴシック" pitchFamily="36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pitchFamily="36" charset="-128"/>
          <a:cs typeface="ＭＳ Ｐゴシック" pitchFamily="36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  <a:ea typeface="ＭＳ Ｐゴシック" pitchFamily="36" charset="-128"/>
          <a:cs typeface="ＭＳ Ｐゴシック" pitchFamily="36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  <a:ea typeface="ＭＳ Ｐゴシック" pitchFamily="-110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bg1"/>
          </a:solidFill>
          <a:latin typeface="+mn-lt"/>
          <a:ea typeface="ＭＳ Ｐゴシック" pitchFamily="-110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bg1"/>
          </a:solidFill>
          <a:latin typeface="+mn-lt"/>
          <a:ea typeface="ＭＳ Ｐゴシック" pitchFamily="-110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bg1"/>
          </a:solidFill>
          <a:latin typeface="+mn-lt"/>
          <a:ea typeface="ＭＳ Ｐゴシック" pitchFamily="-110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6" descr="cu_logo_sml_150_ppt.jpg                                        000B7307&#10;MPF28 Panther                  BD8AC844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itle 2"/>
          <p:cNvSpPr>
            <a:spLocks noGrp="1"/>
          </p:cNvSpPr>
          <p:nvPr>
            <p:ph type="ctrTitle"/>
          </p:nvPr>
        </p:nvSpPr>
        <p:spPr>
          <a:xfrm>
            <a:off x="153988" y="1676400"/>
            <a:ext cx="8839200" cy="1450975"/>
          </a:xfrm>
        </p:spPr>
        <p:txBody>
          <a:bodyPr/>
          <a:lstStyle/>
          <a:p>
            <a:pPr algn="ctr"/>
            <a:r>
              <a:rPr lang="en-US" sz="4000" smtClean="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  <a:cs typeface="Times" pitchFamily="18" charset="0"/>
              </a:rPr>
              <a:t/>
            </a:r>
            <a:br>
              <a:rPr lang="en-US" sz="4000" smtClean="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  <a:cs typeface="Times" pitchFamily="18" charset="0"/>
              </a:rPr>
            </a:br>
            <a:r>
              <a:rPr lang="en-US" sz="3500" smtClean="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  <a:cs typeface="Times" pitchFamily="18" charset="0"/>
              </a:rPr>
              <a:t>Food Security and Sociopolitical Instability in Sub-Saharan Africa </a:t>
            </a:r>
            <a:r>
              <a:rPr lang="en-US" sz="4000" smtClean="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  <a:cs typeface="Times" pitchFamily="18" charset="0"/>
              </a:rPr>
              <a:t/>
            </a:r>
            <a:br>
              <a:rPr lang="en-US" sz="4000" smtClean="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  <a:cs typeface="Times" pitchFamily="18" charset="0"/>
              </a:rPr>
            </a:br>
            <a:endParaRPr lang="en-US" sz="3000" i="1" smtClean="0">
              <a:solidFill>
                <a:schemeClr val="tx1"/>
              </a:solidFill>
              <a:latin typeface="Times" pitchFamily="18" charset="0"/>
              <a:ea typeface="ＭＳ Ｐゴシック" pitchFamily="34" charset="-128"/>
              <a:cs typeface="Times" pitchFamily="18" charset="0"/>
            </a:endParaRPr>
          </a:p>
        </p:txBody>
      </p:sp>
      <p:sp>
        <p:nvSpPr>
          <p:cNvPr id="13316" name="TextBox 4"/>
          <p:cNvSpPr txBox="1">
            <a:spLocks noChangeArrowheads="1"/>
          </p:cNvSpPr>
          <p:nvPr/>
        </p:nvSpPr>
        <p:spPr bwMode="auto">
          <a:xfrm>
            <a:off x="230188" y="3429000"/>
            <a:ext cx="86868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/>
              <a:t>Christopher B. Barrett and Joanna B. Upton</a:t>
            </a:r>
          </a:p>
          <a:p>
            <a:pPr algn="ctr"/>
            <a:endParaRPr lang="en-US"/>
          </a:p>
          <a:p>
            <a:pPr algn="ctr"/>
            <a:r>
              <a:rPr lang="en-US" i="1"/>
              <a:t>Food Security and its Implications for Global Stability</a:t>
            </a:r>
          </a:p>
          <a:p>
            <a:pPr algn="ctr"/>
            <a:r>
              <a:rPr lang="en-US" i="1"/>
              <a:t>Authors’ Workshop</a:t>
            </a:r>
          </a:p>
          <a:p>
            <a:pPr algn="ctr"/>
            <a:r>
              <a:rPr lang="en-US" i="1"/>
              <a:t>Ithaca, NY</a:t>
            </a:r>
          </a:p>
          <a:p>
            <a:pPr algn="ctr"/>
            <a:r>
              <a:rPr lang="en-US" i="1"/>
              <a:t>June 19,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229600" cy="49530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2400" dirty="0" smtClean="0">
                <a:solidFill>
                  <a:schemeClr val="tx1"/>
                </a:solidFill>
                <a:latin typeface="Kalinga" pitchFamily="34" charset="0"/>
                <a:ea typeface="ＭＳ Ｐゴシック" pitchFamily="34" charset="-128"/>
                <a:cs typeface="Kalinga" pitchFamily="34" charset="0"/>
              </a:rPr>
              <a:t>Africa will remain heavily dependent on smallholder farming and pop. @ risk of hunger grows by 2020-5.</a:t>
            </a:r>
          </a:p>
          <a:p>
            <a:pPr marL="0" indent="0">
              <a:buFontTx/>
              <a:buNone/>
              <a:defRPr/>
            </a:pPr>
            <a:endParaRPr lang="en-US" sz="2400" dirty="0" smtClean="0">
              <a:solidFill>
                <a:schemeClr val="tx1"/>
              </a:solidFill>
              <a:latin typeface="Kalinga" pitchFamily="34" charset="0"/>
              <a:ea typeface="ＭＳ Ｐゴシック" pitchFamily="34" charset="-128"/>
              <a:cs typeface="Kalinga" pitchFamily="34" charset="0"/>
            </a:endParaRPr>
          </a:p>
          <a:p>
            <a:pPr marL="0" indent="0">
              <a:buFontTx/>
              <a:buNone/>
              <a:defRPr/>
            </a:pPr>
            <a:r>
              <a:rPr lang="en-US" sz="2600" b="1" dirty="0" smtClean="0">
                <a:solidFill>
                  <a:schemeClr val="tx1"/>
                </a:solidFill>
                <a:latin typeface="Kalinga" pitchFamily="34" charset="0"/>
                <a:ea typeface="ＭＳ Ｐゴシック" pitchFamily="34" charset="-128"/>
                <a:cs typeface="Kalinga" pitchFamily="34" charset="0"/>
              </a:rPr>
              <a:t>Demand Pressures =&gt; need for enhanced supply</a:t>
            </a:r>
          </a:p>
          <a:p>
            <a:pPr marL="458788" indent="-285750">
              <a:defRPr/>
            </a:pPr>
            <a:r>
              <a:rPr lang="en-US" sz="2200" dirty="0" smtClean="0">
                <a:solidFill>
                  <a:schemeClr val="tx1"/>
                </a:solidFill>
                <a:latin typeface="Kalinga" pitchFamily="34" charset="0"/>
                <a:ea typeface="ＭＳ Ｐゴシック" pitchFamily="34" charset="-128"/>
                <a:cs typeface="Kalinga" pitchFamily="34" charset="0"/>
              </a:rPr>
              <a:t>Pop/income growth of 2.5/5% pa =&gt; 50% increase in food demand by 2025.</a:t>
            </a:r>
          </a:p>
          <a:p>
            <a:pPr marL="458788" indent="-285750">
              <a:defRPr/>
            </a:pPr>
            <a:r>
              <a:rPr lang="en-US" sz="2200" dirty="0" smtClean="0">
                <a:solidFill>
                  <a:schemeClr val="tx1"/>
                </a:solidFill>
                <a:latin typeface="Kalinga" pitchFamily="34" charset="0"/>
                <a:ea typeface="ＭＳ Ｐゴシック" pitchFamily="34" charset="-128"/>
                <a:cs typeface="Kalinga" pitchFamily="34" charset="0"/>
              </a:rPr>
              <a:t>Even faster growth in </a:t>
            </a:r>
            <a:r>
              <a:rPr lang="en-US" sz="2200" dirty="0" err="1" smtClean="0">
                <a:solidFill>
                  <a:schemeClr val="tx1"/>
                </a:solidFill>
                <a:latin typeface="Kalinga" pitchFamily="34" charset="0"/>
                <a:ea typeface="ＭＳ Ｐゴシック" pitchFamily="34" charset="-128"/>
                <a:cs typeface="Kalinga" pitchFamily="34" charset="0"/>
              </a:rPr>
              <a:t>mkt</a:t>
            </a:r>
            <a:r>
              <a:rPr lang="en-US" sz="2200" dirty="0" smtClean="0">
                <a:solidFill>
                  <a:schemeClr val="tx1"/>
                </a:solidFill>
                <a:latin typeface="Kalinga" pitchFamily="34" charset="0"/>
                <a:ea typeface="ＭＳ Ｐゴシック" pitchFamily="34" charset="-128"/>
                <a:cs typeface="Kalinga" pitchFamily="34" charset="0"/>
              </a:rPr>
              <a:t> demand due to rapid urbanization (esp. in west/central SSA). Will put pressure on infrastructure and tensions over corporate control.</a:t>
            </a:r>
          </a:p>
        </p:txBody>
      </p:sp>
      <p:sp>
        <p:nvSpPr>
          <p:cNvPr id="22531" name="TextBox 6"/>
          <p:cNvSpPr txBox="1">
            <a:spLocks noChangeArrowheads="1"/>
          </p:cNvSpPr>
          <p:nvPr/>
        </p:nvSpPr>
        <p:spPr bwMode="auto">
          <a:xfrm>
            <a:off x="5712106" y="20256"/>
            <a:ext cx="35052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9pPr>
          </a:lstStyle>
          <a:p>
            <a:r>
              <a:rPr lang="en-US" sz="2800" b="1" dirty="0">
                <a:solidFill>
                  <a:schemeClr val="bg1"/>
                </a:solidFill>
                <a:latin typeface="Kalinga" pitchFamily="34" charset="0"/>
                <a:cs typeface="Kalinga" pitchFamily="34" charset="0"/>
              </a:rPr>
              <a:t>Looking Forward: Major Drivers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534400" cy="4953000"/>
          </a:xfrm>
        </p:spPr>
        <p:txBody>
          <a:bodyPr/>
          <a:lstStyle/>
          <a:p>
            <a:pPr marL="173038" indent="0">
              <a:buNone/>
              <a:defRPr/>
            </a:pPr>
            <a:r>
              <a:rPr lang="en-US" sz="2400" b="1" u="sng" dirty="0" smtClean="0">
                <a:solidFill>
                  <a:schemeClr val="tx1"/>
                </a:solidFill>
                <a:latin typeface="Kalinga" pitchFamily="34" charset="0"/>
                <a:ea typeface="ＭＳ Ｐゴシック" pitchFamily="34" charset="-128"/>
                <a:cs typeface="Kalinga" pitchFamily="34" charset="0"/>
              </a:rPr>
              <a:t>Opportunities to meet the challenge:</a:t>
            </a:r>
          </a:p>
          <a:p>
            <a:pPr marL="458788" indent="-285750">
              <a:defRPr/>
            </a:pPr>
            <a:r>
              <a:rPr lang="en-US" sz="2200" dirty="0" smtClean="0">
                <a:solidFill>
                  <a:schemeClr val="tx1"/>
                </a:solidFill>
                <a:latin typeface="Kalinga" pitchFamily="34" charset="0"/>
                <a:ea typeface="ＭＳ Ｐゴシック" pitchFamily="34" charset="-128"/>
                <a:cs typeface="Kalinga" pitchFamily="34" charset="0"/>
              </a:rPr>
              <a:t>Land investments under equitable/transparent terms?</a:t>
            </a:r>
          </a:p>
          <a:p>
            <a:pPr marL="458788" indent="-285750">
              <a:defRPr/>
            </a:pPr>
            <a:r>
              <a:rPr lang="en-US" sz="2200" dirty="0" smtClean="0">
                <a:solidFill>
                  <a:schemeClr val="tx1"/>
                </a:solidFill>
                <a:latin typeface="Kalinga" pitchFamily="34" charset="0"/>
                <a:ea typeface="ＭＳ Ｐゴシック" pitchFamily="34" charset="-128"/>
                <a:cs typeface="Kalinga" pitchFamily="34" charset="0"/>
              </a:rPr>
              <a:t>Technological advance: but little private or public R&amp;D</a:t>
            </a:r>
          </a:p>
          <a:p>
            <a:pPr marL="858838" lvl="1">
              <a:defRPr/>
            </a:pPr>
            <a:r>
              <a:rPr lang="en-US" sz="2000" dirty="0" smtClean="0">
                <a:solidFill>
                  <a:schemeClr val="tx1"/>
                </a:solidFill>
                <a:latin typeface="Kalinga" pitchFamily="34" charset="0"/>
                <a:ea typeface="ＭＳ Ｐゴシック" pitchFamily="34" charset="-128"/>
                <a:cs typeface="Kalinga" pitchFamily="34" charset="0"/>
              </a:rPr>
              <a:t>GMOs – only SA and BF use them now</a:t>
            </a:r>
          </a:p>
          <a:p>
            <a:pPr marL="858838" lvl="1">
              <a:defRPr/>
            </a:pPr>
            <a:r>
              <a:rPr lang="en-US" sz="2000" dirty="0" smtClean="0">
                <a:solidFill>
                  <a:schemeClr val="tx1"/>
                </a:solidFill>
                <a:latin typeface="Kalinga" pitchFamily="34" charset="0"/>
                <a:ea typeface="ＭＳ Ｐゴシック" pitchFamily="34" charset="-128"/>
                <a:cs typeface="Kalinga" pitchFamily="34" charset="0"/>
              </a:rPr>
              <a:t>Irrigation</a:t>
            </a:r>
          </a:p>
          <a:p>
            <a:pPr marL="858838" lvl="1">
              <a:defRPr/>
            </a:pPr>
            <a:r>
              <a:rPr lang="en-US" sz="2000" dirty="0" smtClean="0">
                <a:solidFill>
                  <a:schemeClr val="tx1"/>
                </a:solidFill>
                <a:latin typeface="Kalinga" pitchFamily="34" charset="0"/>
                <a:ea typeface="ＭＳ Ｐゴシック" pitchFamily="34" charset="-128"/>
                <a:cs typeface="Kalinga" pitchFamily="34" charset="0"/>
              </a:rPr>
              <a:t>Soil fertility (organic fertilizers; integrated crop-livestock)</a:t>
            </a:r>
          </a:p>
          <a:p>
            <a:pPr marL="0" indent="0">
              <a:buFontTx/>
              <a:buNone/>
              <a:defRPr/>
            </a:pPr>
            <a:endParaRPr lang="en-US" sz="2600" dirty="0" smtClean="0">
              <a:solidFill>
                <a:schemeClr val="tx1"/>
              </a:solidFill>
              <a:latin typeface="Kalinga" pitchFamily="34" charset="0"/>
              <a:ea typeface="ＭＳ Ｐゴシック" pitchFamily="34" charset="-128"/>
              <a:cs typeface="Kalinga" pitchFamily="34" charset="0"/>
            </a:endParaRPr>
          </a:p>
          <a:p>
            <a:pPr marL="0" indent="0">
              <a:buFontTx/>
              <a:buNone/>
              <a:defRPr/>
            </a:pPr>
            <a:r>
              <a:rPr lang="en-US" sz="2400" b="1" u="sng" dirty="0" smtClean="0">
                <a:solidFill>
                  <a:schemeClr val="tx1"/>
                </a:solidFill>
                <a:latin typeface="Kalinga" pitchFamily="34" charset="0"/>
                <a:ea typeface="ＭＳ Ｐゴシック" pitchFamily="34" charset="-128"/>
                <a:cs typeface="Kalinga" pitchFamily="34" charset="0"/>
              </a:rPr>
              <a:t>Other trends worthy of attention…</a:t>
            </a:r>
          </a:p>
          <a:p>
            <a:pPr marL="458788" indent="-285750">
              <a:defRPr/>
            </a:pPr>
            <a:r>
              <a:rPr lang="en-US" sz="2200" dirty="0" smtClean="0">
                <a:solidFill>
                  <a:schemeClr val="tx1"/>
                </a:solidFill>
                <a:latin typeface="Kalinga" pitchFamily="34" charset="0"/>
                <a:ea typeface="ＭＳ Ｐゴシック" pitchFamily="34" charset="-128"/>
                <a:cs typeface="Kalinga" pitchFamily="34" charset="0"/>
              </a:rPr>
              <a:t>Growing labor force (median age just 20 vs. 20 in Asia, 40 in Europe/NA)…but under potential strain of urbanization</a:t>
            </a:r>
          </a:p>
          <a:p>
            <a:pPr marL="458788" indent="-285750">
              <a:defRPr/>
            </a:pPr>
            <a:r>
              <a:rPr lang="en-US" sz="2200" dirty="0" smtClean="0">
                <a:solidFill>
                  <a:schemeClr val="tx1"/>
                </a:solidFill>
                <a:latin typeface="Kalinga" pitchFamily="34" charset="0"/>
                <a:ea typeface="ＭＳ Ｐゴシック" pitchFamily="34" charset="-128"/>
                <a:cs typeface="Kalinga" pitchFamily="34" charset="0"/>
              </a:rPr>
              <a:t>Climate change and increased climate variability – esp. vulnerable to droughts and floods given poor water </a:t>
            </a:r>
            <a:r>
              <a:rPr lang="en-US" sz="2200" dirty="0" err="1" smtClean="0">
                <a:solidFill>
                  <a:schemeClr val="tx1"/>
                </a:solidFill>
                <a:latin typeface="Kalinga" pitchFamily="34" charset="0"/>
                <a:ea typeface="ＭＳ Ｐゴシック" pitchFamily="34" charset="-128"/>
                <a:cs typeface="Kalinga" pitchFamily="34" charset="0"/>
              </a:rPr>
              <a:t>mgmt</a:t>
            </a:r>
            <a:r>
              <a:rPr lang="en-US" sz="2200" dirty="0" smtClean="0">
                <a:solidFill>
                  <a:schemeClr val="tx1"/>
                </a:solidFill>
                <a:latin typeface="Kalinga" pitchFamily="34" charset="0"/>
                <a:ea typeface="ＭＳ Ｐゴシック" pitchFamily="34" charset="-128"/>
                <a:cs typeface="Kalinga" pitchFamily="34" charset="0"/>
              </a:rPr>
              <a:t>, spatial heterogeneity and weak </a:t>
            </a:r>
            <a:r>
              <a:rPr lang="en-US" sz="2200" dirty="0" err="1" smtClean="0">
                <a:solidFill>
                  <a:schemeClr val="tx1"/>
                </a:solidFill>
                <a:latin typeface="Kalinga" pitchFamily="34" charset="0"/>
                <a:ea typeface="ＭＳ Ｐゴシック" pitchFamily="34" charset="-128"/>
                <a:cs typeface="Kalinga" pitchFamily="34" charset="0"/>
              </a:rPr>
              <a:t>mktg</a:t>
            </a:r>
            <a:r>
              <a:rPr lang="en-US" sz="2200" dirty="0" smtClean="0">
                <a:solidFill>
                  <a:schemeClr val="tx1"/>
                </a:solidFill>
                <a:latin typeface="Kalinga" pitchFamily="34" charset="0"/>
                <a:ea typeface="ＭＳ Ｐゴシック" pitchFamily="34" charset="-128"/>
                <a:cs typeface="Kalinga" pitchFamily="34" charset="0"/>
              </a:rPr>
              <a:t> systems. </a:t>
            </a:r>
          </a:p>
        </p:txBody>
      </p:sp>
      <p:sp>
        <p:nvSpPr>
          <p:cNvPr id="22531" name="TextBox 6"/>
          <p:cNvSpPr txBox="1">
            <a:spLocks noChangeArrowheads="1"/>
          </p:cNvSpPr>
          <p:nvPr/>
        </p:nvSpPr>
        <p:spPr bwMode="auto">
          <a:xfrm>
            <a:off x="5712106" y="20256"/>
            <a:ext cx="35052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9pPr>
          </a:lstStyle>
          <a:p>
            <a:r>
              <a:rPr lang="en-US" sz="2800" b="1" dirty="0">
                <a:solidFill>
                  <a:schemeClr val="bg1"/>
                </a:solidFill>
                <a:latin typeface="Kalinga" pitchFamily="34" charset="0"/>
                <a:cs typeface="Kalinga" pitchFamily="34" charset="0"/>
              </a:rPr>
              <a:t>Looking Forward: Major Drivers</a:t>
            </a:r>
          </a:p>
        </p:txBody>
      </p:sp>
    </p:spTree>
    <p:extLst>
      <p:ext uri="{BB962C8B-B14F-4D97-AF65-F5344CB8AC3E}">
        <p14:creationId xmlns:p14="http://schemas.microsoft.com/office/powerpoint/2010/main" val="2740761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229600" cy="4953000"/>
          </a:xfrm>
        </p:spPr>
        <p:txBody>
          <a:bodyPr/>
          <a:lstStyle/>
          <a:p>
            <a:pPr marL="514350" indent="-514350">
              <a:buFontTx/>
              <a:buAutoNum type="arabicParenBoth"/>
            </a:pPr>
            <a:r>
              <a:rPr lang="en-US" sz="2600" b="1" dirty="0" smtClean="0">
                <a:solidFill>
                  <a:schemeClr val="tx1"/>
                </a:solidFill>
                <a:latin typeface="Kalinga" pitchFamily="34" charset="0"/>
                <a:ea typeface="ＭＳ Ｐゴシック" pitchFamily="34" charset="-128"/>
                <a:cs typeface="Kalinga" pitchFamily="34" charset="0"/>
              </a:rPr>
              <a:t>Real Food and Fuel Prices</a:t>
            </a:r>
            <a:endParaRPr lang="en-US" b="1" dirty="0" smtClean="0">
              <a:solidFill>
                <a:schemeClr val="tx1"/>
              </a:solidFill>
              <a:latin typeface="Kalinga" pitchFamily="34" charset="0"/>
              <a:ea typeface="ＭＳ Ｐゴシック" pitchFamily="34" charset="-128"/>
              <a:cs typeface="Kalinga" pitchFamily="34" charset="0"/>
            </a:endParaRPr>
          </a:p>
          <a:p>
            <a:pPr lvl="1"/>
            <a:r>
              <a:rPr lang="en-US" sz="2100" dirty="0" smtClean="0">
                <a:solidFill>
                  <a:schemeClr val="tx1"/>
                </a:solidFill>
                <a:latin typeface="Kalinga" pitchFamily="34" charset="0"/>
                <a:ea typeface="ＭＳ Ｐゴシック" pitchFamily="34" charset="-128"/>
                <a:cs typeface="Kalinga" pitchFamily="34" charset="0"/>
              </a:rPr>
              <a:t>Prospective pressure on urban pop., esp. coastal nations</a:t>
            </a:r>
          </a:p>
          <a:p>
            <a:pPr marL="514350" indent="-514350">
              <a:buFontTx/>
              <a:buAutoNum type="arabicParenBoth"/>
            </a:pPr>
            <a:r>
              <a:rPr lang="en-US" sz="2600" b="1" dirty="0" smtClean="0">
                <a:solidFill>
                  <a:schemeClr val="tx1"/>
                </a:solidFill>
                <a:latin typeface="Kalinga" pitchFamily="34" charset="0"/>
                <a:ea typeface="ＭＳ Ｐゴシック" pitchFamily="34" charset="-128"/>
                <a:cs typeface="Kalinga" pitchFamily="34" charset="0"/>
              </a:rPr>
              <a:t>Urban Population Growth</a:t>
            </a:r>
            <a:endParaRPr lang="en-US" b="1" dirty="0" smtClean="0">
              <a:solidFill>
                <a:schemeClr val="tx1"/>
              </a:solidFill>
              <a:latin typeface="Kalinga" pitchFamily="34" charset="0"/>
              <a:ea typeface="ＭＳ Ｐゴシック" pitchFamily="34" charset="-128"/>
              <a:cs typeface="Kalinga" pitchFamily="34" charset="0"/>
            </a:endParaRPr>
          </a:p>
          <a:p>
            <a:pPr lvl="2"/>
            <a:r>
              <a:rPr lang="en-US" sz="1900" dirty="0" smtClean="0">
                <a:solidFill>
                  <a:schemeClr val="tx1"/>
                </a:solidFill>
                <a:latin typeface="Kalinga" pitchFamily="34" charset="0"/>
                <a:ea typeface="ＭＳ Ｐゴシック" pitchFamily="34" charset="-128"/>
                <a:cs typeface="Kalinga" pitchFamily="34" charset="0"/>
              </a:rPr>
              <a:t>Population density ; vulnerability to price volatility</a:t>
            </a:r>
          </a:p>
          <a:p>
            <a:pPr marL="514350" indent="-514350">
              <a:buFontTx/>
              <a:buAutoNum type="arabicParenBoth"/>
            </a:pPr>
            <a:r>
              <a:rPr lang="en-US" sz="2600" b="1" dirty="0" smtClean="0">
                <a:solidFill>
                  <a:schemeClr val="tx1"/>
                </a:solidFill>
                <a:latin typeface="Kalinga" pitchFamily="34" charset="0"/>
                <a:ea typeface="ＭＳ Ｐゴシック" pitchFamily="34" charset="-128"/>
                <a:cs typeface="Kalinga" pitchFamily="34" charset="0"/>
              </a:rPr>
              <a:t>Poverty</a:t>
            </a:r>
            <a:endParaRPr lang="en-US" b="1" dirty="0" smtClean="0">
              <a:solidFill>
                <a:schemeClr val="tx1"/>
              </a:solidFill>
              <a:latin typeface="Kalinga" pitchFamily="34" charset="0"/>
              <a:ea typeface="ＭＳ Ｐゴシック" pitchFamily="34" charset="-128"/>
              <a:cs typeface="Kalinga" pitchFamily="34" charset="0"/>
            </a:endParaRPr>
          </a:p>
          <a:p>
            <a:pPr lvl="2"/>
            <a:r>
              <a:rPr lang="en-US" sz="1900" dirty="0" smtClean="0">
                <a:solidFill>
                  <a:schemeClr val="tx1"/>
                </a:solidFill>
                <a:latin typeface="Kalinga" pitchFamily="34" charset="0"/>
                <a:ea typeface="ＭＳ Ｐゴシック" pitchFamily="34" charset="-128"/>
                <a:cs typeface="Kalinga" pitchFamily="34" charset="0"/>
              </a:rPr>
              <a:t>Change and spatial concentration</a:t>
            </a:r>
          </a:p>
          <a:p>
            <a:pPr marL="514350" indent="-514350">
              <a:buFontTx/>
              <a:buAutoNum type="arabicParenBoth"/>
            </a:pPr>
            <a:r>
              <a:rPr lang="en-US" sz="2600" b="1" dirty="0" smtClean="0">
                <a:solidFill>
                  <a:schemeClr val="tx1"/>
                </a:solidFill>
                <a:latin typeface="Kalinga" pitchFamily="34" charset="0"/>
                <a:ea typeface="ＭＳ Ｐゴシック" pitchFamily="34" charset="-128"/>
                <a:cs typeface="Kalinga" pitchFamily="34" charset="0"/>
              </a:rPr>
              <a:t>Land, Labor and Total Factor Productivity</a:t>
            </a:r>
            <a:endParaRPr lang="en-US" b="1" dirty="0" smtClean="0">
              <a:solidFill>
                <a:schemeClr val="tx1"/>
              </a:solidFill>
              <a:latin typeface="Kalinga" pitchFamily="34" charset="0"/>
              <a:ea typeface="ＭＳ Ｐゴシック" pitchFamily="34" charset="-128"/>
              <a:cs typeface="Kalinga" pitchFamily="34" charset="0"/>
            </a:endParaRPr>
          </a:p>
          <a:p>
            <a:pPr lvl="2"/>
            <a:r>
              <a:rPr lang="en-US" sz="1900" dirty="0" smtClean="0">
                <a:solidFill>
                  <a:schemeClr val="tx1"/>
                </a:solidFill>
                <a:latin typeface="Kalinga" pitchFamily="34" charset="0"/>
                <a:ea typeface="ＭＳ Ｐゴシック" pitchFamily="34" charset="-128"/>
                <a:cs typeface="Kalinga" pitchFamily="34" charset="0"/>
              </a:rPr>
              <a:t>Which crops ; distribution of benefits</a:t>
            </a:r>
          </a:p>
          <a:p>
            <a:pPr marL="514350" indent="-514350">
              <a:buFontTx/>
              <a:buAutoNum type="arabicParenBoth"/>
            </a:pPr>
            <a:r>
              <a:rPr lang="en-US" sz="2600" b="1" dirty="0" smtClean="0">
                <a:solidFill>
                  <a:schemeClr val="tx1"/>
                </a:solidFill>
                <a:latin typeface="Kalinga" pitchFamily="34" charset="0"/>
                <a:ea typeface="ＭＳ Ｐゴシック" pitchFamily="34" charset="-128"/>
                <a:cs typeface="Kalinga" pitchFamily="34" charset="0"/>
              </a:rPr>
              <a:t>GMO Diffusion</a:t>
            </a:r>
            <a:endParaRPr lang="en-US" b="1" dirty="0" smtClean="0">
              <a:solidFill>
                <a:schemeClr val="tx1"/>
              </a:solidFill>
              <a:latin typeface="Kalinga" pitchFamily="34" charset="0"/>
              <a:ea typeface="ＭＳ Ｐゴシック" pitchFamily="34" charset="-128"/>
              <a:cs typeface="Kalinga" pitchFamily="34" charset="0"/>
            </a:endParaRPr>
          </a:p>
          <a:p>
            <a:pPr lvl="2"/>
            <a:r>
              <a:rPr lang="en-US" sz="1900" dirty="0" smtClean="0">
                <a:solidFill>
                  <a:schemeClr val="tx1"/>
                </a:solidFill>
                <a:latin typeface="Kalinga" pitchFamily="34" charset="0"/>
                <a:ea typeface="ＭＳ Ｐゴシック" pitchFamily="34" charset="-128"/>
                <a:cs typeface="Kalinga" pitchFamily="34" charset="0"/>
              </a:rPr>
              <a:t>TFP improvements ; politicization and (proxy) conflict</a:t>
            </a:r>
          </a:p>
        </p:txBody>
      </p:sp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5712106" y="20256"/>
            <a:ext cx="35052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9pPr>
          </a:lstStyle>
          <a:p>
            <a:r>
              <a:rPr lang="en-US" sz="2800" b="1" dirty="0">
                <a:solidFill>
                  <a:schemeClr val="bg1"/>
                </a:solidFill>
                <a:latin typeface="Kalinga" pitchFamily="34" charset="0"/>
                <a:cs typeface="Kalinga" pitchFamily="34" charset="0"/>
              </a:rPr>
              <a:t>Looking Forward: </a:t>
            </a:r>
            <a:r>
              <a:rPr lang="en-US" sz="2800" b="1" dirty="0" smtClean="0">
                <a:solidFill>
                  <a:schemeClr val="bg1"/>
                </a:solidFill>
                <a:latin typeface="Kalinga" pitchFamily="34" charset="0"/>
                <a:cs typeface="Kalinga" pitchFamily="34" charset="0"/>
              </a:rPr>
              <a:t>Key Indicators</a:t>
            </a:r>
            <a:endParaRPr lang="en-US" sz="2800" b="1" dirty="0">
              <a:solidFill>
                <a:schemeClr val="bg1"/>
              </a:solidFill>
              <a:latin typeface="Kalinga" pitchFamily="34" charset="0"/>
              <a:cs typeface="Kaling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229600" cy="49530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600" b="1" dirty="0" smtClean="0">
                <a:solidFill>
                  <a:schemeClr val="tx1"/>
                </a:solidFill>
                <a:latin typeface="Kalinga" pitchFamily="34" charset="0"/>
                <a:ea typeface="ＭＳ Ｐゴシック" pitchFamily="34" charset="-128"/>
                <a:cs typeface="Kalinga" pitchFamily="34" charset="0"/>
              </a:rPr>
              <a:t>(6) Water Resources</a:t>
            </a:r>
            <a:endParaRPr lang="en-US" b="1" dirty="0" smtClean="0">
              <a:solidFill>
                <a:schemeClr val="tx1"/>
              </a:solidFill>
              <a:latin typeface="Kalinga" pitchFamily="34" charset="0"/>
              <a:ea typeface="ＭＳ Ｐゴシック" pitchFamily="34" charset="-128"/>
              <a:cs typeface="Kalinga" pitchFamily="34" charset="0"/>
            </a:endParaRPr>
          </a:p>
          <a:p>
            <a:pPr lvl="1"/>
            <a:r>
              <a:rPr lang="en-US" sz="2100" dirty="0" smtClean="0">
                <a:solidFill>
                  <a:schemeClr val="tx1"/>
                </a:solidFill>
                <a:latin typeface="Kalinga" pitchFamily="34" charset="0"/>
                <a:ea typeface="ＭＳ Ｐゴシック" pitchFamily="34" charset="-128"/>
                <a:cs typeface="Kalinga" pitchFamily="34" charset="0"/>
              </a:rPr>
              <a:t>Change in availability. Flow, rainfall, irrigation patterns</a:t>
            </a:r>
          </a:p>
          <a:p>
            <a:pPr marL="0" indent="0">
              <a:buFontTx/>
              <a:buNone/>
            </a:pPr>
            <a:r>
              <a:rPr lang="en-US" sz="2600" b="1" dirty="0" smtClean="0">
                <a:solidFill>
                  <a:schemeClr val="tx1"/>
                </a:solidFill>
                <a:latin typeface="Kalinga" pitchFamily="34" charset="0"/>
                <a:ea typeface="ＭＳ Ｐゴシック" pitchFamily="34" charset="-128"/>
                <a:cs typeface="Kalinga" pitchFamily="34" charset="0"/>
              </a:rPr>
              <a:t>(7) Land Degradation</a:t>
            </a:r>
          </a:p>
          <a:p>
            <a:pPr lvl="1"/>
            <a:r>
              <a:rPr lang="en-US" sz="2100" dirty="0" smtClean="0">
                <a:solidFill>
                  <a:schemeClr val="tx1"/>
                </a:solidFill>
                <a:latin typeface="Kalinga" pitchFamily="34" charset="0"/>
                <a:ea typeface="ＭＳ Ｐゴシック" pitchFamily="34" charset="-128"/>
                <a:cs typeface="Kalinga" pitchFamily="34" charset="0"/>
              </a:rPr>
              <a:t>Soil nutrient loss (=&gt; desertification) ; land restoration</a:t>
            </a:r>
          </a:p>
          <a:p>
            <a:pPr marL="0" indent="0">
              <a:buFontTx/>
              <a:buNone/>
            </a:pPr>
            <a:r>
              <a:rPr lang="en-US" sz="2600" b="1" dirty="0" smtClean="0">
                <a:solidFill>
                  <a:schemeClr val="tx1"/>
                </a:solidFill>
                <a:latin typeface="Kalinga" pitchFamily="34" charset="0"/>
                <a:ea typeface="ＭＳ Ｐゴシック" pitchFamily="34" charset="-128"/>
                <a:cs typeface="Kalinga" pitchFamily="34" charset="0"/>
              </a:rPr>
              <a:t>(8) Natural Disasters</a:t>
            </a:r>
            <a:endParaRPr lang="en-US" b="1" dirty="0" smtClean="0">
              <a:solidFill>
                <a:schemeClr val="tx1"/>
              </a:solidFill>
              <a:latin typeface="Kalinga" pitchFamily="34" charset="0"/>
              <a:ea typeface="ＭＳ Ｐゴシック" pitchFamily="34" charset="-128"/>
              <a:cs typeface="Kalinga" pitchFamily="34" charset="0"/>
            </a:endParaRPr>
          </a:p>
          <a:p>
            <a:pPr lvl="1"/>
            <a:r>
              <a:rPr lang="en-US" sz="2100" dirty="0" smtClean="0">
                <a:solidFill>
                  <a:schemeClr val="tx1"/>
                </a:solidFill>
                <a:latin typeface="Kalinga" pitchFamily="34" charset="0"/>
                <a:ea typeface="ＭＳ Ｐゴシック" pitchFamily="34" charset="-128"/>
                <a:cs typeface="Kalinga" pitchFamily="34" charset="0"/>
              </a:rPr>
              <a:t>Frequency/intensity ; poor institutional response capacity</a:t>
            </a:r>
          </a:p>
          <a:p>
            <a:pPr marL="0" indent="0">
              <a:buFontTx/>
              <a:buNone/>
            </a:pPr>
            <a:r>
              <a:rPr lang="en-US" sz="2600" b="1" dirty="0" smtClean="0">
                <a:solidFill>
                  <a:schemeClr val="tx1"/>
                </a:solidFill>
                <a:latin typeface="Kalinga" pitchFamily="34" charset="0"/>
                <a:ea typeface="ＭＳ Ｐゴシック" pitchFamily="34" charset="-128"/>
                <a:cs typeface="Kalinga" pitchFamily="34" charset="0"/>
              </a:rPr>
              <a:t>(9) Pests and Disease</a:t>
            </a:r>
            <a:endParaRPr lang="en-US" b="1" dirty="0" smtClean="0">
              <a:solidFill>
                <a:schemeClr val="tx1"/>
              </a:solidFill>
              <a:latin typeface="Kalinga" pitchFamily="34" charset="0"/>
              <a:ea typeface="ＭＳ Ｐゴシック" pitchFamily="34" charset="-128"/>
              <a:cs typeface="Kalinga" pitchFamily="34" charset="0"/>
            </a:endParaRPr>
          </a:p>
          <a:p>
            <a:pPr lvl="1"/>
            <a:r>
              <a:rPr lang="en-US" sz="2100" dirty="0" smtClean="0">
                <a:solidFill>
                  <a:schemeClr val="tx1"/>
                </a:solidFill>
                <a:latin typeface="Kalinga" pitchFamily="34" charset="0"/>
                <a:ea typeface="ＭＳ Ｐゴシック" pitchFamily="34" charset="-128"/>
                <a:cs typeface="Kalinga" pitchFamily="34" charset="0"/>
              </a:rPr>
              <a:t>Pre-harvest / production risks ; post-harvest / health risks</a:t>
            </a:r>
          </a:p>
          <a:p>
            <a:pPr marL="0" indent="0">
              <a:buFontTx/>
              <a:buNone/>
            </a:pPr>
            <a:r>
              <a:rPr lang="en-US" sz="2600" b="1" dirty="0" smtClean="0">
                <a:solidFill>
                  <a:schemeClr val="tx1"/>
                </a:solidFill>
                <a:latin typeface="Kalinga" pitchFamily="34" charset="0"/>
                <a:ea typeface="ＭＳ Ｐゴシック" pitchFamily="34" charset="-128"/>
                <a:cs typeface="Kalinga" pitchFamily="34" charset="0"/>
              </a:rPr>
              <a:t>(10) Land Investments (‘grabs’)</a:t>
            </a:r>
            <a:endParaRPr lang="en-US" b="1" dirty="0" smtClean="0">
              <a:solidFill>
                <a:schemeClr val="tx1"/>
              </a:solidFill>
              <a:latin typeface="Kalinga" pitchFamily="34" charset="0"/>
              <a:ea typeface="ＭＳ Ｐゴシック" pitchFamily="34" charset="-128"/>
              <a:cs typeface="Kalinga" pitchFamily="34" charset="0"/>
            </a:endParaRPr>
          </a:p>
          <a:p>
            <a:pPr lvl="1"/>
            <a:r>
              <a:rPr lang="en-US" sz="2100" dirty="0" smtClean="0">
                <a:solidFill>
                  <a:schemeClr val="tx1"/>
                </a:solidFill>
                <a:latin typeface="Kalinga" pitchFamily="34" charset="0"/>
                <a:ea typeface="ＭＳ Ｐゴシック" pitchFamily="34" charset="-128"/>
                <a:cs typeface="Kalinga" pitchFamily="34" charset="0"/>
              </a:rPr>
              <a:t>Equitable? Productivity/employment enhancing? Transparent?</a:t>
            </a:r>
          </a:p>
        </p:txBody>
      </p:sp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5712106" y="20256"/>
            <a:ext cx="35052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9pPr>
          </a:lstStyle>
          <a:p>
            <a:r>
              <a:rPr lang="en-US" sz="2800" b="1" dirty="0">
                <a:solidFill>
                  <a:schemeClr val="bg1"/>
                </a:solidFill>
                <a:latin typeface="Kalinga" pitchFamily="34" charset="0"/>
                <a:cs typeface="Kalinga" pitchFamily="34" charset="0"/>
              </a:rPr>
              <a:t>Looking Forward: </a:t>
            </a:r>
            <a:r>
              <a:rPr lang="en-US" sz="2800" b="1" dirty="0" smtClean="0">
                <a:solidFill>
                  <a:schemeClr val="bg1"/>
                </a:solidFill>
                <a:latin typeface="Kalinga" pitchFamily="34" charset="0"/>
                <a:cs typeface="Kalinga" pitchFamily="34" charset="0"/>
              </a:rPr>
              <a:t>Key Indicators</a:t>
            </a:r>
            <a:endParaRPr lang="en-US" sz="2800" b="1" dirty="0">
              <a:solidFill>
                <a:schemeClr val="bg1"/>
              </a:solidFill>
              <a:latin typeface="Kalinga" pitchFamily="34" charset="0"/>
              <a:cs typeface="Kaling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3"/>
          <p:cNvSpPr txBox="1">
            <a:spLocks noChangeArrowheads="1"/>
          </p:cNvSpPr>
          <p:nvPr/>
        </p:nvSpPr>
        <p:spPr bwMode="auto">
          <a:xfrm>
            <a:off x="5715000" y="160338"/>
            <a:ext cx="3200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9pPr>
          </a:lstStyle>
          <a:p>
            <a:r>
              <a:rPr lang="en-US" sz="2800" b="1" dirty="0" smtClean="0">
                <a:solidFill>
                  <a:schemeClr val="bg1"/>
                </a:solidFill>
                <a:latin typeface="Kalinga" pitchFamily="34" charset="0"/>
                <a:cs typeface="Kalinga" pitchFamily="34" charset="0"/>
              </a:rPr>
              <a:t>Summary</a:t>
            </a:r>
            <a:endParaRPr lang="en-US" sz="2800" b="1" dirty="0">
              <a:solidFill>
                <a:schemeClr val="bg1"/>
              </a:solidFill>
              <a:latin typeface="Kalinga" pitchFamily="34" charset="0"/>
              <a:cs typeface="Kalinga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81000" y="1219200"/>
            <a:ext cx="8229600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bg1"/>
                </a:solidFill>
                <a:latin typeface="+mn-lt"/>
                <a:ea typeface="ＭＳ Ｐゴシック" pitchFamily="36" charset="-128"/>
                <a:cs typeface="ＭＳ Ｐゴシック" pitchFamily="36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bg1"/>
                </a:solidFill>
                <a:latin typeface="+mn-lt"/>
                <a:ea typeface="ＭＳ Ｐゴシック" pitchFamily="-110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+mn-lt"/>
                <a:ea typeface="ＭＳ Ｐゴシック" pitchFamily="-110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bg1"/>
                </a:solidFill>
                <a:latin typeface="+mn-lt"/>
                <a:ea typeface="ＭＳ Ｐゴシック" pitchFamily="-110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+mn-lt"/>
                <a:ea typeface="ＭＳ Ｐゴシック" pitchFamily="-110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+mn-lt"/>
              </a:defRPr>
            </a:lvl9pPr>
          </a:lstStyle>
          <a:p>
            <a:pPr marL="0" indent="0">
              <a:spcBef>
                <a:spcPts val="1800"/>
              </a:spcBef>
              <a:buNone/>
            </a:pPr>
            <a:r>
              <a:rPr lang="en-US" sz="2400" b="1" dirty="0">
                <a:solidFill>
                  <a:schemeClr val="tx1"/>
                </a:solidFill>
                <a:latin typeface="Kalinga" pitchFamily="34" charset="0"/>
                <a:ea typeface="ＭＳ Ｐゴシック" pitchFamily="34" charset="-128"/>
                <a:cs typeface="Kalinga" pitchFamily="34" charset="0"/>
              </a:rPr>
              <a:t>Sub-Saharan Africa </a:t>
            </a:r>
            <a:r>
              <a:rPr lang="en-US" sz="2400" b="1" dirty="0" smtClean="0">
                <a:solidFill>
                  <a:schemeClr val="tx1"/>
                </a:solidFill>
                <a:latin typeface="Kalinga" pitchFamily="34" charset="0"/>
                <a:ea typeface="ＭＳ Ｐゴシック" pitchFamily="34" charset="-128"/>
                <a:cs typeface="Kalinga" pitchFamily="34" charset="0"/>
              </a:rPr>
              <a:t>will likely remain the region most vulnerable to food insecurity and conflict.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2400" b="1" dirty="0" smtClean="0">
                <a:solidFill>
                  <a:schemeClr val="tx1"/>
                </a:solidFill>
                <a:latin typeface="Kalinga" pitchFamily="34" charset="0"/>
                <a:ea typeface="ＭＳ Ｐゴシック" pitchFamily="34" charset="-128"/>
                <a:cs typeface="Kalinga" pitchFamily="34" charset="0"/>
              </a:rPr>
              <a:t>The big challenges turn on meeting the demands of rapid demographic change and economic growth.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2400" b="1" dirty="0" smtClean="0">
                <a:solidFill>
                  <a:schemeClr val="tx1"/>
                </a:solidFill>
                <a:latin typeface="Kalinga" pitchFamily="34" charset="0"/>
                <a:ea typeface="ＭＳ Ｐゴシック" pitchFamily="34" charset="-128"/>
                <a:cs typeface="Kalinga" pitchFamily="34" charset="0"/>
              </a:rPr>
              <a:t>Low productivity combined with relative abundance of land/water and low rates of use of modern </a:t>
            </a:r>
            <a:r>
              <a:rPr lang="en-US" sz="2400" b="1" dirty="0" err="1" smtClean="0">
                <a:solidFill>
                  <a:schemeClr val="tx1"/>
                </a:solidFill>
                <a:latin typeface="Kalinga" pitchFamily="34" charset="0"/>
                <a:ea typeface="ＭＳ Ｐゴシック" pitchFamily="34" charset="-128"/>
                <a:cs typeface="Kalinga" pitchFamily="34" charset="0"/>
              </a:rPr>
              <a:t>agr</a:t>
            </a:r>
            <a:r>
              <a:rPr lang="en-US" sz="2400" b="1" dirty="0" smtClean="0">
                <a:solidFill>
                  <a:schemeClr val="tx1"/>
                </a:solidFill>
                <a:latin typeface="Kalinga" pitchFamily="34" charset="0"/>
                <a:ea typeface="ＭＳ Ｐゴシック" pitchFamily="34" charset="-128"/>
                <a:cs typeface="Kalinga" pitchFamily="34" charset="0"/>
              </a:rPr>
              <a:t>. technologies invite external interventions (land deals, GMOs, FDI) which need to managed effectively. </a:t>
            </a:r>
            <a:endParaRPr lang="en-US" sz="2400" b="1" dirty="0">
              <a:solidFill>
                <a:schemeClr val="tx1"/>
              </a:solidFill>
              <a:latin typeface="Kalinga" pitchFamily="34" charset="0"/>
              <a:ea typeface="ＭＳ Ｐゴシック" pitchFamily="34" charset="-128"/>
              <a:cs typeface="Kalinga" pitchFamily="34" charset="0"/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en-US" sz="2400" b="1" dirty="0" smtClean="0">
                <a:solidFill>
                  <a:schemeClr val="tx1"/>
                </a:solidFill>
                <a:latin typeface="Kalinga" pitchFamily="34" charset="0"/>
                <a:ea typeface="ＭＳ Ｐゴシック" pitchFamily="34" charset="-128"/>
                <a:cs typeface="Kalinga" pitchFamily="34" charset="0"/>
              </a:rPr>
              <a:t>Both challenges and opportunities abound.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8158" y="76201"/>
            <a:ext cx="8972550" cy="6629400"/>
          </a:xfrm>
          <a:prstGeom prst="rect">
            <a:avLst/>
          </a:prstGeom>
          <a:noFill/>
          <a:ln w="25400" algn="ctr">
            <a:solidFill>
              <a:srgbClr val="B31B1B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dk1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3908" y="992236"/>
            <a:ext cx="8686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Georgia" pitchFamily="18" charset="0"/>
              </a:rPr>
              <a:t>Thank you for your time, interest and comments!</a:t>
            </a:r>
            <a:endParaRPr lang="en-US" sz="4000" b="1" dirty="0">
              <a:latin typeface="Georgia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1213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1752600"/>
          </a:xfrm>
        </p:spPr>
        <p:txBody>
          <a:bodyPr/>
          <a:lstStyle/>
          <a:p>
            <a:pPr marL="0" indent="0">
              <a:spcBef>
                <a:spcPts val="1800"/>
              </a:spcBef>
              <a:buNone/>
            </a:pPr>
            <a:r>
              <a:rPr lang="en-US" sz="2400" dirty="0" smtClean="0">
                <a:solidFill>
                  <a:schemeClr val="tx1"/>
                </a:solidFill>
                <a:latin typeface="Kalinga" pitchFamily="34" charset="0"/>
                <a:ea typeface="ＭＳ Ｐゴシック" pitchFamily="34" charset="-128"/>
                <a:cs typeface="Kalinga" pitchFamily="34" charset="0"/>
              </a:rPr>
              <a:t>Sub-Saharan Africa bears an unfortunate triple distinction among world regions: highest incidence  of (i) undernourishment, (ii) ultra-poverty and (iii) conflict-related deaths. Mutually reinforcing phenomena.</a:t>
            </a:r>
          </a:p>
          <a:p>
            <a:pPr marL="0" indent="0">
              <a:spcBef>
                <a:spcPts val="1800"/>
              </a:spcBef>
              <a:buNone/>
            </a:pPr>
            <a:endParaRPr lang="en-US" sz="2600" dirty="0">
              <a:solidFill>
                <a:schemeClr val="tx1"/>
              </a:solidFill>
              <a:latin typeface="Kalinga" pitchFamily="34" charset="0"/>
              <a:ea typeface="ＭＳ Ｐゴシック" pitchFamily="34" charset="-128"/>
              <a:cs typeface="Kalinga" pitchFamily="34" charset="0"/>
            </a:endParaRPr>
          </a:p>
          <a:p>
            <a:pPr marL="0" indent="0">
              <a:spcBef>
                <a:spcPts val="1800"/>
              </a:spcBef>
              <a:buNone/>
            </a:pPr>
            <a:endParaRPr lang="en-US" sz="2600" dirty="0" smtClean="0">
              <a:solidFill>
                <a:schemeClr val="tx1"/>
              </a:solidFill>
              <a:latin typeface="Kalinga" pitchFamily="34" charset="0"/>
              <a:ea typeface="ＭＳ Ｐゴシック" pitchFamily="34" charset="-128"/>
              <a:cs typeface="Kalinga" pitchFamily="34" charset="0"/>
            </a:endParaRPr>
          </a:p>
          <a:p>
            <a:pPr marL="0" indent="0">
              <a:spcBef>
                <a:spcPts val="1800"/>
              </a:spcBef>
              <a:buNone/>
            </a:pPr>
            <a:endParaRPr lang="en-US" sz="2600" dirty="0" smtClean="0">
              <a:solidFill>
                <a:schemeClr val="tx1"/>
              </a:solidFill>
              <a:latin typeface="Kalinga" pitchFamily="34" charset="0"/>
              <a:ea typeface="ＭＳ Ｐゴシック" pitchFamily="34" charset="-128"/>
              <a:cs typeface="Kalinga" pitchFamily="34" charset="0"/>
            </a:endParaRPr>
          </a:p>
          <a:p>
            <a:pPr marL="0" indent="0">
              <a:spcBef>
                <a:spcPts val="1800"/>
              </a:spcBef>
              <a:buNone/>
            </a:pPr>
            <a:endParaRPr lang="en-US" sz="2600" dirty="0">
              <a:solidFill>
                <a:schemeClr val="tx1"/>
              </a:solidFill>
              <a:latin typeface="Kalinga" pitchFamily="34" charset="0"/>
              <a:ea typeface="ＭＳ Ｐゴシック" pitchFamily="34" charset="-128"/>
              <a:cs typeface="Kalinga" pitchFamily="34" charset="0"/>
            </a:endParaRPr>
          </a:p>
          <a:p>
            <a:pPr>
              <a:spcBef>
                <a:spcPts val="1800"/>
              </a:spcBef>
              <a:buFontTx/>
              <a:buChar char="-"/>
            </a:pPr>
            <a:endParaRPr lang="en-US" sz="2600" dirty="0" smtClean="0">
              <a:solidFill>
                <a:schemeClr val="tx1"/>
              </a:solidFill>
              <a:latin typeface="Kalinga" pitchFamily="34" charset="0"/>
              <a:ea typeface="ＭＳ Ｐゴシック" pitchFamily="34" charset="-128"/>
              <a:cs typeface="Kalinga" pitchFamily="34" charset="0"/>
            </a:endParaRPr>
          </a:p>
          <a:p>
            <a:pPr>
              <a:spcBef>
                <a:spcPts val="1800"/>
              </a:spcBef>
              <a:buFontTx/>
              <a:buChar char="-"/>
            </a:pPr>
            <a:endParaRPr lang="en-US" sz="2600" dirty="0">
              <a:solidFill>
                <a:schemeClr val="tx1"/>
              </a:solidFill>
              <a:latin typeface="Kalinga" pitchFamily="34" charset="0"/>
              <a:ea typeface="ＭＳ Ｐゴシック" pitchFamily="34" charset="-128"/>
              <a:cs typeface="Kalinga" pitchFamily="34" charset="0"/>
            </a:endParaRPr>
          </a:p>
          <a:p>
            <a:pPr>
              <a:spcBef>
                <a:spcPts val="1800"/>
              </a:spcBef>
              <a:buFontTx/>
              <a:buChar char="-"/>
            </a:pPr>
            <a:endParaRPr lang="en-US" sz="2600" dirty="0" smtClean="0">
              <a:solidFill>
                <a:schemeClr val="tx1"/>
              </a:solidFill>
              <a:latin typeface="Kalinga" pitchFamily="34" charset="0"/>
              <a:ea typeface="ＭＳ Ｐゴシック" pitchFamily="34" charset="-128"/>
              <a:cs typeface="Kalinga" pitchFamily="34" charset="0"/>
            </a:endParaRPr>
          </a:p>
        </p:txBody>
      </p:sp>
      <p:sp>
        <p:nvSpPr>
          <p:cNvPr id="14339" name="TextBox 6"/>
          <p:cNvSpPr txBox="1">
            <a:spLocks noChangeArrowheads="1"/>
          </p:cNvSpPr>
          <p:nvPr/>
        </p:nvSpPr>
        <p:spPr bwMode="auto">
          <a:xfrm>
            <a:off x="6705601" y="304800"/>
            <a:ext cx="2438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9pPr>
          </a:lstStyle>
          <a:p>
            <a:r>
              <a:rPr lang="en-US" sz="2800" b="1" dirty="0" smtClean="0">
                <a:solidFill>
                  <a:schemeClr val="bg1"/>
                </a:solidFill>
                <a:latin typeface="Kalinga" pitchFamily="34" charset="0"/>
                <a:cs typeface="Kalinga" pitchFamily="34" charset="0"/>
              </a:rPr>
              <a:t>Motivation</a:t>
            </a:r>
            <a:endParaRPr lang="en-US" sz="2800" b="1" dirty="0">
              <a:solidFill>
                <a:schemeClr val="bg1"/>
              </a:solidFill>
              <a:latin typeface="Kalinga" pitchFamily="34" charset="0"/>
              <a:cs typeface="Kalinga" pitchFamily="34" charset="0"/>
            </a:endParaRPr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040284"/>
            <a:ext cx="487680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57200" y="3048000"/>
            <a:ext cx="4191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Kalinga" pitchFamily="34" charset="0"/>
                <a:cs typeface="Kalinga" pitchFamily="34" charset="0"/>
              </a:rPr>
              <a:t>Uniquely, </a:t>
            </a:r>
            <a:r>
              <a:rPr lang="en-US" dirty="0">
                <a:latin typeface="Kalinga" pitchFamily="34" charset="0"/>
                <a:cs typeface="Kalinga" pitchFamily="34" charset="0"/>
              </a:rPr>
              <a:t>food availability limiting for 2/3 </a:t>
            </a:r>
            <a:r>
              <a:rPr lang="en-US" dirty="0" smtClean="0">
                <a:latin typeface="Kalinga" pitchFamily="34" charset="0"/>
                <a:cs typeface="Kalinga" pitchFamily="34" charset="0"/>
              </a:rPr>
              <a:t>SSA nations. Increasing productivity crucial to SSA food security.  </a:t>
            </a:r>
          </a:p>
          <a:p>
            <a:endParaRPr lang="en-US" dirty="0" smtClean="0">
              <a:latin typeface="Kalinga" pitchFamily="34" charset="0"/>
              <a:cs typeface="Kalinga" pitchFamily="34" charset="0"/>
            </a:endParaRPr>
          </a:p>
          <a:p>
            <a:r>
              <a:rPr lang="en-US" dirty="0" smtClean="0">
                <a:latin typeface="Kalinga" pitchFamily="34" charset="0"/>
                <a:cs typeface="Kalinga" pitchFamily="34" charset="0"/>
              </a:rPr>
              <a:t>Access ultimately key. SSA ultra-poverty (&lt;$0.62 pc/day) stuck at ~20% … now 65% of world’s ultra-poor (up from 12% in 1981).</a:t>
            </a:r>
            <a:endParaRPr lang="en-US" dirty="0">
              <a:latin typeface="Kalinga" pitchFamily="34" charset="0"/>
              <a:cs typeface="Kalinga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53000"/>
          </a:xfrm>
        </p:spPr>
        <p:txBody>
          <a:bodyPr/>
          <a:lstStyle/>
          <a:p>
            <a:pPr marL="0" indent="0">
              <a:spcBef>
                <a:spcPts val="1800"/>
              </a:spcBef>
              <a:buNone/>
            </a:pPr>
            <a:r>
              <a:rPr lang="en-US" sz="2600" b="1" u="sng" dirty="0" smtClean="0">
                <a:solidFill>
                  <a:schemeClr val="tx1"/>
                </a:solidFill>
                <a:latin typeface="Kalinga" pitchFamily="34" charset="0"/>
                <a:ea typeface="ＭＳ Ｐゴシック" pitchFamily="34" charset="-128"/>
                <a:cs typeface="Kalinga" pitchFamily="34" charset="0"/>
              </a:rPr>
              <a:t>Evolving conditions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2600" b="1" dirty="0" smtClean="0">
                <a:solidFill>
                  <a:schemeClr val="tx1"/>
                </a:solidFill>
                <a:latin typeface="Kalinga" pitchFamily="34" charset="0"/>
                <a:ea typeface="ＭＳ Ｐゴシック" pitchFamily="34" charset="-128"/>
                <a:cs typeface="Kalinga" pitchFamily="34" charset="0"/>
              </a:rPr>
              <a:t>1980-2000: </a:t>
            </a:r>
            <a:r>
              <a:rPr lang="en-US" sz="2600" dirty="0" smtClean="0">
                <a:solidFill>
                  <a:schemeClr val="tx1"/>
                </a:solidFill>
                <a:latin typeface="Kalinga" pitchFamily="34" charset="0"/>
                <a:ea typeface="ＭＳ Ｐゴシック" pitchFamily="34" charset="-128"/>
                <a:cs typeface="Kalinga" pitchFamily="34" charset="0"/>
              </a:rPr>
              <a:t>sluggish, uneven progress.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2600" b="1" dirty="0" smtClean="0">
                <a:solidFill>
                  <a:schemeClr val="tx1"/>
                </a:solidFill>
                <a:latin typeface="Kalinga" pitchFamily="34" charset="0"/>
                <a:ea typeface="ＭＳ Ｐゴシック" pitchFamily="34" charset="-128"/>
                <a:cs typeface="Kalinga" pitchFamily="34" charset="0"/>
              </a:rPr>
              <a:t>2000-present: </a:t>
            </a:r>
            <a:r>
              <a:rPr lang="en-US" sz="2600" dirty="0" smtClean="0">
                <a:solidFill>
                  <a:schemeClr val="tx1"/>
                </a:solidFill>
                <a:latin typeface="Kalinga" pitchFamily="34" charset="0"/>
                <a:ea typeface="ＭＳ Ｐゴシック" pitchFamily="34" charset="-128"/>
                <a:cs typeface="Kalinga" pitchFamily="34" charset="0"/>
              </a:rPr>
              <a:t>the “awakening lions”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2600" b="1" dirty="0" smtClean="0">
                <a:solidFill>
                  <a:schemeClr val="tx1"/>
                </a:solidFill>
                <a:latin typeface="Kalinga" pitchFamily="34" charset="0"/>
                <a:ea typeface="ＭＳ Ｐゴシック" pitchFamily="34" charset="-128"/>
                <a:cs typeface="Kalinga" pitchFamily="34" charset="0"/>
              </a:rPr>
              <a:t>Looking forward: </a:t>
            </a:r>
          </a:p>
          <a:p>
            <a:pPr>
              <a:spcBef>
                <a:spcPts val="1800"/>
              </a:spcBef>
              <a:buFontTx/>
              <a:buChar char="-"/>
            </a:pPr>
            <a:r>
              <a:rPr lang="en-US" sz="2600" dirty="0" smtClean="0">
                <a:solidFill>
                  <a:schemeClr val="tx1"/>
                </a:solidFill>
                <a:latin typeface="Kalinga" pitchFamily="34" charset="0"/>
                <a:ea typeface="ＭＳ Ｐゴシック" pitchFamily="34" charset="-128"/>
                <a:cs typeface="Kalinga" pitchFamily="34" charset="0"/>
              </a:rPr>
              <a:t>continued rapid pop. growth and urbanization place added demands on food </a:t>
            </a:r>
            <a:r>
              <a:rPr lang="en-US" sz="2600" dirty="0" err="1" smtClean="0">
                <a:solidFill>
                  <a:schemeClr val="tx1"/>
                </a:solidFill>
                <a:latin typeface="Kalinga" pitchFamily="34" charset="0"/>
                <a:ea typeface="ＭＳ Ｐゴシック" pitchFamily="34" charset="-128"/>
                <a:cs typeface="Kalinga" pitchFamily="34" charset="0"/>
              </a:rPr>
              <a:t>mktg</a:t>
            </a:r>
            <a:r>
              <a:rPr lang="en-US" sz="2600" dirty="0" smtClean="0">
                <a:solidFill>
                  <a:schemeClr val="tx1"/>
                </a:solidFill>
                <a:latin typeface="Kalinga" pitchFamily="34" charset="0"/>
                <a:ea typeface="ＭＳ Ｐゴシック" pitchFamily="34" charset="-128"/>
                <a:cs typeface="Kalinga" pitchFamily="34" charset="0"/>
              </a:rPr>
              <a:t> systems</a:t>
            </a:r>
          </a:p>
          <a:p>
            <a:pPr>
              <a:spcBef>
                <a:spcPts val="1800"/>
              </a:spcBef>
              <a:buFontTx/>
              <a:buChar char="-"/>
            </a:pPr>
            <a:r>
              <a:rPr lang="en-US" sz="2600" dirty="0" smtClean="0">
                <a:solidFill>
                  <a:schemeClr val="tx1"/>
                </a:solidFill>
                <a:latin typeface="Kalinga" pitchFamily="34" charset="0"/>
                <a:ea typeface="ＭＳ Ｐゴシック" pitchFamily="34" charset="-128"/>
                <a:cs typeface="Kalinga" pitchFamily="34" charset="0"/>
              </a:rPr>
              <a:t>growing demand for land and water: potential for resource  competition, esp. around “land grabs”</a:t>
            </a:r>
          </a:p>
          <a:p>
            <a:pPr>
              <a:spcBef>
                <a:spcPts val="1800"/>
              </a:spcBef>
              <a:buFontTx/>
              <a:buChar char="-"/>
            </a:pPr>
            <a:r>
              <a:rPr lang="en-US" sz="2600" dirty="0" smtClean="0">
                <a:solidFill>
                  <a:schemeClr val="tx1"/>
                </a:solidFill>
                <a:latin typeface="Kalinga" pitchFamily="34" charset="0"/>
                <a:ea typeface="ＭＳ Ｐゴシック" pitchFamily="34" charset="-128"/>
                <a:cs typeface="Kalinga" pitchFamily="34" charset="0"/>
              </a:rPr>
              <a:t>rising global prices + demand growth raises prospects of renewed urban unrest if gov’ts do not manage social safety nets effectively.</a:t>
            </a:r>
          </a:p>
          <a:p>
            <a:pPr marL="0" indent="0">
              <a:spcBef>
                <a:spcPts val="1800"/>
              </a:spcBef>
              <a:buNone/>
            </a:pPr>
            <a:endParaRPr lang="en-US" sz="2600" dirty="0" smtClean="0">
              <a:solidFill>
                <a:schemeClr val="tx1"/>
              </a:solidFill>
              <a:latin typeface="Kalinga" pitchFamily="34" charset="0"/>
              <a:ea typeface="ＭＳ Ｐゴシック" pitchFamily="34" charset="-128"/>
              <a:cs typeface="Kalinga" pitchFamily="34" charset="0"/>
            </a:endParaRPr>
          </a:p>
          <a:p>
            <a:pPr marL="0" indent="0">
              <a:spcBef>
                <a:spcPts val="1800"/>
              </a:spcBef>
              <a:buNone/>
            </a:pPr>
            <a:endParaRPr lang="en-US" sz="2600" dirty="0">
              <a:solidFill>
                <a:schemeClr val="tx1"/>
              </a:solidFill>
              <a:latin typeface="Kalinga" pitchFamily="34" charset="0"/>
              <a:ea typeface="ＭＳ Ｐゴシック" pitchFamily="34" charset="-128"/>
              <a:cs typeface="Kalinga" pitchFamily="34" charset="0"/>
            </a:endParaRPr>
          </a:p>
          <a:p>
            <a:pPr marL="0" indent="0">
              <a:spcBef>
                <a:spcPts val="1800"/>
              </a:spcBef>
              <a:buNone/>
            </a:pPr>
            <a:endParaRPr lang="en-US" sz="2600" dirty="0" smtClean="0">
              <a:solidFill>
                <a:schemeClr val="tx1"/>
              </a:solidFill>
              <a:latin typeface="Kalinga" pitchFamily="34" charset="0"/>
              <a:ea typeface="ＭＳ Ｐゴシック" pitchFamily="34" charset="-128"/>
              <a:cs typeface="Kalinga" pitchFamily="34" charset="0"/>
            </a:endParaRPr>
          </a:p>
          <a:p>
            <a:pPr marL="0" indent="0">
              <a:spcBef>
                <a:spcPts val="1800"/>
              </a:spcBef>
              <a:buNone/>
            </a:pPr>
            <a:endParaRPr lang="en-US" sz="2600" dirty="0" smtClean="0">
              <a:solidFill>
                <a:schemeClr val="tx1"/>
              </a:solidFill>
              <a:latin typeface="Kalinga" pitchFamily="34" charset="0"/>
              <a:ea typeface="ＭＳ Ｐゴシック" pitchFamily="34" charset="-128"/>
              <a:cs typeface="Kalinga" pitchFamily="34" charset="0"/>
            </a:endParaRPr>
          </a:p>
          <a:p>
            <a:pPr marL="0" indent="0">
              <a:spcBef>
                <a:spcPts val="1800"/>
              </a:spcBef>
              <a:buNone/>
            </a:pPr>
            <a:endParaRPr lang="en-US" sz="2600" dirty="0">
              <a:solidFill>
                <a:schemeClr val="tx1"/>
              </a:solidFill>
              <a:latin typeface="Kalinga" pitchFamily="34" charset="0"/>
              <a:ea typeface="ＭＳ Ｐゴシック" pitchFamily="34" charset="-128"/>
              <a:cs typeface="Kalinga" pitchFamily="34" charset="0"/>
            </a:endParaRPr>
          </a:p>
          <a:p>
            <a:pPr>
              <a:spcBef>
                <a:spcPts val="1800"/>
              </a:spcBef>
              <a:buFontTx/>
              <a:buChar char="-"/>
            </a:pPr>
            <a:endParaRPr lang="en-US" sz="2600" dirty="0" smtClean="0">
              <a:solidFill>
                <a:schemeClr val="tx1"/>
              </a:solidFill>
              <a:latin typeface="Kalinga" pitchFamily="34" charset="0"/>
              <a:ea typeface="ＭＳ Ｐゴシック" pitchFamily="34" charset="-128"/>
              <a:cs typeface="Kalinga" pitchFamily="34" charset="0"/>
            </a:endParaRPr>
          </a:p>
          <a:p>
            <a:pPr>
              <a:spcBef>
                <a:spcPts val="1800"/>
              </a:spcBef>
              <a:buFontTx/>
              <a:buChar char="-"/>
            </a:pPr>
            <a:endParaRPr lang="en-US" sz="2600" dirty="0">
              <a:solidFill>
                <a:schemeClr val="tx1"/>
              </a:solidFill>
              <a:latin typeface="Kalinga" pitchFamily="34" charset="0"/>
              <a:ea typeface="ＭＳ Ｐゴシック" pitchFamily="34" charset="-128"/>
              <a:cs typeface="Kalinga" pitchFamily="34" charset="0"/>
            </a:endParaRPr>
          </a:p>
          <a:p>
            <a:pPr>
              <a:spcBef>
                <a:spcPts val="1800"/>
              </a:spcBef>
              <a:buFontTx/>
              <a:buChar char="-"/>
            </a:pPr>
            <a:endParaRPr lang="en-US" sz="2600" dirty="0" smtClean="0">
              <a:solidFill>
                <a:schemeClr val="tx1"/>
              </a:solidFill>
              <a:latin typeface="Kalinga" pitchFamily="34" charset="0"/>
              <a:ea typeface="ＭＳ Ｐゴシック" pitchFamily="34" charset="-128"/>
              <a:cs typeface="Kalinga" pitchFamily="34" charset="0"/>
            </a:endParaRPr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6705601" y="304800"/>
            <a:ext cx="2438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9pPr>
          </a:lstStyle>
          <a:p>
            <a:r>
              <a:rPr lang="en-US" sz="2800" b="1" dirty="0" smtClean="0">
                <a:solidFill>
                  <a:schemeClr val="bg1"/>
                </a:solidFill>
                <a:latin typeface="Kalinga" pitchFamily="34" charset="0"/>
                <a:cs typeface="Kalinga" pitchFamily="34" charset="0"/>
              </a:rPr>
              <a:t>Motivation</a:t>
            </a:r>
            <a:endParaRPr lang="en-US" sz="2800" b="1" dirty="0">
              <a:solidFill>
                <a:schemeClr val="bg1"/>
              </a:solidFill>
              <a:latin typeface="Kalinga" pitchFamily="34" charset="0"/>
              <a:cs typeface="Kaling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3264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3810000" cy="49530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2400" b="1" u="sng" dirty="0" smtClean="0">
                <a:solidFill>
                  <a:schemeClr val="tx1"/>
                </a:solidFill>
                <a:latin typeface="Kalinga" pitchFamily="34" charset="0"/>
                <a:ea typeface="ＭＳ Ｐゴシック" pitchFamily="34" charset="-128"/>
                <a:cs typeface="Kalinga" pitchFamily="34" charset="0"/>
              </a:rPr>
              <a:t>Agro-ecological Factors</a:t>
            </a:r>
          </a:p>
          <a:p>
            <a:pPr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Kalinga" pitchFamily="34" charset="0"/>
                <a:ea typeface="ＭＳ Ｐゴシック" pitchFamily="34" charset="-128"/>
                <a:cs typeface="Kalinga" pitchFamily="34" charset="0"/>
              </a:rPr>
              <a:t>Land and water abundant. </a:t>
            </a:r>
            <a:r>
              <a:rPr lang="en-US" sz="2400" dirty="0" smtClean="0">
                <a:solidFill>
                  <a:schemeClr val="tx1"/>
                </a:solidFill>
                <a:latin typeface="Kalinga" pitchFamily="34" charset="0"/>
                <a:ea typeface="ＭＳ Ｐゴシック" pitchFamily="34" charset="-128"/>
                <a:cs typeface="Kalinga" pitchFamily="34" charset="0"/>
              </a:rPr>
              <a:t>But variable quality, often weak tenure security and diverse distribution and accessibility.</a:t>
            </a:r>
          </a:p>
          <a:p>
            <a:pPr>
              <a:defRPr/>
            </a:pPr>
            <a:r>
              <a:rPr lang="en-US" sz="2400" dirty="0" smtClean="0">
                <a:solidFill>
                  <a:schemeClr val="tx1"/>
                </a:solidFill>
                <a:latin typeface="Kalinga" pitchFamily="34" charset="0"/>
                <a:ea typeface="ＭＳ Ｐゴシック" pitchFamily="34" charset="-128"/>
                <a:cs typeface="Kalinga" pitchFamily="34" charset="0"/>
              </a:rPr>
              <a:t>Very low uptake of modern </a:t>
            </a:r>
            <a:r>
              <a:rPr lang="en-US" sz="2400" dirty="0" err="1" smtClean="0">
                <a:solidFill>
                  <a:schemeClr val="tx1"/>
                </a:solidFill>
                <a:latin typeface="Kalinga" pitchFamily="34" charset="0"/>
                <a:ea typeface="ＭＳ Ｐゴシック" pitchFamily="34" charset="-128"/>
                <a:cs typeface="Kalinga" pitchFamily="34" charset="0"/>
              </a:rPr>
              <a:t>ag</a:t>
            </a:r>
            <a:r>
              <a:rPr lang="en-US" sz="2400" dirty="0" smtClean="0">
                <a:solidFill>
                  <a:schemeClr val="tx1"/>
                </a:solidFill>
                <a:latin typeface="Kalinga" pitchFamily="34" charset="0"/>
                <a:ea typeface="ＭＳ Ｐゴシック" pitchFamily="34" charset="-128"/>
                <a:cs typeface="Kalinga" pitchFamily="34" charset="0"/>
              </a:rPr>
              <a:t> tech.</a:t>
            </a:r>
          </a:p>
          <a:p>
            <a:pPr>
              <a:defRPr/>
            </a:pPr>
            <a:r>
              <a:rPr lang="en-US" sz="2400" dirty="0" smtClean="0">
                <a:solidFill>
                  <a:schemeClr val="tx1"/>
                </a:solidFill>
                <a:latin typeface="Kalinga" pitchFamily="34" charset="0"/>
                <a:ea typeface="ＭＳ Ｐゴシック" pitchFamily="34" charset="-128"/>
                <a:cs typeface="Kalinga" pitchFamily="34" charset="0"/>
              </a:rPr>
              <a:t>Most African farmers are net food </a:t>
            </a:r>
            <a:r>
              <a:rPr lang="en-US" sz="2400" i="1" u="sng" dirty="0" smtClean="0">
                <a:solidFill>
                  <a:schemeClr val="tx1"/>
                </a:solidFill>
                <a:latin typeface="Kalinga" pitchFamily="34" charset="0"/>
                <a:ea typeface="ＭＳ Ｐゴシック" pitchFamily="34" charset="-128"/>
                <a:cs typeface="Kalinga" pitchFamily="34" charset="0"/>
              </a:rPr>
              <a:t>buyers</a:t>
            </a:r>
          </a:p>
        </p:txBody>
      </p:sp>
      <p:sp>
        <p:nvSpPr>
          <p:cNvPr id="15363" name="TextBox 6"/>
          <p:cNvSpPr txBox="1">
            <a:spLocks noChangeArrowheads="1"/>
          </p:cNvSpPr>
          <p:nvPr/>
        </p:nvSpPr>
        <p:spPr bwMode="auto">
          <a:xfrm>
            <a:off x="5486400" y="152400"/>
            <a:ext cx="3657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9pPr>
          </a:lstStyle>
          <a:p>
            <a:r>
              <a:rPr lang="en-US" sz="2800" b="1" dirty="0" smtClean="0">
                <a:solidFill>
                  <a:schemeClr val="bg1"/>
                </a:solidFill>
                <a:latin typeface="Kalinga" pitchFamily="34" charset="0"/>
                <a:cs typeface="Kalinga" pitchFamily="34" charset="0"/>
              </a:rPr>
              <a:t>Supply-side factors</a:t>
            </a:r>
            <a:endParaRPr lang="en-US" sz="2800" b="1" dirty="0">
              <a:solidFill>
                <a:schemeClr val="bg1"/>
              </a:solidFill>
              <a:latin typeface="Kalinga" pitchFamily="34" charset="0"/>
              <a:cs typeface="Kalinga" pitchFamily="34" charset="0"/>
            </a:endParaRPr>
          </a:p>
        </p:txBody>
      </p:sp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447800"/>
            <a:ext cx="5094790" cy="1790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692933"/>
            <a:ext cx="5105400" cy="2564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Content Placeholder 2"/>
          <p:cNvSpPr txBox="1">
            <a:spLocks/>
          </p:cNvSpPr>
          <p:nvPr/>
        </p:nvSpPr>
        <p:spPr bwMode="auto">
          <a:xfrm>
            <a:off x="228600" y="1219200"/>
            <a:ext cx="86868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9pPr>
          </a:lstStyle>
          <a:p>
            <a:pPr marL="0" indent="0">
              <a:spcBef>
                <a:spcPct val="20000"/>
              </a:spcBef>
            </a:pPr>
            <a:r>
              <a:rPr lang="en-US" sz="2500" dirty="0">
                <a:latin typeface="Kalinga" pitchFamily="34" charset="0"/>
                <a:cs typeface="Kalinga" pitchFamily="34" charset="0"/>
              </a:rPr>
              <a:t>Agricultural </a:t>
            </a:r>
            <a:r>
              <a:rPr lang="en-US" sz="2500" dirty="0" smtClean="0">
                <a:latin typeface="Kalinga" pitchFamily="34" charset="0"/>
                <a:cs typeface="Kalinga" pitchFamily="34" charset="0"/>
              </a:rPr>
              <a:t>productivity growth more in land (than labor) productivity, albeit less imbalanced than 1980-2000.</a:t>
            </a:r>
            <a:endParaRPr lang="en-US" sz="2500" dirty="0">
              <a:latin typeface="Kalinga" pitchFamily="34" charset="0"/>
              <a:cs typeface="Kalinga" pitchFamily="34" charset="0"/>
            </a:endParaRPr>
          </a:p>
        </p:txBody>
      </p:sp>
      <p:pic>
        <p:nvPicPr>
          <p:cNvPr id="20484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981200"/>
            <a:ext cx="6619875" cy="468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075" y="2362200"/>
            <a:ext cx="2447925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5486400" y="152400"/>
            <a:ext cx="3657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9pPr>
          </a:lstStyle>
          <a:p>
            <a:r>
              <a:rPr lang="en-US" sz="2800" b="1" dirty="0" smtClean="0">
                <a:solidFill>
                  <a:schemeClr val="bg1"/>
                </a:solidFill>
                <a:latin typeface="Kalinga" pitchFamily="34" charset="0"/>
                <a:cs typeface="Kalinga" pitchFamily="34" charset="0"/>
              </a:rPr>
              <a:t>Supply-side factors</a:t>
            </a:r>
            <a:endParaRPr lang="en-US" sz="2800" b="1" dirty="0">
              <a:solidFill>
                <a:schemeClr val="bg1"/>
              </a:solidFill>
              <a:latin typeface="Kalinga" pitchFamily="34" charset="0"/>
              <a:cs typeface="Kaling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Content Placeholder 2"/>
          <p:cNvSpPr txBox="1">
            <a:spLocks/>
          </p:cNvSpPr>
          <p:nvPr/>
        </p:nvSpPr>
        <p:spPr bwMode="auto">
          <a:xfrm>
            <a:off x="228600" y="1219200"/>
            <a:ext cx="85344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9pPr>
          </a:lstStyle>
          <a:p>
            <a:pPr marL="0" indent="0">
              <a:spcBef>
                <a:spcPct val="20000"/>
              </a:spcBef>
            </a:pPr>
            <a:r>
              <a:rPr lang="en-US" sz="2500" b="1" dirty="0" smtClean="0">
                <a:latin typeface="Kalinga" pitchFamily="34" charset="0"/>
                <a:cs typeface="Kalinga" pitchFamily="34" charset="0"/>
              </a:rPr>
              <a:t>Population very rural (64%)</a:t>
            </a:r>
          </a:p>
          <a:p>
            <a:pPr marL="0" indent="0">
              <a:spcBef>
                <a:spcPct val="20000"/>
              </a:spcBef>
            </a:pPr>
            <a:r>
              <a:rPr lang="en-US" sz="2500" b="1" dirty="0" smtClean="0">
                <a:latin typeface="Kalinga" pitchFamily="34" charset="0"/>
                <a:cs typeface="Kalinga" pitchFamily="34" charset="0"/>
              </a:rPr>
              <a:t>but growing/urbanizing </a:t>
            </a:r>
          </a:p>
          <a:p>
            <a:pPr marL="0" indent="0">
              <a:spcBef>
                <a:spcPct val="20000"/>
              </a:spcBef>
            </a:pPr>
            <a:r>
              <a:rPr lang="en-US" sz="2500" b="1" dirty="0" smtClean="0">
                <a:latin typeface="Kalinga" pitchFamily="34" charset="0"/>
                <a:cs typeface="Kalinga" pitchFamily="34" charset="0"/>
              </a:rPr>
              <a:t>fast. Demographic trend</a:t>
            </a:r>
          </a:p>
          <a:p>
            <a:pPr marL="0" indent="0">
              <a:spcBef>
                <a:spcPct val="20000"/>
              </a:spcBef>
            </a:pPr>
            <a:r>
              <a:rPr lang="en-US" sz="2500" b="1" dirty="0" smtClean="0">
                <a:latin typeface="Kalinga" pitchFamily="34" charset="0"/>
                <a:cs typeface="Kalinga" pitchFamily="34" charset="0"/>
              </a:rPr>
              <a:t>expected to continue.</a:t>
            </a:r>
            <a:endParaRPr lang="en-US" sz="2500" b="1" dirty="0">
              <a:latin typeface="Kalinga" pitchFamily="34" charset="0"/>
              <a:cs typeface="Kalinga" pitchFamily="34" charset="0"/>
            </a:endParaRPr>
          </a:p>
          <a:p>
            <a:pPr marL="0" indent="0">
              <a:spcBef>
                <a:spcPct val="20000"/>
              </a:spcBef>
            </a:pPr>
            <a:endParaRPr lang="en-US" sz="2500" b="1" dirty="0" smtClean="0">
              <a:latin typeface="Kalinga" pitchFamily="34" charset="0"/>
              <a:cs typeface="Kalinga" pitchFamily="34" charset="0"/>
            </a:endParaRPr>
          </a:p>
          <a:p>
            <a:pPr marL="0" indent="0">
              <a:spcBef>
                <a:spcPct val="20000"/>
              </a:spcBef>
            </a:pPr>
            <a:r>
              <a:rPr lang="en-US" sz="2500" dirty="0" smtClean="0">
                <a:latin typeface="Kalinga" pitchFamily="34" charset="0"/>
                <a:cs typeface="Kalinga" pitchFamily="34" charset="0"/>
              </a:rPr>
              <a:t>In 8 of last 10 years, </a:t>
            </a:r>
            <a:r>
              <a:rPr lang="en-US" sz="2500" b="1" dirty="0" smtClean="0">
                <a:latin typeface="Kalinga" pitchFamily="34" charset="0"/>
                <a:cs typeface="Kalinga" pitchFamily="34" charset="0"/>
              </a:rPr>
              <a:t>econ. growth</a:t>
            </a:r>
            <a:r>
              <a:rPr lang="en-US" sz="2500" dirty="0" smtClean="0">
                <a:latin typeface="Kalinga" pitchFamily="34" charset="0"/>
                <a:cs typeface="Kalinga" pitchFamily="34" charset="0"/>
              </a:rPr>
              <a:t> in SSA &gt; east Asia ! But very </a:t>
            </a:r>
            <a:r>
              <a:rPr lang="en-US" sz="2500" b="1" dirty="0" smtClean="0">
                <a:latin typeface="Kalinga" pitchFamily="34" charset="0"/>
                <a:cs typeface="Kalinga" pitchFamily="34" charset="0"/>
              </a:rPr>
              <a:t>uneven growth </a:t>
            </a:r>
            <a:r>
              <a:rPr lang="en-US" sz="2500" dirty="0" smtClean="0">
                <a:latin typeface="Kalinga" pitchFamily="34" charset="0"/>
                <a:cs typeface="Kalinga" pitchFamily="34" charset="0"/>
              </a:rPr>
              <a:t>among countries. Slowest in countries in protracted conflict. </a:t>
            </a:r>
          </a:p>
          <a:p>
            <a:pPr marL="0" indent="0">
              <a:spcBef>
                <a:spcPct val="20000"/>
              </a:spcBef>
            </a:pPr>
            <a:endParaRPr lang="en-US" sz="2500" dirty="0">
              <a:latin typeface="Kalinga" pitchFamily="34" charset="0"/>
              <a:cs typeface="Kalinga" pitchFamily="34" charset="0"/>
            </a:endParaRPr>
          </a:p>
          <a:p>
            <a:pPr marL="0" indent="0">
              <a:spcBef>
                <a:spcPct val="20000"/>
              </a:spcBef>
            </a:pPr>
            <a:r>
              <a:rPr lang="en-US" sz="2500" dirty="0" smtClean="0">
                <a:latin typeface="Kalinga" pitchFamily="34" charset="0"/>
                <a:cs typeface="Kalinga" pitchFamily="34" charset="0"/>
              </a:rPr>
              <a:t>Sharp increase in </a:t>
            </a:r>
            <a:r>
              <a:rPr lang="en-US" sz="2500" b="1" dirty="0" smtClean="0">
                <a:latin typeface="Kalinga" pitchFamily="34" charset="0"/>
                <a:cs typeface="Kalinga" pitchFamily="34" charset="0"/>
              </a:rPr>
              <a:t>global food market prices </a:t>
            </a:r>
            <a:r>
              <a:rPr lang="en-US" sz="2500" dirty="0" smtClean="0">
                <a:latin typeface="Kalinga" pitchFamily="34" charset="0"/>
                <a:cs typeface="Kalinga" pitchFamily="34" charset="0"/>
              </a:rPr>
              <a:t>in 2008 and 2011</a:t>
            </a:r>
            <a:r>
              <a:rPr lang="en-US" sz="2500" b="1" dirty="0" smtClean="0">
                <a:latin typeface="Kalinga" pitchFamily="34" charset="0"/>
                <a:cs typeface="Kalinga" pitchFamily="34" charset="0"/>
              </a:rPr>
              <a:t> </a:t>
            </a:r>
            <a:r>
              <a:rPr lang="en-US" sz="2500" dirty="0" smtClean="0">
                <a:latin typeface="Kalinga" pitchFamily="34" charset="0"/>
                <a:cs typeface="Kalinga" pitchFamily="34" charset="0"/>
              </a:rPr>
              <a:t>have nonetheless driven increased food insecurity in SSA.. </a:t>
            </a:r>
          </a:p>
          <a:p>
            <a:pPr marL="0" indent="0">
              <a:spcBef>
                <a:spcPct val="20000"/>
              </a:spcBef>
            </a:pPr>
            <a:endParaRPr lang="en-US" sz="2500" dirty="0">
              <a:latin typeface="Kalinga" pitchFamily="34" charset="0"/>
              <a:cs typeface="Kalinga" pitchFamily="34" charset="0"/>
            </a:endParaRPr>
          </a:p>
          <a:p>
            <a:pPr marL="0" indent="0">
              <a:spcBef>
                <a:spcPct val="20000"/>
              </a:spcBef>
            </a:pPr>
            <a:endParaRPr lang="en-US" sz="2500" dirty="0" smtClean="0">
              <a:latin typeface="Kalinga" pitchFamily="34" charset="0"/>
              <a:cs typeface="Kalinga" pitchFamily="34" charset="0"/>
            </a:endParaRPr>
          </a:p>
          <a:p>
            <a:pPr marL="0" indent="0">
              <a:spcBef>
                <a:spcPct val="20000"/>
              </a:spcBef>
            </a:pPr>
            <a:endParaRPr lang="en-US" sz="2500" dirty="0">
              <a:latin typeface="Kalinga" pitchFamily="34" charset="0"/>
              <a:cs typeface="Kalinga" pitchFamily="34" charset="0"/>
            </a:endParaRPr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5257800" y="152400"/>
            <a:ext cx="3886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9pPr>
          </a:lstStyle>
          <a:p>
            <a:r>
              <a:rPr lang="en-US" sz="2800" b="1" dirty="0" smtClean="0">
                <a:solidFill>
                  <a:schemeClr val="bg1"/>
                </a:solidFill>
                <a:latin typeface="Kalinga" pitchFamily="34" charset="0"/>
                <a:cs typeface="Kalinga" pitchFamily="34" charset="0"/>
              </a:rPr>
              <a:t>Demand-side factors</a:t>
            </a:r>
            <a:endParaRPr lang="en-US" sz="2800" b="1" dirty="0">
              <a:solidFill>
                <a:schemeClr val="bg1"/>
              </a:solidFill>
              <a:latin typeface="Kalinga" pitchFamily="34" charset="0"/>
              <a:cs typeface="Kalinga" pitchFamily="34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3522576"/>
              </p:ext>
            </p:extLst>
          </p:nvPr>
        </p:nvGraphicFramePr>
        <p:xfrm>
          <a:off x="4470722" y="1143000"/>
          <a:ext cx="4800600" cy="2153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33581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229600" cy="4953000"/>
          </a:xfrm>
        </p:spPr>
        <p:txBody>
          <a:bodyPr/>
          <a:lstStyle/>
          <a:p>
            <a:pPr marL="0" indent="0">
              <a:buNone/>
            </a:pPr>
            <a:r>
              <a:rPr lang="en-US" sz="2600" b="1" u="sng" dirty="0" smtClean="0">
                <a:solidFill>
                  <a:schemeClr val="tx1"/>
                </a:solidFill>
                <a:latin typeface="Kalinga" pitchFamily="34" charset="0"/>
                <a:cs typeface="Kalinga" pitchFamily="34" charset="0"/>
              </a:rPr>
              <a:t>Markets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  <a:latin typeface="Kalinga" pitchFamily="34" charset="0"/>
                <a:cs typeface="Kalinga" pitchFamily="34" charset="0"/>
              </a:rPr>
              <a:t>Accessibility:</a:t>
            </a:r>
            <a:r>
              <a:rPr lang="en-US" dirty="0" smtClean="0">
                <a:solidFill>
                  <a:schemeClr val="tx1"/>
                </a:solidFill>
                <a:latin typeface="Kalinga" pitchFamily="34" charset="0"/>
                <a:cs typeface="Kalinga" pitchFamily="34" charset="0"/>
              </a:rPr>
              <a:t> limited and poor quality road/rail infrastructure. High cost and delay. 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  <a:latin typeface="Kalinga" pitchFamily="34" charset="0"/>
                <a:cs typeface="Kalinga" pitchFamily="34" charset="0"/>
              </a:rPr>
              <a:t>Int’l Trade: </a:t>
            </a:r>
            <a:r>
              <a:rPr lang="en-US" dirty="0" smtClean="0">
                <a:solidFill>
                  <a:schemeClr val="tx1"/>
                </a:solidFill>
                <a:latin typeface="Kalinga" pitchFamily="34" charset="0"/>
                <a:cs typeface="Kalinga" pitchFamily="34" charset="0"/>
              </a:rPr>
              <a:t>net food deficit region.  Yet unusually dependent on dom. production: &gt;90% (vs. ~85-87% globally). Landlocked countries near 95%.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Kalinga" pitchFamily="34" charset="0"/>
                <a:cs typeface="Kalinga" pitchFamily="34" charset="0"/>
              </a:rPr>
              <a:t>Slow growth in domestic and regional food productivity combined with rapid growth in urban populations puts </a:t>
            </a:r>
            <a:r>
              <a:rPr lang="en-US" b="1" u="sng" dirty="0" smtClean="0">
                <a:solidFill>
                  <a:schemeClr val="tx1"/>
                </a:solidFill>
                <a:latin typeface="Kalinga" pitchFamily="34" charset="0"/>
                <a:cs typeface="Kalinga" pitchFamily="34" charset="0"/>
              </a:rPr>
              <a:t>increasing stress on SSA’s food marketing systems</a:t>
            </a:r>
            <a:r>
              <a:rPr lang="en-US" dirty="0" smtClean="0">
                <a:solidFill>
                  <a:schemeClr val="tx1"/>
                </a:solidFill>
                <a:latin typeface="Kalinga" pitchFamily="34" charset="0"/>
                <a:cs typeface="Kalinga" pitchFamily="34" charset="0"/>
              </a:rPr>
              <a:t>. </a:t>
            </a:r>
            <a:endParaRPr lang="en-US" dirty="0">
              <a:solidFill>
                <a:schemeClr val="tx1"/>
              </a:solidFill>
              <a:latin typeface="Kalinga" pitchFamily="34" charset="0"/>
              <a:cs typeface="Kalinga" pitchFamily="34" charset="0"/>
            </a:endParaRPr>
          </a:p>
        </p:txBody>
      </p:sp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4191000" y="152400"/>
            <a:ext cx="4953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9pPr>
          </a:lstStyle>
          <a:p>
            <a:r>
              <a:rPr lang="en-US" sz="2800" b="1" dirty="0" smtClean="0">
                <a:solidFill>
                  <a:schemeClr val="bg1"/>
                </a:solidFill>
                <a:latin typeface="Kalinga" pitchFamily="34" charset="0"/>
                <a:cs typeface="Kalinga" pitchFamily="34" charset="0"/>
              </a:rPr>
              <a:t>Bridging supply &amp; demand</a:t>
            </a:r>
            <a:endParaRPr lang="en-US" sz="2800" b="1" dirty="0">
              <a:solidFill>
                <a:schemeClr val="bg1"/>
              </a:solidFill>
              <a:latin typeface="Kalinga" pitchFamily="34" charset="0"/>
              <a:cs typeface="Kaling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2893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28600" y="1143000"/>
            <a:ext cx="8534400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bg1"/>
                </a:solidFill>
                <a:latin typeface="+mn-lt"/>
                <a:ea typeface="ＭＳ Ｐゴシック" pitchFamily="36" charset="-128"/>
                <a:cs typeface="ＭＳ Ｐゴシック" pitchFamily="36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bg1"/>
                </a:solidFill>
                <a:latin typeface="+mn-lt"/>
                <a:ea typeface="ＭＳ Ｐゴシック" pitchFamily="-110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+mn-lt"/>
                <a:ea typeface="ＭＳ Ｐゴシック" pitchFamily="-110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bg1"/>
                </a:solidFill>
                <a:latin typeface="+mn-lt"/>
                <a:ea typeface="ＭＳ Ｐゴシック" pitchFamily="-110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+mn-lt"/>
                <a:ea typeface="ＭＳ Ｐゴシック" pitchFamily="-110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r>
              <a:rPr lang="en-US" sz="2600" b="1" dirty="0" smtClean="0">
                <a:solidFill>
                  <a:schemeClr val="tx1"/>
                </a:solidFill>
                <a:latin typeface="Kalinga" pitchFamily="34" charset="0"/>
                <a:ea typeface="ＭＳ Ｐゴシック" pitchFamily="34" charset="-128"/>
                <a:cs typeface="Kalinga" pitchFamily="34" charset="0"/>
              </a:rPr>
              <a:t>Increased investment from new sources</a:t>
            </a:r>
          </a:p>
          <a:p>
            <a:pPr lvl="1">
              <a:defRPr/>
            </a:pPr>
            <a:r>
              <a:rPr lang="en-US" sz="2200" dirty="0" smtClean="0">
                <a:solidFill>
                  <a:schemeClr val="tx1"/>
                </a:solidFill>
                <a:latin typeface="Kalinga" pitchFamily="34" charset="0"/>
                <a:ea typeface="ＭＳ Ｐゴシック" pitchFamily="34" charset="-128"/>
                <a:cs typeface="Kalinga" pitchFamily="34" charset="0"/>
              </a:rPr>
              <a:t>BRIIC now comprise 20% of SSA trade (&lt;1% in early 90s)</a:t>
            </a:r>
          </a:p>
          <a:p>
            <a:pPr lvl="1">
              <a:defRPr/>
            </a:pPr>
            <a:r>
              <a:rPr lang="en-US" sz="2200" dirty="0" smtClean="0">
                <a:solidFill>
                  <a:schemeClr val="tx1"/>
                </a:solidFill>
                <a:latin typeface="Kalinga" pitchFamily="34" charset="0"/>
                <a:ea typeface="ＭＳ Ｐゴシック" pitchFamily="34" charset="-128"/>
                <a:cs typeface="Kalinga" pitchFamily="34" charset="0"/>
              </a:rPr>
              <a:t>Chinese FDI presence esp. pronounced in rural areas</a:t>
            </a:r>
          </a:p>
          <a:p>
            <a:pPr marL="0" indent="0">
              <a:buNone/>
              <a:defRPr/>
            </a:pPr>
            <a:r>
              <a:rPr lang="en-US" sz="2600" b="1" dirty="0" smtClean="0">
                <a:solidFill>
                  <a:schemeClr val="tx1"/>
                </a:solidFill>
                <a:latin typeface="Kalinga" pitchFamily="34" charset="0"/>
                <a:ea typeface="ＭＳ Ｐゴシック" pitchFamily="34" charset="-128"/>
                <a:cs typeface="Kalinga" pitchFamily="34" charset="0"/>
              </a:rPr>
              <a:t>Vulnerability to world price shocks</a:t>
            </a:r>
          </a:p>
          <a:p>
            <a:pPr lvl="1">
              <a:defRPr/>
            </a:pPr>
            <a:r>
              <a:rPr lang="en-US" dirty="0" smtClean="0">
                <a:solidFill>
                  <a:schemeClr val="tx1"/>
                </a:solidFill>
                <a:latin typeface="Kalinga" pitchFamily="34" charset="0"/>
                <a:ea typeface="ＭＳ Ｐゴシック" pitchFamily="34" charset="-128"/>
                <a:cs typeface="Kalinga" pitchFamily="34" charset="0"/>
              </a:rPr>
              <a:t>Oil – SSA net oil exporting region.  But SSA </a:t>
            </a:r>
            <a:r>
              <a:rPr lang="en-US" dirty="0" err="1" smtClean="0">
                <a:solidFill>
                  <a:schemeClr val="tx1"/>
                </a:solidFill>
                <a:latin typeface="Kalinga" pitchFamily="34" charset="0"/>
                <a:ea typeface="ＭＳ Ｐゴシック" pitchFamily="34" charset="-128"/>
                <a:cs typeface="Kalinga" pitchFamily="34" charset="0"/>
              </a:rPr>
              <a:t>ag</a:t>
            </a:r>
            <a:r>
              <a:rPr lang="en-US" dirty="0" smtClean="0">
                <a:solidFill>
                  <a:schemeClr val="tx1"/>
                </a:solidFill>
                <a:latin typeface="Kalinga" pitchFamily="34" charset="0"/>
                <a:ea typeface="ＭＳ Ｐゴシック" pitchFamily="34" charset="-128"/>
                <a:cs typeface="Kalinga" pitchFamily="34" charset="0"/>
              </a:rPr>
              <a:t> is very vulnerable (esp. given distances/infrastructure)</a:t>
            </a:r>
          </a:p>
          <a:p>
            <a:pPr lvl="1">
              <a:defRPr/>
            </a:pPr>
            <a:r>
              <a:rPr lang="en-US" dirty="0" smtClean="0">
                <a:solidFill>
                  <a:schemeClr val="tx1"/>
                </a:solidFill>
                <a:latin typeface="Kalinga" pitchFamily="34" charset="0"/>
                <a:ea typeface="ＭＳ Ｐゴシック" pitchFamily="34" charset="-128"/>
                <a:cs typeface="Kalinga" pitchFamily="34" charset="0"/>
              </a:rPr>
              <a:t>Food prices (increasing populations exposed)</a:t>
            </a:r>
          </a:p>
          <a:p>
            <a:pPr marL="0" indent="0">
              <a:buNone/>
              <a:defRPr/>
            </a:pPr>
            <a:r>
              <a:rPr lang="en-US" sz="2600" b="1" dirty="0">
                <a:solidFill>
                  <a:schemeClr val="tx1"/>
                </a:solidFill>
                <a:latin typeface="Kalinga" pitchFamily="34" charset="0"/>
                <a:ea typeface="ＭＳ Ｐゴシック" pitchFamily="34" charset="-128"/>
                <a:cs typeface="Kalinga" pitchFamily="34" charset="0"/>
              </a:rPr>
              <a:t>Land investments (‘land grabs’)</a:t>
            </a:r>
          </a:p>
          <a:p>
            <a:pPr lvl="1">
              <a:defRPr/>
            </a:pPr>
            <a:r>
              <a:rPr lang="en-US" dirty="0">
                <a:solidFill>
                  <a:schemeClr val="tx1"/>
                </a:solidFill>
                <a:latin typeface="Kalinga" pitchFamily="34" charset="0"/>
                <a:ea typeface="ＭＳ Ｐゴシック" pitchFamily="34" charset="-128"/>
                <a:cs typeface="Kalinga" pitchFamily="34" charset="0"/>
              </a:rPr>
              <a:t>SSA is principal target: </a:t>
            </a:r>
            <a:r>
              <a:rPr lang="en-US" dirty="0">
                <a:solidFill>
                  <a:schemeClr val="tx1"/>
                </a:solidFill>
                <a:latin typeface="Kalinga" pitchFamily="34" charset="0"/>
                <a:cs typeface="Kalinga" pitchFamily="34" charset="0"/>
              </a:rPr>
              <a:t>2009 deals of 39.7 </a:t>
            </a:r>
            <a:r>
              <a:rPr lang="en-US" dirty="0" err="1">
                <a:solidFill>
                  <a:schemeClr val="tx1"/>
                </a:solidFill>
                <a:latin typeface="Kalinga" pitchFamily="34" charset="0"/>
                <a:cs typeface="Kalinga" pitchFamily="34" charset="0"/>
              </a:rPr>
              <a:t>mn</a:t>
            </a:r>
            <a:r>
              <a:rPr lang="en-US" dirty="0">
                <a:solidFill>
                  <a:schemeClr val="tx1"/>
                </a:solidFill>
                <a:latin typeface="Kalinga" pitchFamily="34" charset="0"/>
                <a:cs typeface="Kalinga" pitchFamily="34" charset="0"/>
              </a:rPr>
              <a:t> ha (&gt; </a:t>
            </a:r>
            <a:r>
              <a:rPr lang="en-US" dirty="0" err="1">
                <a:solidFill>
                  <a:schemeClr val="tx1"/>
                </a:solidFill>
                <a:latin typeface="Kalinga" pitchFamily="34" charset="0"/>
                <a:cs typeface="Kalinga" pitchFamily="34" charset="0"/>
              </a:rPr>
              <a:t>ag</a:t>
            </a:r>
            <a:r>
              <a:rPr lang="en-US" dirty="0">
                <a:solidFill>
                  <a:schemeClr val="tx1"/>
                </a:solidFill>
                <a:latin typeface="Kalinga" pitchFamily="34" charset="0"/>
                <a:cs typeface="Kalinga" pitchFamily="34" charset="0"/>
              </a:rPr>
              <a:t> land in Belgium, Denmark, France, Germany, the Netherlands, and Switzerland combined!)</a:t>
            </a:r>
          </a:p>
          <a:p>
            <a:pPr lvl="1">
              <a:defRPr/>
            </a:pPr>
            <a:r>
              <a:rPr lang="en-US" dirty="0">
                <a:solidFill>
                  <a:schemeClr val="tx1"/>
                </a:solidFill>
                <a:latin typeface="Kalinga" pitchFamily="34" charset="0"/>
                <a:cs typeface="Kalinga" pitchFamily="34" charset="0"/>
              </a:rPr>
              <a:t>2008 Daewoo deal to lease 1.3 </a:t>
            </a:r>
            <a:r>
              <a:rPr lang="en-US" dirty="0" err="1">
                <a:solidFill>
                  <a:schemeClr val="tx1"/>
                </a:solidFill>
                <a:latin typeface="Kalinga" pitchFamily="34" charset="0"/>
                <a:cs typeface="Kalinga" pitchFamily="34" charset="0"/>
              </a:rPr>
              <a:t>mn</a:t>
            </a:r>
            <a:r>
              <a:rPr lang="en-US" dirty="0">
                <a:solidFill>
                  <a:schemeClr val="tx1"/>
                </a:solidFill>
                <a:latin typeface="Kalinga" pitchFamily="34" charset="0"/>
                <a:cs typeface="Kalinga" pitchFamily="34" charset="0"/>
              </a:rPr>
              <a:t> hectares led to gov’t overthrow in Madagascar. More to come? </a:t>
            </a:r>
          </a:p>
          <a:p>
            <a:pPr marL="457200" lvl="1" indent="0">
              <a:buNone/>
              <a:defRPr/>
            </a:pPr>
            <a:endParaRPr lang="en-US" dirty="0" smtClean="0">
              <a:solidFill>
                <a:schemeClr val="tx1"/>
              </a:solidFill>
              <a:latin typeface="Kalinga" pitchFamily="34" charset="0"/>
              <a:ea typeface="ＭＳ Ｐゴシック" pitchFamily="34" charset="-128"/>
              <a:cs typeface="Kalinga" pitchFamily="34" charset="0"/>
            </a:endParaRPr>
          </a:p>
        </p:txBody>
      </p:sp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5497975" y="85845"/>
            <a:ext cx="36576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9pPr>
          </a:lstStyle>
          <a:p>
            <a:r>
              <a:rPr lang="en-US" sz="2800" b="1" dirty="0" smtClean="0">
                <a:solidFill>
                  <a:schemeClr val="bg1"/>
                </a:solidFill>
                <a:latin typeface="Kalinga" pitchFamily="34" charset="0"/>
                <a:cs typeface="Kalinga" pitchFamily="34" charset="0"/>
              </a:rPr>
              <a:t>Globalization and new pressures</a:t>
            </a:r>
            <a:endParaRPr lang="en-US" sz="2800" b="1" dirty="0">
              <a:solidFill>
                <a:schemeClr val="bg1"/>
              </a:solidFill>
              <a:latin typeface="Kalinga" pitchFamily="34" charset="0"/>
              <a:cs typeface="Kaling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28600" y="1143000"/>
            <a:ext cx="8534400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bg1"/>
                </a:solidFill>
                <a:latin typeface="+mn-lt"/>
                <a:ea typeface="ＭＳ Ｐゴシック" pitchFamily="36" charset="-128"/>
                <a:cs typeface="ＭＳ Ｐゴシック" pitchFamily="36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bg1"/>
                </a:solidFill>
                <a:latin typeface="+mn-lt"/>
                <a:ea typeface="ＭＳ Ｐゴシック" pitchFamily="-110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+mn-lt"/>
                <a:ea typeface="ＭＳ Ｐゴシック" pitchFamily="-110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bg1"/>
                </a:solidFill>
                <a:latin typeface="+mn-lt"/>
                <a:ea typeface="ＭＳ Ｐゴシック" pitchFamily="-110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+mn-lt"/>
                <a:ea typeface="ＭＳ Ｐゴシック" pitchFamily="-110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r>
              <a:rPr lang="en-US" sz="2600" b="1" dirty="0" smtClean="0">
                <a:solidFill>
                  <a:schemeClr val="tx1"/>
                </a:solidFill>
                <a:latin typeface="Kalinga" pitchFamily="34" charset="0"/>
                <a:ea typeface="ＭＳ Ｐゴシック" pitchFamily="34" charset="-128"/>
                <a:cs typeface="Kalinga" pitchFamily="34" charset="0"/>
              </a:rPr>
              <a:t>Sociopolitical unrest /difficult political transitions</a:t>
            </a:r>
          </a:p>
          <a:p>
            <a:pPr lvl="1">
              <a:defRPr/>
            </a:pPr>
            <a:r>
              <a:rPr lang="en-US" dirty="0" smtClean="0">
                <a:solidFill>
                  <a:schemeClr val="tx1"/>
                </a:solidFill>
                <a:latin typeface="Kalinga" pitchFamily="34" charset="0"/>
                <a:cs typeface="Kalinga" pitchFamily="34" charset="0"/>
              </a:rPr>
              <a:t>At </a:t>
            </a:r>
            <a:r>
              <a:rPr lang="en-US" dirty="0">
                <a:solidFill>
                  <a:schemeClr val="tx1"/>
                </a:solidFill>
                <a:latin typeface="Kalinga" pitchFamily="34" charset="0"/>
                <a:cs typeface="Kalinga" pitchFamily="34" charset="0"/>
              </a:rPr>
              <a:t>least 14 countries suffered food riots in </a:t>
            </a:r>
            <a:r>
              <a:rPr lang="en-US" dirty="0" smtClean="0">
                <a:solidFill>
                  <a:schemeClr val="tx1"/>
                </a:solidFill>
                <a:latin typeface="Kalinga" pitchFamily="34" charset="0"/>
                <a:cs typeface="Kalinga" pitchFamily="34" charset="0"/>
              </a:rPr>
              <a:t>2008.</a:t>
            </a:r>
          </a:p>
          <a:p>
            <a:pPr lvl="1">
              <a:defRPr/>
            </a:pPr>
            <a:r>
              <a:rPr lang="en-US" dirty="0" smtClean="0">
                <a:solidFill>
                  <a:schemeClr val="tx1"/>
                </a:solidFill>
                <a:latin typeface="Kalinga" pitchFamily="34" charset="0"/>
                <a:ea typeface="ＭＳ Ｐゴシック" pitchFamily="34" charset="-128"/>
                <a:cs typeface="Kalinga" pitchFamily="34" charset="0"/>
              </a:rPr>
              <a:t>Riots disproportionately in urban areas of coastal countries more heavily reliant on imported foods,  with lower per capita domestic food productivity.</a:t>
            </a:r>
          </a:p>
          <a:p>
            <a:pPr lvl="1">
              <a:defRPr/>
            </a:pPr>
            <a:r>
              <a:rPr lang="en-US" dirty="0" smtClean="0">
                <a:solidFill>
                  <a:schemeClr val="tx1"/>
                </a:solidFill>
                <a:latin typeface="Kalinga" pitchFamily="34" charset="0"/>
                <a:ea typeface="ＭＳ Ｐゴシック" pitchFamily="34" charset="-128"/>
                <a:cs typeface="Kalinga" pitchFamily="34" charset="0"/>
              </a:rPr>
              <a:t>Gov’ts try to respond with trade and price policy measures to buffer impacts of price shocks.  But gov’t capacity is quite uneven. </a:t>
            </a:r>
          </a:p>
          <a:p>
            <a:pPr lvl="1">
              <a:defRPr/>
            </a:pPr>
            <a:r>
              <a:rPr lang="en-US" dirty="0" smtClean="0">
                <a:solidFill>
                  <a:schemeClr val="tx1"/>
                </a:solidFill>
                <a:latin typeface="Kalinga" pitchFamily="34" charset="0"/>
                <a:ea typeface="ＭＳ Ｐゴシック" pitchFamily="34" charset="-128"/>
                <a:cs typeface="Kalinga" pitchFamily="34" charset="0"/>
              </a:rPr>
              <a:t>Pressures also around competition for natural resources, esp. land/water (</a:t>
            </a:r>
            <a:r>
              <a:rPr lang="en-US" dirty="0" err="1" smtClean="0">
                <a:solidFill>
                  <a:schemeClr val="tx1"/>
                </a:solidFill>
                <a:latin typeface="Kalinga" pitchFamily="34" charset="0"/>
                <a:ea typeface="ＭＳ Ｐゴシック" pitchFamily="34" charset="-128"/>
                <a:cs typeface="Kalinga" pitchFamily="34" charset="0"/>
              </a:rPr>
              <a:t>Zim</a:t>
            </a:r>
            <a:r>
              <a:rPr lang="en-US" dirty="0" smtClean="0">
                <a:solidFill>
                  <a:schemeClr val="tx1"/>
                </a:solidFill>
                <a:latin typeface="Kalinga" pitchFamily="34" charset="0"/>
                <a:ea typeface="ＭＳ Ｐゴシック" pitchFamily="34" charset="-128"/>
                <a:cs typeface="Kalinga" pitchFamily="34" charset="0"/>
              </a:rPr>
              <a:t>, Mali, Sudan, etc.).</a:t>
            </a:r>
          </a:p>
          <a:p>
            <a:pPr marL="457200" lvl="1" indent="0">
              <a:buNone/>
              <a:defRPr/>
            </a:pPr>
            <a:r>
              <a:rPr lang="en-US" dirty="0" smtClean="0">
                <a:solidFill>
                  <a:schemeClr val="tx1"/>
                </a:solidFill>
                <a:latin typeface="Kalinga" pitchFamily="34" charset="0"/>
                <a:ea typeface="ＭＳ Ｐゴシック" pitchFamily="34" charset="-128"/>
                <a:cs typeface="Kalinga" pitchFamily="34" charset="0"/>
              </a:rPr>
              <a:t>- Quite different pressures in rural and urban areas.</a:t>
            </a:r>
          </a:p>
        </p:txBody>
      </p:sp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5497975" y="85845"/>
            <a:ext cx="36576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9pPr>
          </a:lstStyle>
          <a:p>
            <a:r>
              <a:rPr lang="en-US" sz="2800" b="1" dirty="0" smtClean="0">
                <a:solidFill>
                  <a:schemeClr val="bg1"/>
                </a:solidFill>
                <a:latin typeface="Kalinga" pitchFamily="34" charset="0"/>
                <a:cs typeface="Kalinga" pitchFamily="34" charset="0"/>
              </a:rPr>
              <a:t>Globalization and new pressures </a:t>
            </a:r>
            <a:endParaRPr lang="en-US" sz="2800" b="1" dirty="0">
              <a:solidFill>
                <a:schemeClr val="bg1"/>
              </a:solidFill>
              <a:latin typeface="Kalinga" pitchFamily="34" charset="0"/>
              <a:cs typeface="Kaling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29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Blank Presentatio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Blank Presentatio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17054</TotalTime>
  <Words>1004</Words>
  <Application>Microsoft Office PowerPoint</Application>
  <PresentationFormat>On-screen Show (4:3)</PresentationFormat>
  <Paragraphs>120</Paragraphs>
  <Slides>15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Blank Presentation</vt:lpstr>
      <vt:lpstr> Food Security and Sociopolitical Instability in Sub-Saharan Africa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WPG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Martha Fitzgerald</dc:creator>
  <cp:lastModifiedBy>Chris Barrett</cp:lastModifiedBy>
  <cp:revision>913</cp:revision>
  <cp:lastPrinted>2011-12-02T21:36:50Z</cp:lastPrinted>
  <dcterms:created xsi:type="dcterms:W3CDTF">2011-09-01T15:10:43Z</dcterms:created>
  <dcterms:modified xsi:type="dcterms:W3CDTF">2012-06-19T02:20:18Z</dcterms:modified>
</cp:coreProperties>
</file>