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92" r:id="rId3"/>
    <p:sldId id="338" r:id="rId4"/>
    <p:sldId id="257" r:id="rId5"/>
    <p:sldId id="345" r:id="rId6"/>
    <p:sldId id="348" r:id="rId7"/>
    <p:sldId id="351" r:id="rId8"/>
    <p:sldId id="347" r:id="rId9"/>
    <p:sldId id="349" r:id="rId10"/>
    <p:sldId id="350" r:id="rId11"/>
    <p:sldId id="336" r:id="rId12"/>
    <p:sldId id="33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9EB"/>
    <a:srgbClr val="B31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8" autoAdjust="0"/>
    <p:restoredTop sz="94660"/>
  </p:normalViewPr>
  <p:slideViewPr>
    <p:cSldViewPr>
      <p:cViewPr>
        <p:scale>
          <a:sx n="80" d="100"/>
          <a:sy n="80" d="100"/>
        </p:scale>
        <p:origin x="-948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C17A48-D010-4B40-AE19-2B0C870EC395}" type="datetimeFigureOut">
              <a:rPr lang="en-US"/>
              <a:pPr>
                <a:defRPr/>
              </a:pPr>
              <a:t>10/26/2012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F3135D7-3DA5-4D8A-9165-4852192112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53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defTabSz="865188"/>
            <a:fld id="{AD05091E-21BF-46CD-9A65-B577D1393174}" type="slidenum">
              <a:rPr lang="es-ES" sz="1300">
                <a:latin typeface="Times New Roman" pitchFamily="18" charset="0"/>
              </a:rPr>
              <a:pPr algn="r" defTabSz="865188"/>
              <a:t>12</a:t>
            </a:fld>
            <a:endParaRPr lang="es-ES" sz="1300">
              <a:latin typeface="Times New Roman" pitchFamily="18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</p:spPr>
        <p:txBody>
          <a:bodyPr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8B1242-4E4F-46EE-A0F6-C5D3C327D87E}" type="slidenum">
              <a:rPr lang="en-US"/>
              <a:pPr/>
              <a:t>7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6B181-3069-4377-B4D6-77150BF4D133}" type="datetimeFigureOut">
              <a:rPr lang="en-US"/>
              <a:pPr>
                <a:defRPr/>
              </a:pPr>
              <a:t>10/26/2012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DEB63-0872-4BBA-B416-8E74F348AD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F35F4-6851-45EF-B127-D3FDDE2C70E7}" type="datetimeFigureOut">
              <a:rPr lang="en-US"/>
              <a:pPr>
                <a:defRPr/>
              </a:pPr>
              <a:t>10/26/2012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FDFFB-AFF8-4811-A49A-E8AD5395DB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525CD-C514-4F86-97DD-E7FF43D84A91}" type="datetimeFigureOut">
              <a:rPr lang="en-US"/>
              <a:pPr>
                <a:defRPr/>
              </a:pPr>
              <a:t>10/26/2012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81869-A094-4AFC-B47C-F57053FFBE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EDA0572-4515-413E-825F-B51D945B87D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210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1C26C-499B-4E5D-915C-A89566355E58}" type="datetimeFigureOut">
              <a:rPr lang="en-US"/>
              <a:pPr>
                <a:defRPr/>
              </a:pPr>
              <a:t>10/26/2012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9EC6C-2FCD-4AAB-8538-C2696EDF8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7B5DE-6954-452F-9D78-460249942938}" type="datetimeFigureOut">
              <a:rPr lang="en-US"/>
              <a:pPr>
                <a:defRPr/>
              </a:pPr>
              <a:t>10/26/2012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C3452-3287-4B83-8290-DCC3DCA2DF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F2A66-3B6A-4915-8CEC-D9F3057EF57D}" type="datetimeFigureOut">
              <a:rPr lang="en-US"/>
              <a:pPr>
                <a:defRPr/>
              </a:pPr>
              <a:t>10/26/2012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E70B3-10C8-4ACC-BF02-6BC285557C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20DDD-5AFB-4F8D-8304-B32DB4C50DCF}" type="datetimeFigureOut">
              <a:rPr lang="en-US"/>
              <a:pPr>
                <a:defRPr/>
              </a:pPr>
              <a:t>10/26/2012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24DD5-3849-4605-9509-E29A85000D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CAB90-CF3C-40E6-AE90-3A13C8602B01}" type="datetimeFigureOut">
              <a:rPr lang="en-US"/>
              <a:pPr>
                <a:defRPr/>
              </a:pPr>
              <a:t>10/26/2012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F6B76-1AA2-47C6-9CB5-1019B110A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FFF05-B77F-455B-B7D0-24B883D54827}" type="datetimeFigureOut">
              <a:rPr lang="en-US"/>
              <a:pPr>
                <a:defRPr/>
              </a:pPr>
              <a:t>10/26/2012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3EF57-D3AE-41C9-A436-06CD84C6C8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5BF87-5D63-4AAC-B26E-2E89BFD847D5}" type="datetimeFigureOut">
              <a:rPr lang="en-US"/>
              <a:pPr>
                <a:defRPr/>
              </a:pPr>
              <a:t>10/26/2012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3A01F-9136-41FB-8FA2-4E2EE416AD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74D08-4E79-4142-BD72-E62C05F81B36}" type="datetimeFigureOut">
              <a:rPr lang="en-US"/>
              <a:pPr>
                <a:defRPr/>
              </a:pPr>
              <a:t>10/26/2012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D25D8-19B6-4EC4-9A9E-D97AA52FE2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E4593F-F91C-4AA3-9ADE-D1A032C30316}" type="datetimeFigureOut">
              <a:rPr lang="en-US"/>
              <a:pPr>
                <a:defRPr/>
              </a:pPr>
              <a:t>10/26/2012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E1B14A-CDB6-46BA-9A56-9C82B20908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  <p:sldLayoutId id="21474837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lip.tv/file/375714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553200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8113" y="161925"/>
            <a:ext cx="8839200" cy="3495675"/>
          </a:xfrm>
          <a:prstGeom prst="rect">
            <a:avLst/>
          </a:prstGeom>
          <a:solidFill>
            <a:srgbClr val="B31B1B"/>
          </a:solidFill>
          <a:ln>
            <a:solidFill>
              <a:srgbClr val="B3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 cstate="print"/>
          <a:srcRect l="12500" t="11458" r="62500" b="79536"/>
          <a:stretch>
            <a:fillRect/>
          </a:stretch>
        </p:blipFill>
        <p:spPr bwMode="auto">
          <a:xfrm>
            <a:off x="204788" y="230188"/>
            <a:ext cx="3376612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88900" y="1447800"/>
            <a:ext cx="8839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+mj-lt"/>
              </a:rPr>
              <a:t>Financial Innovation</a:t>
            </a:r>
          </a:p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+mj-lt"/>
              </a:rPr>
              <a:t>For Famine Prevention</a:t>
            </a:r>
            <a:endParaRPr lang="en-US" sz="4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195882" y="4429559"/>
            <a:ext cx="86868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Christopher B. Barrett</a:t>
            </a:r>
            <a:endParaRPr lang="en-US" sz="2800" b="1" dirty="0">
              <a:latin typeface="+mj-lt"/>
            </a:endParaRPr>
          </a:p>
          <a:p>
            <a:pPr algn="ctr"/>
            <a:r>
              <a:rPr lang="en-GB" sz="2800" b="1" dirty="0" smtClean="0">
                <a:latin typeface="+mj-lt"/>
              </a:rPr>
              <a:t>C.H. Dyson </a:t>
            </a:r>
            <a:r>
              <a:rPr lang="en-GB" sz="2800" b="1" dirty="0" smtClean="0">
                <a:latin typeface="+mj-lt"/>
              </a:rPr>
              <a:t>School </a:t>
            </a:r>
            <a:r>
              <a:rPr lang="en-GB" sz="2800" b="1" dirty="0" smtClean="0">
                <a:latin typeface="+mj-lt"/>
              </a:rPr>
              <a:t>of Applied Economics &amp; Management and Dept</a:t>
            </a:r>
            <a:r>
              <a:rPr lang="en-GB" sz="2800" b="1" dirty="0" smtClean="0">
                <a:latin typeface="+mj-lt"/>
              </a:rPr>
              <a:t>. of Economics </a:t>
            </a:r>
            <a:endParaRPr lang="en-US" sz="2800" b="1" dirty="0" smtClean="0">
              <a:latin typeface="+mj-lt"/>
            </a:endParaRPr>
          </a:p>
          <a:p>
            <a:pPr algn="ctr"/>
            <a:r>
              <a:rPr lang="en-US" sz="2800" b="1" dirty="0" smtClean="0">
                <a:latin typeface="+mj-lt"/>
              </a:rPr>
              <a:t>Trustee Council Annual Meetings</a:t>
            </a:r>
          </a:p>
          <a:p>
            <a:pPr algn="ctr"/>
            <a:r>
              <a:rPr lang="en-US" sz="2800" b="1" dirty="0" smtClean="0">
                <a:latin typeface="+mj-lt"/>
              </a:rPr>
              <a:t>October 27, 2012</a:t>
            </a:r>
            <a:endParaRPr lang="en-US" sz="2800" b="1" dirty="0">
              <a:latin typeface="+mj-lt"/>
            </a:endParaRPr>
          </a:p>
          <a:p>
            <a:pPr algn="ctr"/>
            <a:endParaRPr lang="en-US" sz="3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7747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7" name="TextBox 10"/>
          <p:cNvSpPr txBox="1">
            <a:spLocks noChangeArrowheads="1"/>
          </p:cNvSpPr>
          <p:nvPr/>
        </p:nvSpPr>
        <p:spPr bwMode="auto">
          <a:xfrm>
            <a:off x="228600" y="228600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Example: Index-based Livestock Insurance</a:t>
            </a:r>
            <a:endParaRPr lang="en-US" sz="28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066800"/>
            <a:ext cx="8382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  <a:hlinkClick r:id="rId3"/>
              </a:rPr>
              <a:t>New commercial IBLI product launched commercially as a pilot in January 2010 in northern Kenya</a:t>
            </a:r>
            <a:r>
              <a:rPr lang="en-US" sz="2400" b="1" dirty="0">
                <a:latin typeface="+mn-lt"/>
              </a:rPr>
              <a:t>. (http://</a:t>
            </a:r>
            <a:r>
              <a:rPr lang="en-US" sz="2400" b="1" dirty="0" smtClean="0">
                <a:latin typeface="+mn-lt"/>
              </a:rPr>
              <a:t>blip.tv/file/3757148)</a:t>
            </a:r>
          </a:p>
          <a:p>
            <a:pPr algn="l"/>
            <a:endParaRPr lang="en-US" sz="2400" b="1" dirty="0" smtClean="0">
              <a:latin typeface="+mn-lt"/>
            </a:endParaRPr>
          </a:p>
          <a:p>
            <a:pPr algn="l"/>
            <a:r>
              <a:rPr lang="en-US" sz="2400" b="1" dirty="0" smtClean="0">
                <a:latin typeface="+mn-lt"/>
              </a:rPr>
              <a:t>Based on technical design developed at Cornell, refined and led in the field by the International Livestock Research Institute (ILRI) in collaboration with university and private sector partners. </a:t>
            </a:r>
          </a:p>
          <a:p>
            <a:pPr algn="l"/>
            <a:endParaRPr lang="en-US" sz="2400" b="1" dirty="0">
              <a:latin typeface="+mn-lt"/>
            </a:endParaRPr>
          </a:p>
          <a:p>
            <a:pPr algn="l"/>
            <a:r>
              <a:rPr lang="en-US" sz="2400" b="1" dirty="0" smtClean="0">
                <a:latin typeface="+mn-lt"/>
              </a:rPr>
              <a:t>Worked as planned in 2011. Now scaling out to southern Ethiopia and broader areas of northern Kenya.</a:t>
            </a:r>
          </a:p>
          <a:p>
            <a:pPr algn="l"/>
            <a:endParaRPr lang="en-US" sz="2800" b="1" dirty="0" smtClean="0"/>
          </a:p>
          <a:p>
            <a:pPr algn="l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3160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7348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7747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7349" name="TextBox 10"/>
          <p:cNvSpPr txBox="1">
            <a:spLocks noChangeArrowheads="1"/>
          </p:cNvSpPr>
          <p:nvPr/>
        </p:nvSpPr>
        <p:spPr bwMode="auto">
          <a:xfrm>
            <a:off x="228600" y="2286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Conclusions</a:t>
            </a:r>
            <a:endParaRPr lang="en-US" sz="28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9755" name="Rectangle 3"/>
          <p:cNvSpPr>
            <a:spLocks noChangeArrowheads="1"/>
          </p:cNvSpPr>
          <p:nvPr/>
        </p:nvSpPr>
        <p:spPr bwMode="auto">
          <a:xfrm>
            <a:off x="304800" y="10668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>
              <a:spcBef>
                <a:spcPts val="1200"/>
              </a:spcBef>
              <a:tabLst>
                <a:tab pos="395288" algn="l"/>
              </a:tabLst>
              <a:defRPr/>
            </a:pPr>
            <a:r>
              <a:rPr lang="en-US" sz="2400" b="1" dirty="0" smtClean="0">
                <a:latin typeface="Calibri" pitchFamily="34" charset="0"/>
              </a:rPr>
              <a:t>Standard drought responses have had limited effectiveness. </a:t>
            </a:r>
          </a:p>
          <a:p>
            <a:pPr>
              <a:spcBef>
                <a:spcPts val="1200"/>
              </a:spcBef>
              <a:tabLst>
                <a:tab pos="395288" algn="l"/>
              </a:tabLst>
              <a:defRPr/>
            </a:pPr>
            <a:r>
              <a:rPr lang="en-US" sz="2400" b="1" dirty="0" smtClean="0">
                <a:latin typeface="Calibri" pitchFamily="34" charset="0"/>
              </a:rPr>
              <a:t>Traditional insurance not viable in pastoral areas.</a:t>
            </a:r>
          </a:p>
          <a:p>
            <a:pPr>
              <a:spcBef>
                <a:spcPts val="1200"/>
              </a:spcBef>
              <a:tabLst>
                <a:tab pos="395288" algn="l"/>
              </a:tabLst>
              <a:defRPr/>
            </a:pPr>
            <a:r>
              <a:rPr lang="en-US" sz="2400" b="1" dirty="0" smtClean="0">
                <a:latin typeface="Calibri" pitchFamily="34" charset="0"/>
              </a:rPr>
              <a:t>Index insurance, in principle, could be very effective.</a:t>
            </a:r>
          </a:p>
          <a:p>
            <a:pPr>
              <a:spcBef>
                <a:spcPts val="1200"/>
              </a:spcBef>
              <a:tabLst>
                <a:tab pos="395288" algn="l"/>
              </a:tabLst>
              <a:defRPr/>
            </a:pPr>
            <a:r>
              <a:rPr lang="en-US" sz="2400" b="1" dirty="0" smtClean="0">
                <a:latin typeface="Calibri" pitchFamily="34" charset="0"/>
              </a:rPr>
              <a:t>But major challenges exist to developing/scaling index insurance to address this problem. We are experimenting, so far </a:t>
            </a:r>
            <a:r>
              <a:rPr lang="en-US" sz="2400" b="1" dirty="0" err="1" smtClean="0">
                <a:latin typeface="Calibri" pitchFamily="34" charset="0"/>
              </a:rPr>
              <a:t>successfullly</a:t>
            </a:r>
            <a:r>
              <a:rPr lang="en-US" sz="2400" b="1" dirty="0" smtClean="0">
                <a:latin typeface="Calibri" pitchFamily="34" charset="0"/>
              </a:rPr>
              <a:t>, with innovative financial products to help avert famine.</a:t>
            </a:r>
          </a:p>
          <a:p>
            <a:pPr>
              <a:spcBef>
                <a:spcPts val="1200"/>
              </a:spcBef>
              <a:tabLst>
                <a:tab pos="395288" algn="l"/>
              </a:tabLst>
              <a:defRPr/>
            </a:pPr>
            <a:endParaRPr lang="en-US" sz="2400" b="1" dirty="0" smtClean="0">
              <a:latin typeface="Calibri" pitchFamily="34" charset="0"/>
            </a:endParaRPr>
          </a:p>
          <a:p>
            <a:pPr algn="ctr">
              <a:spcBef>
                <a:spcPts val="1200"/>
              </a:spcBef>
              <a:tabLst>
                <a:tab pos="395288" algn="l"/>
              </a:tabLst>
              <a:defRPr/>
            </a:pPr>
            <a:r>
              <a:rPr lang="en-US" sz="2800" b="1" dirty="0" smtClean="0">
                <a:latin typeface="Calibri" pitchFamily="34" charset="0"/>
              </a:rPr>
              <a:t>That’s why this is so exciting … it is both a serious research project as well as a commercial project.</a:t>
            </a:r>
            <a:endParaRPr lang="en-US" sz="28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9393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9395" name="TextBox 6"/>
          <p:cNvSpPr txBox="1">
            <a:spLocks noChangeArrowheads="1"/>
          </p:cNvSpPr>
          <p:nvPr/>
        </p:nvSpPr>
        <p:spPr bwMode="auto">
          <a:xfrm>
            <a:off x="829788" y="152400"/>
            <a:ext cx="748442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pitchFamily="34" charset="0"/>
              </a:rPr>
              <a:t>IBLI appears a promising option for addressing </a:t>
            </a:r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>poverty traps that arise from catastrophic drought risk</a:t>
            </a:r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9396" name="TextBox 7"/>
          <p:cNvSpPr txBox="1">
            <a:spLocks noChangeArrowheads="1"/>
          </p:cNvSpPr>
          <p:nvPr/>
        </p:nvSpPr>
        <p:spPr bwMode="auto">
          <a:xfrm>
            <a:off x="340508" y="3492222"/>
            <a:ext cx="6248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Calibri" pitchFamily="34" charset="0"/>
              </a:rPr>
              <a:t>Thank you for your time, interest and comments!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172200"/>
            <a:ext cx="9144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algn="ctr">
              <a:spcBef>
                <a:spcPct val="5000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+mn-lt"/>
              </a:rPr>
              <a:t>For more information visit </a:t>
            </a:r>
            <a:r>
              <a:rPr lang="en-US" sz="2400" b="1" dirty="0" smtClean="0">
                <a:solidFill>
                  <a:srgbClr val="FFFF00"/>
                </a:solidFill>
                <a:latin typeface="+mn-lt"/>
              </a:rPr>
              <a:t>www.ilri.org/ibli/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7747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89" name="TextBox 10"/>
          <p:cNvSpPr txBox="1">
            <a:spLocks noChangeArrowheads="1"/>
          </p:cNvSpPr>
          <p:nvPr/>
        </p:nvSpPr>
        <p:spPr bwMode="auto">
          <a:xfrm>
            <a:off x="0" y="228600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</a:rPr>
              <a:t>Droughts and Humanitarian Emergencies in East Africa</a:t>
            </a:r>
            <a:endParaRPr lang="en-US" sz="2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98219" y="1371600"/>
            <a:ext cx="449258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r>
              <a:rPr lang="en-US" sz="2800" b="1" dirty="0" smtClean="0">
                <a:latin typeface="Calibri" pitchFamily="34" charset="0"/>
              </a:rPr>
              <a:t>Catastrophic </a:t>
            </a:r>
            <a:r>
              <a:rPr lang="en-US" sz="2800" b="1" dirty="0">
                <a:latin typeface="Calibri" pitchFamily="34" charset="0"/>
              </a:rPr>
              <a:t>herd loss </a:t>
            </a:r>
            <a:r>
              <a:rPr lang="en-US" sz="2800" b="1" dirty="0" smtClean="0">
                <a:latin typeface="Calibri" pitchFamily="34" charset="0"/>
              </a:rPr>
              <a:t>risk due </a:t>
            </a:r>
            <a:r>
              <a:rPr lang="en-US" sz="2800" b="1" dirty="0">
                <a:latin typeface="Calibri" pitchFamily="34" charset="0"/>
              </a:rPr>
              <a:t>to </a:t>
            </a:r>
            <a:r>
              <a:rPr lang="en-US" sz="2800" b="1" dirty="0" smtClean="0">
                <a:latin typeface="Calibri" pitchFamily="34" charset="0"/>
              </a:rPr>
              <a:t>major </a:t>
            </a:r>
            <a:r>
              <a:rPr lang="en-US" sz="2800" b="1" dirty="0">
                <a:latin typeface="Calibri" pitchFamily="34" charset="0"/>
              </a:rPr>
              <a:t>droughts </a:t>
            </a:r>
            <a:r>
              <a:rPr lang="en-US" sz="2800" b="1" dirty="0" smtClean="0">
                <a:latin typeface="Calibri" pitchFamily="34" charset="0"/>
              </a:rPr>
              <a:t>appear </a:t>
            </a:r>
            <a:r>
              <a:rPr lang="en-US" sz="2800" b="1" i="1" u="sng" dirty="0" smtClean="0">
                <a:latin typeface="Calibri" pitchFamily="34" charset="0"/>
              </a:rPr>
              <a:t>the</a:t>
            </a:r>
            <a:r>
              <a:rPr lang="en-US" sz="2800" b="1" dirty="0" smtClean="0">
                <a:latin typeface="Calibri" pitchFamily="34" charset="0"/>
              </a:rPr>
              <a:t> primary </a:t>
            </a:r>
            <a:r>
              <a:rPr lang="en-US" sz="2800" b="1" dirty="0">
                <a:latin typeface="Calibri" pitchFamily="34" charset="0"/>
              </a:rPr>
              <a:t>cause of </a:t>
            </a:r>
            <a:r>
              <a:rPr lang="en-US" sz="2800" b="1" dirty="0" smtClean="0">
                <a:latin typeface="Calibri" pitchFamily="34" charset="0"/>
              </a:rPr>
              <a:t>pastoralists falling into poverty traps. If </a:t>
            </a:r>
            <a:r>
              <a:rPr lang="en-US" sz="2800" b="1" dirty="0" smtClean="0">
                <a:latin typeface="Calibri" pitchFamily="34" charset="0"/>
              </a:rPr>
              <a:t>other factors </a:t>
            </a:r>
            <a:r>
              <a:rPr lang="en-US" sz="2800" b="1" dirty="0" smtClean="0">
                <a:latin typeface="Calibri" pitchFamily="34" charset="0"/>
              </a:rPr>
              <a:t>conspire, famine can result (e.g., Somalia 2011). Potentially aggravated by</a:t>
            </a:r>
          </a:p>
          <a:p>
            <a:r>
              <a:rPr lang="en-US" sz="2800" b="1" dirty="0" smtClean="0">
                <a:latin typeface="Calibri" pitchFamily="34" charset="0"/>
              </a:rPr>
              <a:t>increasing drought frequency in this region. </a:t>
            </a:r>
            <a:endParaRPr lang="en-US" sz="2800" b="1" dirty="0">
              <a:latin typeface="Calibri" pitchFamily="34" charset="0"/>
            </a:endParaRPr>
          </a:p>
          <a:p>
            <a:endParaRPr lang="en-US" sz="2800" b="1" dirty="0">
              <a:latin typeface="Calibri" pitchFamily="34" charset="0"/>
            </a:endParaRPr>
          </a:p>
          <a:p>
            <a:endParaRPr lang="en-US" sz="2800" b="1" dirty="0">
              <a:latin typeface="Calibri" pitchFamily="34" charset="0"/>
            </a:endParaRPr>
          </a:p>
          <a:p>
            <a:endParaRPr lang="en-US" sz="2400" b="1" dirty="0">
              <a:latin typeface="Calibri" pitchFamily="34" charset="0"/>
            </a:endParaRPr>
          </a:p>
          <a:p>
            <a:pPr>
              <a:buFont typeface="Arial" charset="0"/>
              <a:buNone/>
            </a:pPr>
            <a:endParaRPr lang="en-US" sz="2400" dirty="0" smtClean="0">
              <a:latin typeface="Calibri" pitchFamily="34" charset="0"/>
            </a:endParaRPr>
          </a:p>
          <a:p>
            <a:pPr>
              <a:buFont typeface="Arial" charset="0"/>
              <a:buNone/>
            </a:pPr>
            <a:endParaRPr lang="en-US" sz="2400" dirty="0" smtClean="0">
              <a:latin typeface="Calibri" pitchFamily="34" charset="0"/>
            </a:endParaRPr>
          </a:p>
          <a:p>
            <a:pPr>
              <a:buFont typeface="Arial" charset="0"/>
              <a:buNone/>
            </a:pPr>
            <a:endParaRPr lang="en-US" sz="2400" dirty="0" smtClean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512" y="914400"/>
            <a:ext cx="43434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7747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89" name="TextBox 10"/>
          <p:cNvSpPr txBox="1">
            <a:spLocks noChangeArrowheads="1"/>
          </p:cNvSpPr>
          <p:nvPr/>
        </p:nvSpPr>
        <p:spPr bwMode="auto">
          <a:xfrm>
            <a:off x="228600" y="2286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Standard Responses to Drought</a:t>
            </a:r>
            <a:endParaRPr lang="en-US" sz="28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71949"/>
            <a:ext cx="851015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Calibri" pitchFamily="34" charset="0"/>
              </a:rPr>
              <a:t>Standard responses to major drought shocks:</a:t>
            </a:r>
          </a:p>
          <a:p>
            <a:pPr marL="457200" indent="-457200">
              <a:buAutoNum type="arabicParenR"/>
            </a:pPr>
            <a:r>
              <a:rPr lang="en-US" sz="2400" b="1" dirty="0" smtClean="0">
                <a:latin typeface="Calibri" pitchFamily="34" charset="0"/>
              </a:rPr>
              <a:t>Post-drought </a:t>
            </a:r>
          </a:p>
          <a:p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smtClean="0">
                <a:latin typeface="Calibri" pitchFamily="34" charset="0"/>
              </a:rPr>
              <a:t>      </a:t>
            </a:r>
            <a:r>
              <a:rPr lang="en-US" sz="2400" b="1" dirty="0" smtClean="0">
                <a:latin typeface="Calibri" pitchFamily="34" charset="0"/>
              </a:rPr>
              <a:t>herd </a:t>
            </a:r>
            <a:r>
              <a:rPr lang="en-US" sz="2400" b="1" dirty="0" smtClean="0">
                <a:latin typeface="Calibri" pitchFamily="34" charset="0"/>
              </a:rPr>
              <a:t>restocking</a:t>
            </a:r>
          </a:p>
          <a:p>
            <a:r>
              <a:rPr lang="en-US" sz="2400" b="1" dirty="0" smtClean="0">
                <a:latin typeface="Calibri" pitchFamily="34" charset="0"/>
              </a:rPr>
              <a:t>2) </a:t>
            </a:r>
            <a:r>
              <a:rPr lang="en-US" sz="2400" b="1" dirty="0" smtClean="0">
                <a:latin typeface="Calibri" pitchFamily="34" charset="0"/>
              </a:rPr>
              <a:t>  Food </a:t>
            </a:r>
            <a:r>
              <a:rPr lang="en-US" sz="2400" b="1" dirty="0" smtClean="0">
                <a:latin typeface="Calibri" pitchFamily="34" charset="0"/>
              </a:rPr>
              <a:t>aid</a:t>
            </a:r>
          </a:p>
          <a:p>
            <a:endParaRPr lang="en-US" sz="2400" b="1" dirty="0" smtClean="0">
              <a:latin typeface="Calibri" pitchFamily="34" charset="0"/>
            </a:endParaRPr>
          </a:p>
          <a:p>
            <a:endParaRPr lang="en-US" sz="2400" b="1" dirty="0">
              <a:latin typeface="Calibri" pitchFamily="34" charset="0"/>
            </a:endParaRPr>
          </a:p>
          <a:p>
            <a:endParaRPr lang="en-US" sz="2400" b="1" dirty="0" smtClean="0">
              <a:latin typeface="Calibri" pitchFamily="34" charset="0"/>
            </a:endParaRPr>
          </a:p>
          <a:p>
            <a:endParaRPr lang="en-US" sz="2400" b="1" dirty="0" smtClean="0">
              <a:latin typeface="Calibri" pitchFamily="34" charset="0"/>
            </a:endParaRPr>
          </a:p>
          <a:p>
            <a:endParaRPr lang="en-US" sz="2400" b="1" dirty="0" smtClean="0">
              <a:latin typeface="Calibri" pitchFamily="34" charset="0"/>
            </a:endParaRPr>
          </a:p>
          <a:p>
            <a:r>
              <a:rPr lang="en-US" sz="2800" b="1" u="sng" dirty="0" smtClean="0">
                <a:latin typeface="Calibri" pitchFamily="34" charset="0"/>
              </a:rPr>
              <a:t>Key Problems: </a:t>
            </a:r>
          </a:p>
          <a:p>
            <a:pPr marL="457200" indent="-457200">
              <a:buFontTx/>
              <a:buChar char="-"/>
            </a:pPr>
            <a:r>
              <a:rPr lang="en-US" sz="2400" b="1" dirty="0" smtClean="0">
                <a:latin typeface="Calibri" pitchFamily="34" charset="0"/>
              </a:rPr>
              <a:t>Slow</a:t>
            </a:r>
          </a:p>
          <a:p>
            <a:pPr marL="457200" indent="-457200">
              <a:buFontTx/>
              <a:buChar char="-"/>
            </a:pPr>
            <a:r>
              <a:rPr lang="en-US" sz="2400" b="1" dirty="0" smtClean="0">
                <a:latin typeface="Calibri" pitchFamily="34" charset="0"/>
              </a:rPr>
              <a:t>Targeting </a:t>
            </a:r>
            <a:r>
              <a:rPr lang="en-US" sz="2400" b="1" dirty="0" smtClean="0">
                <a:latin typeface="Calibri" pitchFamily="34" charset="0"/>
              </a:rPr>
              <a:t>challenges</a:t>
            </a:r>
          </a:p>
          <a:p>
            <a:pPr marL="457200" indent="-457200">
              <a:buFontTx/>
              <a:buChar char="-"/>
            </a:pPr>
            <a:r>
              <a:rPr lang="en-US" sz="2400" b="1" dirty="0">
                <a:latin typeface="Calibri" pitchFamily="34" charset="0"/>
              </a:rPr>
              <a:t>Expensive (in part, because it’s </a:t>
            </a:r>
            <a:r>
              <a:rPr lang="en-US" sz="2400" b="1" dirty="0" smtClean="0">
                <a:latin typeface="Calibri" pitchFamily="34" charset="0"/>
              </a:rPr>
              <a:t>slow and hard to target well)</a:t>
            </a:r>
            <a:endParaRPr lang="en-US" sz="2400" b="1" dirty="0">
              <a:latin typeface="Calibri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400" b="1" dirty="0" smtClean="0">
                <a:latin typeface="Calibri" pitchFamily="34" charset="0"/>
              </a:rPr>
              <a:t>Food </a:t>
            </a:r>
            <a:r>
              <a:rPr lang="en-US" sz="2400" b="1" dirty="0" smtClean="0">
                <a:latin typeface="Calibri" pitchFamily="34" charset="0"/>
              </a:rPr>
              <a:t>aid can reinforce </a:t>
            </a:r>
            <a:r>
              <a:rPr lang="en-US" sz="2400" b="1" dirty="0" err="1" smtClean="0">
                <a:latin typeface="Calibri" pitchFamily="34" charset="0"/>
              </a:rPr>
              <a:t>sedentarization</a:t>
            </a:r>
            <a:r>
              <a:rPr lang="en-US" sz="2400" b="1" dirty="0" smtClean="0">
                <a:latin typeface="Calibri" pitchFamily="34" charset="0"/>
              </a:rPr>
              <a:t>/foster dependency</a:t>
            </a:r>
          </a:p>
          <a:p>
            <a:pPr marL="457200" indent="-457200">
              <a:buFontTx/>
              <a:buChar char="-"/>
            </a:pPr>
            <a:r>
              <a:rPr lang="en-US" sz="2400" b="1" dirty="0" smtClean="0">
                <a:latin typeface="Calibri" pitchFamily="34" charset="0"/>
              </a:rPr>
              <a:t>Core issue</a:t>
            </a:r>
            <a:r>
              <a:rPr lang="en-US" sz="2400" dirty="0" smtClean="0">
                <a:latin typeface="Calibri" pitchFamily="34" charset="0"/>
              </a:rPr>
              <a:t>: </a:t>
            </a:r>
            <a:r>
              <a:rPr lang="en-US" sz="2400" dirty="0" smtClean="0">
                <a:latin typeface="Calibri" pitchFamily="34" charset="0"/>
              </a:rPr>
              <a:t>F</a:t>
            </a:r>
            <a:r>
              <a:rPr lang="en-US" sz="2400" b="1" dirty="0" smtClean="0">
                <a:latin typeface="Calibri" pitchFamily="34" charset="0"/>
              </a:rPr>
              <a:t>acilitate </a:t>
            </a:r>
            <a:r>
              <a:rPr lang="en-US" sz="2400" b="1" dirty="0" smtClean="0">
                <a:latin typeface="Calibri" pitchFamily="34" charset="0"/>
              </a:rPr>
              <a:t>recovery from shocks … </a:t>
            </a:r>
            <a:r>
              <a:rPr lang="en-US" sz="2400" b="1" dirty="0" smtClean="0">
                <a:latin typeface="Calibri" pitchFamily="34" charset="0"/>
              </a:rPr>
              <a:t>finance </a:t>
            </a:r>
            <a:r>
              <a:rPr lang="en-US" sz="2400" b="1" dirty="0" smtClean="0">
                <a:latin typeface="Calibri" pitchFamily="34" charset="0"/>
              </a:rPr>
              <a:t>can help!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69" y="1669256"/>
            <a:ext cx="5257801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6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7747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7" name="TextBox 10"/>
          <p:cNvSpPr txBox="1">
            <a:spLocks noChangeArrowheads="1"/>
          </p:cNvSpPr>
          <p:nvPr/>
        </p:nvSpPr>
        <p:spPr bwMode="auto">
          <a:xfrm>
            <a:off x="228600" y="228600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Alternative Responses: Insurance?</a:t>
            </a:r>
            <a:endParaRPr lang="en-US" sz="28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8" name="Rectangle 3"/>
          <p:cNvSpPr>
            <a:spLocks noChangeArrowheads="1"/>
          </p:cNvSpPr>
          <p:nvPr/>
        </p:nvSpPr>
        <p:spPr bwMode="auto">
          <a:xfrm>
            <a:off x="457200" y="10668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>
              <a:spcBef>
                <a:spcPct val="50000"/>
              </a:spcBef>
              <a:tabLst>
                <a:tab pos="395288" algn="l"/>
              </a:tabLst>
            </a:pPr>
            <a:r>
              <a:rPr lang="en-US" sz="2400" b="1" u="sng" dirty="0" smtClean="0">
                <a:latin typeface="Calibri" pitchFamily="34" charset="0"/>
              </a:rPr>
              <a:t>Commercially sustainable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>
                <a:latin typeface="Calibri" pitchFamily="34" charset="0"/>
              </a:rPr>
              <a:t>insurance can:</a:t>
            </a:r>
          </a:p>
          <a:p>
            <a:pPr marL="1092200" lvl="1" indent="-368300">
              <a:spcBef>
                <a:spcPct val="40000"/>
              </a:spcBef>
              <a:buFontTx/>
              <a:buChar char="•"/>
              <a:tabLst>
                <a:tab pos="395288" algn="l"/>
              </a:tabLst>
            </a:pPr>
            <a:r>
              <a:rPr lang="en-US" sz="2400" dirty="0">
                <a:latin typeface="Calibri" pitchFamily="34" charset="0"/>
              </a:rPr>
              <a:t>Prevent downward slide of vulnerable populations</a:t>
            </a:r>
          </a:p>
          <a:p>
            <a:pPr marL="1092200" lvl="1" indent="-368300">
              <a:spcBef>
                <a:spcPct val="20000"/>
              </a:spcBef>
              <a:buFontTx/>
              <a:buChar char="•"/>
              <a:tabLst>
                <a:tab pos="395288" algn="l"/>
              </a:tabLst>
            </a:pPr>
            <a:r>
              <a:rPr lang="en-US" sz="2400" dirty="0" smtClean="0">
                <a:latin typeface="Calibri" pitchFamily="34" charset="0"/>
              </a:rPr>
              <a:t>Crowd-in </a:t>
            </a:r>
            <a:r>
              <a:rPr lang="en-US" sz="2400" dirty="0">
                <a:latin typeface="Calibri" pitchFamily="34" charset="0"/>
              </a:rPr>
              <a:t>investment and accumulation by </a:t>
            </a:r>
            <a:r>
              <a:rPr lang="en-US" sz="2400" dirty="0" smtClean="0">
                <a:latin typeface="Calibri" pitchFamily="34" charset="0"/>
              </a:rPr>
              <a:t>the poor</a:t>
            </a:r>
            <a:endParaRPr lang="en-US" sz="2400" dirty="0">
              <a:latin typeface="Calibri" pitchFamily="34" charset="0"/>
            </a:endParaRPr>
          </a:p>
          <a:p>
            <a:pPr marL="1092200" lvl="1" indent="-368300">
              <a:spcBef>
                <a:spcPct val="20000"/>
              </a:spcBef>
              <a:buFontTx/>
              <a:buChar char="•"/>
              <a:tabLst>
                <a:tab pos="395288" algn="l"/>
              </a:tabLst>
            </a:pPr>
            <a:r>
              <a:rPr lang="en-US" sz="2400" dirty="0">
                <a:latin typeface="Calibri" pitchFamily="34" charset="0"/>
              </a:rPr>
              <a:t>Induce  financial deepening  by crowding-in credit </a:t>
            </a:r>
            <a:endParaRPr lang="en-US" sz="2400" dirty="0" smtClean="0">
              <a:latin typeface="Calibri" pitchFamily="34" charset="0"/>
            </a:endParaRPr>
          </a:p>
          <a:p>
            <a:pPr marL="1092200" lvl="1" indent="-368300">
              <a:spcBef>
                <a:spcPct val="20000"/>
              </a:spcBef>
              <a:buFontTx/>
              <a:buChar char="•"/>
              <a:tabLst>
                <a:tab pos="395288" algn="l"/>
              </a:tabLst>
            </a:pPr>
            <a:r>
              <a:rPr lang="en-US" sz="2400" dirty="0" smtClean="0">
                <a:latin typeface="Calibri" pitchFamily="34" charset="0"/>
              </a:rPr>
              <a:t>Let us focus humanitarian resources  on the needy</a:t>
            </a:r>
            <a:endParaRPr lang="en-US" sz="2400" dirty="0">
              <a:latin typeface="Calibri" pitchFamily="34" charset="0"/>
            </a:endParaRPr>
          </a:p>
          <a:p>
            <a:pPr>
              <a:spcBef>
                <a:spcPct val="50000"/>
              </a:spcBef>
              <a:tabLst>
                <a:tab pos="395288" algn="l"/>
              </a:tabLst>
            </a:pPr>
            <a:r>
              <a:rPr lang="en-US" sz="2400" i="1" dirty="0">
                <a:latin typeface="Calibri" pitchFamily="34" charset="0"/>
              </a:rPr>
              <a:t>But can insurance be sustainably offered in </a:t>
            </a:r>
            <a:r>
              <a:rPr lang="en-US" sz="2400" i="1" dirty="0" smtClean="0">
                <a:latin typeface="Calibri" pitchFamily="34" charset="0"/>
              </a:rPr>
              <a:t>these areas?</a:t>
            </a:r>
          </a:p>
          <a:p>
            <a:pPr>
              <a:spcBef>
                <a:spcPct val="50000"/>
              </a:spcBef>
              <a:tabLst>
                <a:tab pos="395288" algn="l"/>
              </a:tabLst>
            </a:pPr>
            <a:r>
              <a:rPr lang="en-US" sz="2400" b="1" dirty="0" smtClean="0">
                <a:latin typeface="Calibri" pitchFamily="34" charset="0"/>
              </a:rPr>
              <a:t>Conventional </a:t>
            </a:r>
            <a:r>
              <a:rPr lang="en-US" sz="2400" b="1" dirty="0">
                <a:latin typeface="Calibri" pitchFamily="34" charset="0"/>
              </a:rPr>
              <a:t>(individual) insurance </a:t>
            </a:r>
            <a:r>
              <a:rPr lang="en-US" sz="2400" b="1" u="sng" dirty="0">
                <a:latin typeface="Calibri" pitchFamily="34" charset="0"/>
              </a:rPr>
              <a:t>unlikely</a:t>
            </a:r>
            <a:r>
              <a:rPr lang="en-US" sz="2400" b="1" dirty="0">
                <a:latin typeface="Calibri" pitchFamily="34" charset="0"/>
              </a:rPr>
              <a:t> to </a:t>
            </a:r>
            <a:r>
              <a:rPr lang="en-US" sz="2400" b="1" dirty="0" smtClean="0">
                <a:latin typeface="Calibri" pitchFamily="34" charset="0"/>
              </a:rPr>
              <a:t>work (and </a:t>
            </a:r>
            <a:r>
              <a:rPr lang="en-US" sz="2400" b="1" u="sng" dirty="0" smtClean="0">
                <a:latin typeface="Calibri" pitchFamily="34" charset="0"/>
              </a:rPr>
              <a:t>hasn’t</a:t>
            </a:r>
            <a:r>
              <a:rPr lang="en-US" sz="2400" b="1" dirty="0" smtClean="0">
                <a:latin typeface="Calibri" pitchFamily="34" charset="0"/>
              </a:rPr>
              <a:t> worked), </a:t>
            </a:r>
            <a:r>
              <a:rPr lang="en-US" sz="2400" b="1" dirty="0">
                <a:latin typeface="Calibri" pitchFamily="34" charset="0"/>
              </a:rPr>
              <a:t>especially in </a:t>
            </a:r>
            <a:r>
              <a:rPr lang="en-US" sz="2400" b="1" dirty="0" smtClean="0">
                <a:latin typeface="Calibri" pitchFamily="34" charset="0"/>
              </a:rPr>
              <a:t>small-scale </a:t>
            </a:r>
            <a:r>
              <a:rPr lang="en-US" sz="2400" b="1" dirty="0">
                <a:latin typeface="Calibri" pitchFamily="34" charset="0"/>
              </a:rPr>
              <a:t>agro-pastoral sector:</a:t>
            </a:r>
          </a:p>
          <a:p>
            <a:pPr marL="1092200" lvl="1" indent="-368300">
              <a:spcBef>
                <a:spcPct val="40000"/>
              </a:spcBef>
              <a:buFontTx/>
              <a:buChar char="•"/>
              <a:tabLst>
                <a:tab pos="395288" algn="l"/>
              </a:tabLst>
            </a:pPr>
            <a:r>
              <a:rPr lang="en-US" sz="2400" dirty="0" smtClean="0">
                <a:latin typeface="Calibri" pitchFamily="34" charset="0"/>
              </a:rPr>
              <a:t>Very high transactions costs, esp. w/little financial intermediation among pastoralists</a:t>
            </a:r>
            <a:endParaRPr lang="en-US" sz="2400" dirty="0">
              <a:latin typeface="Calibri" pitchFamily="34" charset="0"/>
            </a:endParaRPr>
          </a:p>
          <a:p>
            <a:pPr marL="1092200" lvl="1" indent="-368300">
              <a:spcBef>
                <a:spcPct val="20000"/>
              </a:spcBef>
              <a:buFontTx/>
              <a:buChar char="•"/>
              <a:tabLst>
                <a:tab pos="395288" algn="l"/>
              </a:tabLst>
            </a:pPr>
            <a:r>
              <a:rPr lang="en-US" sz="2400" dirty="0">
                <a:latin typeface="Calibri" pitchFamily="34" charset="0"/>
              </a:rPr>
              <a:t>Moral hazard/adverse </a:t>
            </a:r>
            <a:r>
              <a:rPr lang="en-US" sz="2400" dirty="0" smtClean="0">
                <a:latin typeface="Calibri" pitchFamily="34" charset="0"/>
              </a:rPr>
              <a:t>selection</a:t>
            </a:r>
          </a:p>
          <a:p>
            <a:pPr marL="1092200" lvl="1" indent="-368300">
              <a:spcBef>
                <a:spcPct val="20000"/>
              </a:spcBef>
              <a:buFontTx/>
              <a:buChar char="•"/>
              <a:tabLst>
                <a:tab pos="395288" algn="l"/>
              </a:tabLst>
            </a:pPr>
            <a:r>
              <a:rPr lang="en-US" sz="2400" dirty="0" smtClean="0">
                <a:latin typeface="Calibri" pitchFamily="34" charset="0"/>
              </a:rPr>
              <a:t>Small market for covering fixed costs of product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7747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7" name="TextBox 10"/>
          <p:cNvSpPr txBox="1">
            <a:spLocks noChangeArrowheads="1"/>
          </p:cNvSpPr>
          <p:nvPr/>
        </p:nvSpPr>
        <p:spPr bwMode="auto">
          <a:xfrm>
            <a:off x="228600" y="228600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The Potential of Index Insurance</a:t>
            </a:r>
            <a:endParaRPr lang="en-US" sz="28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8" name="Rectangle 3"/>
          <p:cNvSpPr>
            <a:spLocks noChangeArrowheads="1"/>
          </p:cNvSpPr>
          <p:nvPr/>
        </p:nvSpPr>
        <p:spPr bwMode="auto">
          <a:xfrm>
            <a:off x="255319" y="1173956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latin typeface="+mn-lt"/>
              </a:rPr>
              <a:t>Index </a:t>
            </a:r>
            <a:r>
              <a:rPr lang="en-US" sz="2400" b="1" dirty="0">
                <a:latin typeface="+mn-lt"/>
              </a:rPr>
              <a:t>insurance </a:t>
            </a:r>
            <a:r>
              <a:rPr lang="en-US" sz="2400" b="1" dirty="0" smtClean="0">
                <a:latin typeface="+mn-lt"/>
              </a:rPr>
              <a:t>is a promising variation on traditional insurance:</a:t>
            </a:r>
            <a:endParaRPr lang="en-US" sz="2400" b="1" dirty="0">
              <a:latin typeface="+mn-lt"/>
            </a:endParaRPr>
          </a:p>
          <a:p>
            <a:pPr marL="800100" lvl="1" indent="-3429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en-US" sz="2400" dirty="0" smtClean="0">
              <a:latin typeface="+mn-lt"/>
            </a:endParaRPr>
          </a:p>
          <a:p>
            <a:pPr marL="800100" lvl="1" indent="-3429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400" dirty="0" smtClean="0">
                <a:latin typeface="+mn-lt"/>
              </a:rPr>
              <a:t>Do </a:t>
            </a:r>
            <a:r>
              <a:rPr lang="en-US" sz="2400" i="1" u="sng" dirty="0" smtClean="0">
                <a:latin typeface="+mn-lt"/>
              </a:rPr>
              <a:t>not</a:t>
            </a:r>
            <a:r>
              <a:rPr lang="en-US" sz="2400" dirty="0" smtClean="0">
                <a:latin typeface="+mn-lt"/>
              </a:rPr>
              <a:t> insure individual losses.  </a:t>
            </a:r>
          </a:p>
          <a:p>
            <a:pPr marL="800100" lvl="1" indent="-3429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en-US" sz="2400" dirty="0" smtClean="0">
              <a:latin typeface="+mn-lt"/>
            </a:endParaRPr>
          </a:p>
          <a:p>
            <a:pPr marL="800100" lvl="1" indent="-3429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400" dirty="0" smtClean="0">
                <a:latin typeface="+mn-lt"/>
              </a:rPr>
              <a:t>Instead insure some “index” measure that is strongly correlated with individual losses. (Examples: rainfall, remotely sensed vegetation index, area average yield, area average herd mortality loss).  Index needs to be: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objectively verifiable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available </a:t>
            </a:r>
            <a:r>
              <a:rPr lang="en-US" sz="2400" dirty="0">
                <a:latin typeface="+mn-lt"/>
              </a:rPr>
              <a:t>at low cost in real </a:t>
            </a:r>
            <a:r>
              <a:rPr lang="en-US" sz="2400" dirty="0" smtClean="0">
                <a:latin typeface="+mn-lt"/>
              </a:rPr>
              <a:t>time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not </a:t>
            </a:r>
            <a:r>
              <a:rPr lang="en-US" sz="2400" dirty="0" err="1">
                <a:latin typeface="+mn-lt"/>
              </a:rPr>
              <a:t>manipulable</a:t>
            </a:r>
            <a:r>
              <a:rPr lang="en-US" sz="2400" dirty="0">
                <a:latin typeface="+mn-lt"/>
              </a:rPr>
              <a:t> by either party to the </a:t>
            </a:r>
            <a:r>
              <a:rPr lang="en-US" sz="2400" dirty="0" smtClean="0">
                <a:latin typeface="+mn-lt"/>
              </a:rPr>
              <a:t>contract</a:t>
            </a:r>
          </a:p>
        </p:txBody>
      </p:sp>
    </p:spTree>
    <p:extLst>
      <p:ext uri="{BB962C8B-B14F-4D97-AF65-F5344CB8AC3E}">
        <p14:creationId xmlns:p14="http://schemas.microsoft.com/office/powerpoint/2010/main" val="256040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7747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7" name="TextBox 10"/>
          <p:cNvSpPr txBox="1">
            <a:spLocks noChangeArrowheads="1"/>
          </p:cNvSpPr>
          <p:nvPr/>
        </p:nvSpPr>
        <p:spPr bwMode="auto">
          <a:xfrm>
            <a:off x="228600" y="228600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The Potential of Index Insurance</a:t>
            </a:r>
            <a:endParaRPr lang="en-US" sz="28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8" name="Rectangle 3"/>
          <p:cNvSpPr>
            <a:spLocks noChangeArrowheads="1"/>
          </p:cNvSpPr>
          <p:nvPr/>
        </p:nvSpPr>
        <p:spPr bwMode="auto">
          <a:xfrm>
            <a:off x="228600" y="1066800"/>
            <a:ext cx="8610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latin typeface="+mn-lt"/>
              </a:rPr>
              <a:t>Index </a:t>
            </a:r>
            <a:r>
              <a:rPr lang="en-US" sz="2400" b="1" dirty="0">
                <a:latin typeface="+mn-lt"/>
              </a:rPr>
              <a:t>insurance </a:t>
            </a:r>
            <a:r>
              <a:rPr lang="en-US" sz="2400" b="1" dirty="0" smtClean="0">
                <a:latin typeface="+mn-lt"/>
              </a:rPr>
              <a:t>can obviate the </a:t>
            </a:r>
            <a:r>
              <a:rPr lang="en-US" sz="2400" b="1" dirty="0">
                <a:latin typeface="+mn-lt"/>
              </a:rPr>
              <a:t>problems that make individual insurance unprofitable for small, remote clients: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+mn-lt"/>
              </a:rPr>
              <a:t>- No </a:t>
            </a:r>
            <a:r>
              <a:rPr lang="en-US" sz="2400" dirty="0">
                <a:latin typeface="+mn-lt"/>
              </a:rPr>
              <a:t>transactions costs of measuring individual losses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+mn-lt"/>
              </a:rPr>
              <a:t>- Preserves </a:t>
            </a:r>
            <a:r>
              <a:rPr lang="en-US" sz="2400" dirty="0">
                <a:latin typeface="+mn-lt"/>
              </a:rPr>
              <a:t>effort incentives (no moral hazard) </a:t>
            </a:r>
            <a:endParaRPr lang="en-US" sz="2400" dirty="0" smtClean="0">
              <a:latin typeface="+mn-lt"/>
            </a:endParaRP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+mn-lt"/>
              </a:rPr>
              <a:t>- Adverse </a:t>
            </a:r>
            <a:r>
              <a:rPr lang="en-US" sz="2400" dirty="0">
                <a:latin typeface="+mn-lt"/>
              </a:rPr>
              <a:t>selection does not matter as payouts do not depend on the riskiness of those who buy the insurance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400" b="1" dirty="0" smtClean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+mn-lt"/>
              </a:rPr>
              <a:t>Index </a:t>
            </a:r>
            <a:r>
              <a:rPr lang="en-US" sz="2400" b="1" dirty="0">
                <a:latin typeface="+mn-lt"/>
              </a:rPr>
              <a:t>insurance can, in principle, </a:t>
            </a:r>
            <a:r>
              <a:rPr lang="en-US" sz="2400" b="1" dirty="0" smtClean="0">
                <a:latin typeface="+mn-lt"/>
              </a:rPr>
              <a:t>provide a timely, financially sustainable safety </a:t>
            </a:r>
            <a:r>
              <a:rPr lang="en-US" sz="2400" b="1" dirty="0">
                <a:latin typeface="+mn-lt"/>
              </a:rPr>
              <a:t>net </a:t>
            </a:r>
            <a:r>
              <a:rPr lang="en-US" sz="2400" b="1" dirty="0" smtClean="0">
                <a:latin typeface="+mn-lt"/>
              </a:rPr>
              <a:t>against catastrophic drought shocks: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+mn-lt"/>
              </a:rPr>
              <a:t>	</a:t>
            </a:r>
            <a:r>
              <a:rPr lang="en-US" sz="2400" dirty="0" smtClean="0">
                <a:latin typeface="+mn-lt"/>
              </a:rPr>
              <a:t>- individual (retail) products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+mn-lt"/>
              </a:rPr>
              <a:t>	</a:t>
            </a:r>
            <a:r>
              <a:rPr lang="en-US" sz="2400" dirty="0" smtClean="0">
                <a:latin typeface="+mn-lt"/>
              </a:rPr>
              <a:t>- agency/group (wholesale) products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400" b="1" dirty="0" smtClean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+mn-lt"/>
              </a:rPr>
              <a:t>Could also accelerate herd recovery, alter herd dynamics, crowd in investment  and avert system collapse if drought frequency grows!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0568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14300" y="169388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7747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3" name="TextBox 10"/>
          <p:cNvSpPr txBox="1">
            <a:spLocks noChangeArrowheads="1"/>
          </p:cNvSpPr>
          <p:nvPr/>
        </p:nvSpPr>
        <p:spPr bwMode="auto">
          <a:xfrm>
            <a:off x="228600" y="228600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Example: Pre-finance disaster response</a:t>
            </a:r>
            <a:endParaRPr lang="en-US" sz="28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91846" name="Rectangle 6"/>
          <p:cNvSpPr>
            <a:spLocks noChangeArrowheads="1"/>
          </p:cNvSpPr>
          <p:nvPr/>
        </p:nvSpPr>
        <p:spPr bwMode="auto">
          <a:xfrm>
            <a:off x="304800" y="862386"/>
            <a:ext cx="8610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400" b="1" dirty="0">
                <a:latin typeface="+mj-lt"/>
              </a:rPr>
              <a:t>Current stage of emergency response</a:t>
            </a:r>
          </a:p>
          <a:p>
            <a:pPr algn="l" eaLnBrk="0" hangingPunct="0"/>
            <a:endParaRPr lang="en-US" sz="2400" dirty="0" smtClean="0">
              <a:latin typeface="+mj-lt"/>
            </a:endParaRPr>
          </a:p>
          <a:p>
            <a:pPr algn="l" eaLnBrk="0" hangingPunct="0"/>
            <a:endParaRPr lang="en-US" sz="2400" dirty="0" smtClean="0">
              <a:latin typeface="+mj-lt"/>
            </a:endParaRPr>
          </a:p>
          <a:p>
            <a:pPr algn="l" eaLnBrk="0" hangingPunct="0"/>
            <a:endParaRPr lang="en-US" sz="2400" dirty="0">
              <a:latin typeface="+mj-lt"/>
            </a:endParaRPr>
          </a:p>
          <a:p>
            <a:pPr algn="l" eaLnBrk="0" hangingPunct="0"/>
            <a:endParaRPr lang="en-US" sz="2400" dirty="0">
              <a:latin typeface="+mj-lt"/>
            </a:endParaRPr>
          </a:p>
          <a:p>
            <a:pPr algn="l" eaLnBrk="0" hangingPunct="0"/>
            <a:endParaRPr lang="en-US" sz="2400" dirty="0">
              <a:latin typeface="+mj-lt"/>
            </a:endParaRPr>
          </a:p>
          <a:p>
            <a:pPr algn="l" eaLnBrk="0" hangingPunct="0"/>
            <a:endParaRPr lang="en-US" sz="2400" dirty="0">
              <a:latin typeface="+mj-lt"/>
            </a:endParaRPr>
          </a:p>
          <a:p>
            <a:pPr algn="l" eaLnBrk="0" hangingPunct="0"/>
            <a:endParaRPr lang="en-US" sz="2400" dirty="0">
              <a:latin typeface="+mj-lt"/>
            </a:endParaRPr>
          </a:p>
          <a:p>
            <a:pPr algn="l" eaLnBrk="0" hangingPunct="0"/>
            <a:r>
              <a:rPr lang="en-US" sz="2400" b="1" dirty="0" smtClean="0">
                <a:latin typeface="+mj-lt"/>
              </a:rPr>
              <a:t>Goal</a:t>
            </a:r>
            <a:r>
              <a:rPr lang="en-US" sz="2400" b="1" dirty="0">
                <a:latin typeface="+mj-lt"/>
              </a:rPr>
              <a:t>: </a:t>
            </a:r>
            <a:r>
              <a:rPr lang="en-US" sz="2400" b="1" dirty="0" smtClean="0">
                <a:latin typeface="+mj-lt"/>
              </a:rPr>
              <a:t>Use </a:t>
            </a:r>
            <a:r>
              <a:rPr lang="en-US" sz="2400" b="1" dirty="0">
                <a:latin typeface="+mj-lt"/>
              </a:rPr>
              <a:t>index insurance to </a:t>
            </a:r>
            <a:r>
              <a:rPr lang="en-US" sz="2400" b="1" dirty="0" smtClean="0">
                <a:latin typeface="+mj-lt"/>
              </a:rPr>
              <a:t>pre-finance </a:t>
            </a:r>
            <a:r>
              <a:rPr lang="en-US" sz="2400" b="1" dirty="0">
                <a:latin typeface="+mj-lt"/>
              </a:rPr>
              <a:t>effective response to severe droughts</a:t>
            </a:r>
          </a:p>
        </p:txBody>
      </p:sp>
      <p:grpSp>
        <p:nvGrpSpPr>
          <p:cNvPr id="2" name="Group 30"/>
          <p:cNvGrpSpPr>
            <a:grpSpLocks noChangeAspect="1"/>
          </p:cNvGrpSpPr>
          <p:nvPr/>
        </p:nvGrpSpPr>
        <p:grpSpPr bwMode="auto">
          <a:xfrm>
            <a:off x="1143000" y="1524714"/>
            <a:ext cx="7086600" cy="2057244"/>
            <a:chOff x="1808" y="2700"/>
            <a:chExt cx="8640" cy="3689"/>
          </a:xfrm>
        </p:grpSpPr>
        <p:sp>
          <p:nvSpPr>
            <p:cNvPr id="291871" name="AutoShape 31"/>
            <p:cNvSpPr>
              <a:spLocks noChangeAspect="1" noChangeArrowheads="1"/>
            </p:cNvSpPr>
            <p:nvPr/>
          </p:nvSpPr>
          <p:spPr bwMode="auto">
            <a:xfrm>
              <a:off x="1808" y="2700"/>
              <a:ext cx="8640" cy="36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91872" name="Line 32"/>
            <p:cNvSpPr>
              <a:spLocks noChangeShapeType="1"/>
            </p:cNvSpPr>
            <p:nvPr/>
          </p:nvSpPr>
          <p:spPr bwMode="auto">
            <a:xfrm>
              <a:off x="2520" y="3960"/>
              <a:ext cx="70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873" name="Text Box 33"/>
            <p:cNvSpPr txBox="1">
              <a:spLocks noChangeArrowheads="1"/>
            </p:cNvSpPr>
            <p:nvPr/>
          </p:nvSpPr>
          <p:spPr bwMode="auto">
            <a:xfrm>
              <a:off x="2880" y="4320"/>
              <a:ext cx="2160" cy="1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 dirty="0"/>
                <a:t>Seasonal </a:t>
              </a:r>
              <a:r>
                <a:rPr lang="en-US" sz="1800" b="1" dirty="0" smtClean="0"/>
                <a:t>rains </a:t>
              </a:r>
              <a:r>
                <a:rPr lang="en-US" sz="1800" b="1" dirty="0"/>
                <a:t>fail </a:t>
              </a:r>
              <a:r>
                <a:rPr lang="en-US" sz="1800" b="1" dirty="0" smtClean="0"/>
                <a:t>/EWS alert</a:t>
              </a:r>
              <a:endParaRPr lang="en-US" sz="1800" b="1" dirty="0"/>
            </a:p>
          </p:txBody>
        </p:sp>
        <p:sp>
          <p:nvSpPr>
            <p:cNvPr id="291874" name="Text Box 34"/>
            <p:cNvSpPr txBox="1">
              <a:spLocks noChangeArrowheads="1"/>
            </p:cNvSpPr>
            <p:nvPr/>
          </p:nvSpPr>
          <p:spPr bwMode="auto">
            <a:xfrm>
              <a:off x="4595" y="4340"/>
              <a:ext cx="16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 dirty="0"/>
                <a:t>Assess</a:t>
              </a:r>
            </a:p>
          </p:txBody>
        </p:sp>
        <p:sp>
          <p:nvSpPr>
            <p:cNvPr id="291875" name="Text Box 35"/>
            <p:cNvSpPr txBox="1">
              <a:spLocks noChangeArrowheads="1"/>
            </p:cNvSpPr>
            <p:nvPr/>
          </p:nvSpPr>
          <p:spPr bwMode="auto">
            <a:xfrm>
              <a:off x="7380" y="4320"/>
              <a:ext cx="1620" cy="1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 dirty="0"/>
                <a:t>Aid arrival</a:t>
              </a:r>
            </a:p>
          </p:txBody>
        </p:sp>
        <p:sp>
          <p:nvSpPr>
            <p:cNvPr id="291876" name="AutoShape 36"/>
            <p:cNvSpPr>
              <a:spLocks noChangeArrowheads="1"/>
            </p:cNvSpPr>
            <p:nvPr/>
          </p:nvSpPr>
          <p:spPr bwMode="auto">
            <a:xfrm>
              <a:off x="4047" y="3687"/>
              <a:ext cx="453" cy="453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877" name="Line 37"/>
            <p:cNvSpPr>
              <a:spLocks noChangeShapeType="1"/>
            </p:cNvSpPr>
            <p:nvPr/>
          </p:nvSpPr>
          <p:spPr bwMode="auto">
            <a:xfrm>
              <a:off x="5399" y="3780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878" name="Line 38"/>
            <p:cNvSpPr>
              <a:spLocks noChangeShapeType="1"/>
            </p:cNvSpPr>
            <p:nvPr/>
          </p:nvSpPr>
          <p:spPr bwMode="auto">
            <a:xfrm flipV="1">
              <a:off x="4320" y="3416"/>
              <a:ext cx="3960" cy="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879" name="Line 39"/>
            <p:cNvSpPr>
              <a:spLocks noChangeShapeType="1"/>
            </p:cNvSpPr>
            <p:nvPr/>
          </p:nvSpPr>
          <p:spPr bwMode="auto">
            <a:xfrm>
              <a:off x="6479" y="3776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880" name="Text Box 40"/>
            <p:cNvSpPr txBox="1">
              <a:spLocks noChangeArrowheads="1"/>
            </p:cNvSpPr>
            <p:nvPr/>
          </p:nvSpPr>
          <p:spPr bwMode="auto">
            <a:xfrm>
              <a:off x="5760" y="4316"/>
              <a:ext cx="16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 dirty="0"/>
                <a:t>Appeal</a:t>
              </a:r>
            </a:p>
          </p:txBody>
        </p:sp>
        <p:sp>
          <p:nvSpPr>
            <p:cNvPr id="291881" name="AutoShape 41"/>
            <p:cNvSpPr>
              <a:spLocks noChangeArrowheads="1"/>
            </p:cNvSpPr>
            <p:nvPr/>
          </p:nvSpPr>
          <p:spPr bwMode="auto">
            <a:xfrm>
              <a:off x="7920" y="3686"/>
              <a:ext cx="540" cy="540"/>
            </a:xfrm>
            <a:prstGeom prst="star4">
              <a:avLst>
                <a:gd name="adj" fmla="val 12500"/>
              </a:avLst>
            </a:prstGeom>
            <a:solidFill>
              <a:srgbClr val="008000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882" name="Text Box 42"/>
            <p:cNvSpPr txBox="1">
              <a:spLocks noChangeArrowheads="1"/>
            </p:cNvSpPr>
            <p:nvPr/>
          </p:nvSpPr>
          <p:spPr bwMode="auto">
            <a:xfrm>
              <a:off x="5510" y="2976"/>
              <a:ext cx="1510" cy="620"/>
            </a:xfrm>
            <a:prstGeom prst="rect">
              <a:avLst/>
            </a:prstGeom>
            <a:noFill/>
            <a:ln w="952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sz="1800" b="1" dirty="0"/>
                <a:t>3 - 6 months</a:t>
              </a:r>
            </a:p>
          </p:txBody>
        </p:sp>
        <p:sp>
          <p:nvSpPr>
            <p:cNvPr id="291883" name="Text Box 43"/>
            <p:cNvSpPr txBox="1">
              <a:spLocks noChangeArrowheads="1"/>
            </p:cNvSpPr>
            <p:nvPr/>
          </p:nvSpPr>
          <p:spPr bwMode="auto">
            <a:xfrm>
              <a:off x="9360" y="3778"/>
              <a:ext cx="1080" cy="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 dirty="0"/>
                <a:t>Time</a:t>
              </a:r>
            </a:p>
          </p:txBody>
        </p:sp>
      </p:grpSp>
      <p:grpSp>
        <p:nvGrpSpPr>
          <p:cNvPr id="3" name="Group 44"/>
          <p:cNvGrpSpPr>
            <a:grpSpLocks noChangeAspect="1"/>
          </p:cNvGrpSpPr>
          <p:nvPr/>
        </p:nvGrpSpPr>
        <p:grpSpPr bwMode="auto">
          <a:xfrm>
            <a:off x="1094608" y="4631424"/>
            <a:ext cx="7134993" cy="1828871"/>
            <a:chOff x="1749" y="2700"/>
            <a:chExt cx="8699" cy="4508"/>
          </a:xfrm>
        </p:grpSpPr>
        <p:sp>
          <p:nvSpPr>
            <p:cNvPr id="291885" name="AutoShape 45"/>
            <p:cNvSpPr>
              <a:spLocks noChangeAspect="1" noChangeArrowheads="1"/>
            </p:cNvSpPr>
            <p:nvPr/>
          </p:nvSpPr>
          <p:spPr bwMode="auto">
            <a:xfrm>
              <a:off x="1808" y="2700"/>
              <a:ext cx="8640" cy="450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886" name="Line 46"/>
            <p:cNvSpPr>
              <a:spLocks noChangeShapeType="1"/>
            </p:cNvSpPr>
            <p:nvPr/>
          </p:nvSpPr>
          <p:spPr bwMode="auto">
            <a:xfrm>
              <a:off x="2520" y="3960"/>
              <a:ext cx="70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887" name="Text Box 47"/>
            <p:cNvSpPr txBox="1">
              <a:spLocks noChangeArrowheads="1"/>
            </p:cNvSpPr>
            <p:nvPr/>
          </p:nvSpPr>
          <p:spPr bwMode="auto">
            <a:xfrm>
              <a:off x="1749" y="4281"/>
              <a:ext cx="1620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 dirty="0"/>
                <a:t>Appeal for insurance premiums</a:t>
              </a:r>
            </a:p>
            <a:p>
              <a:endParaRPr lang="en-US" sz="1800" b="1" dirty="0"/>
            </a:p>
          </p:txBody>
        </p:sp>
        <p:sp>
          <p:nvSpPr>
            <p:cNvPr id="291888" name="Text Box 48"/>
            <p:cNvSpPr txBox="1">
              <a:spLocks noChangeArrowheads="1"/>
            </p:cNvSpPr>
            <p:nvPr/>
          </p:nvSpPr>
          <p:spPr bwMode="auto">
            <a:xfrm>
              <a:off x="5399" y="4365"/>
              <a:ext cx="1783" cy="1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 dirty="0"/>
                <a:t>Aid arrival</a:t>
              </a:r>
            </a:p>
            <a:p>
              <a:r>
                <a:rPr lang="en-US" sz="1800" i="1" dirty="0" smtClean="0"/>
                <a:t>(</a:t>
              </a:r>
              <a:r>
                <a:rPr lang="en-US" sz="1800" i="1" dirty="0"/>
                <a:t>insurance </a:t>
              </a:r>
              <a:r>
                <a:rPr lang="en-US" sz="1800" i="1" dirty="0" smtClean="0"/>
                <a:t>  payout</a:t>
              </a:r>
              <a:r>
                <a:rPr lang="en-US" sz="1800" i="1" dirty="0"/>
                <a:t>)</a:t>
              </a:r>
            </a:p>
          </p:txBody>
        </p:sp>
        <p:sp>
          <p:nvSpPr>
            <p:cNvPr id="291889" name="AutoShape 49"/>
            <p:cNvSpPr>
              <a:spLocks noChangeArrowheads="1"/>
            </p:cNvSpPr>
            <p:nvPr/>
          </p:nvSpPr>
          <p:spPr bwMode="auto">
            <a:xfrm>
              <a:off x="4055" y="3687"/>
              <a:ext cx="453" cy="453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890" name="Line 50"/>
            <p:cNvSpPr>
              <a:spLocks noChangeShapeType="1"/>
            </p:cNvSpPr>
            <p:nvPr/>
          </p:nvSpPr>
          <p:spPr bwMode="auto">
            <a:xfrm>
              <a:off x="2708" y="3780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891" name="Line 51"/>
            <p:cNvSpPr>
              <a:spLocks noChangeShapeType="1"/>
            </p:cNvSpPr>
            <p:nvPr/>
          </p:nvSpPr>
          <p:spPr bwMode="auto">
            <a:xfrm flipV="1">
              <a:off x="4328" y="3416"/>
              <a:ext cx="1260" cy="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892" name="AutoShape 52"/>
            <p:cNvSpPr>
              <a:spLocks noChangeArrowheads="1"/>
            </p:cNvSpPr>
            <p:nvPr/>
          </p:nvSpPr>
          <p:spPr bwMode="auto">
            <a:xfrm>
              <a:off x="5408" y="3686"/>
              <a:ext cx="540" cy="540"/>
            </a:xfrm>
            <a:prstGeom prst="star4">
              <a:avLst>
                <a:gd name="adj" fmla="val 12500"/>
              </a:avLst>
            </a:prstGeom>
            <a:solidFill>
              <a:srgbClr val="008000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893" name="Text Box 53"/>
            <p:cNvSpPr txBox="1">
              <a:spLocks noChangeArrowheads="1"/>
            </p:cNvSpPr>
            <p:nvPr/>
          </p:nvSpPr>
          <p:spPr bwMode="auto">
            <a:xfrm>
              <a:off x="3294" y="4365"/>
              <a:ext cx="2323" cy="1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b="1" dirty="0"/>
                <a:t>Seasonal </a:t>
              </a:r>
              <a:r>
                <a:rPr lang="en-US" sz="1800" b="1" dirty="0" smtClean="0"/>
                <a:t>rains </a:t>
              </a:r>
              <a:r>
                <a:rPr lang="en-US" sz="1800" b="1" dirty="0"/>
                <a:t>fail </a:t>
              </a:r>
              <a:r>
                <a:rPr lang="en-US" sz="1800" b="1" dirty="0" smtClean="0"/>
                <a:t>/EWS alert</a:t>
              </a:r>
              <a:r>
                <a:rPr lang="en-US" b="1" dirty="0"/>
                <a:t> </a:t>
              </a:r>
              <a:r>
                <a:rPr lang="en-US" sz="1800" i="1" dirty="0" smtClean="0"/>
                <a:t>(triggers payout)</a:t>
              </a:r>
              <a:endParaRPr lang="en-US" sz="1800" i="1" dirty="0"/>
            </a:p>
          </p:txBody>
        </p:sp>
        <p:sp>
          <p:nvSpPr>
            <p:cNvPr id="291894" name="Text Box 54"/>
            <p:cNvSpPr txBox="1">
              <a:spLocks noChangeArrowheads="1"/>
            </p:cNvSpPr>
            <p:nvPr/>
          </p:nvSpPr>
          <p:spPr bwMode="auto">
            <a:xfrm>
              <a:off x="9368" y="3780"/>
              <a:ext cx="1080" cy="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dirty="0"/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187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7747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7" name="TextBox 10"/>
          <p:cNvSpPr txBox="1">
            <a:spLocks noChangeArrowheads="1"/>
          </p:cNvSpPr>
          <p:nvPr/>
        </p:nvSpPr>
        <p:spPr bwMode="auto">
          <a:xfrm>
            <a:off x="228600" y="228600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The Major Challenges of Index Insurance</a:t>
            </a:r>
            <a:endParaRPr lang="en-US" sz="28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8" name="Rectangle 3"/>
          <p:cNvSpPr>
            <a:spLocks noChangeArrowheads="1"/>
          </p:cNvSpPr>
          <p:nvPr/>
        </p:nvSpPr>
        <p:spPr bwMode="auto">
          <a:xfrm>
            <a:off x="457200" y="10668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b="1" dirty="0" smtClean="0">
                <a:latin typeface="+mn-lt"/>
              </a:rPr>
              <a:t>For both wholesale and retail index insurance: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2400" b="1" u="sng" dirty="0" smtClean="0">
              <a:latin typeface="+mn-lt"/>
            </a:endParaRPr>
          </a:p>
          <a:p>
            <a:pPr marL="457200" indent="-514350">
              <a:spcBef>
                <a:spcPts val="600"/>
              </a:spcBef>
              <a:spcAft>
                <a:spcPts val="1200"/>
              </a:spcAft>
              <a:buFont typeface="Times New Roman" pitchFamily="18" charset="0"/>
              <a:buAutoNum type="arabicPeriod"/>
            </a:pPr>
            <a:r>
              <a:rPr lang="en-US" sz="2400" b="1" u="sng" dirty="0" smtClean="0">
                <a:latin typeface="+mn-lt"/>
              </a:rPr>
              <a:t>High quality data </a:t>
            </a:r>
            <a:r>
              <a:rPr lang="en-US" sz="2400" dirty="0" smtClean="0">
                <a:latin typeface="+mn-lt"/>
              </a:rPr>
              <a:t>(reliable, timely, non-</a:t>
            </a:r>
            <a:r>
              <a:rPr lang="en-US" sz="2400" dirty="0" err="1" smtClean="0">
                <a:latin typeface="+mn-lt"/>
              </a:rPr>
              <a:t>manipulable</a:t>
            </a:r>
            <a:r>
              <a:rPr lang="en-US" sz="2400" dirty="0" smtClean="0">
                <a:latin typeface="+mn-lt"/>
              </a:rPr>
              <a:t>, long-term) to design/price product and to determine payouts</a:t>
            </a:r>
          </a:p>
          <a:p>
            <a:pPr marL="457200" indent="-514350">
              <a:spcBef>
                <a:spcPts val="600"/>
              </a:spcBef>
              <a:spcAft>
                <a:spcPts val="1200"/>
              </a:spcAft>
              <a:buFont typeface="Times New Roman" pitchFamily="18" charset="0"/>
              <a:buAutoNum type="arabicPeriod"/>
            </a:pPr>
            <a:r>
              <a:rPr lang="en-US" sz="2400" b="1" u="sng" dirty="0" smtClean="0">
                <a:latin typeface="+mn-lt"/>
              </a:rPr>
              <a:t>Innovation incentives </a:t>
            </a:r>
            <a:r>
              <a:rPr lang="en-US" sz="2400" dirty="0" smtClean="0">
                <a:latin typeface="+mn-lt"/>
              </a:rPr>
              <a:t>for insurers/reinsurers to design and market a new product and global market to support it</a:t>
            </a:r>
          </a:p>
          <a:p>
            <a:pPr marL="457200" indent="-514350">
              <a:spcBef>
                <a:spcPts val="600"/>
              </a:spcBef>
              <a:spcAft>
                <a:spcPts val="1200"/>
              </a:spcAft>
              <a:buFont typeface="Times New Roman" pitchFamily="18" charset="0"/>
              <a:buAutoNum type="arabicPeriod"/>
            </a:pPr>
            <a:endParaRPr lang="en-US" sz="2400" dirty="0" smtClean="0">
              <a:latin typeface="+mn-lt"/>
            </a:endParaRPr>
          </a:p>
          <a:p>
            <a:pPr marL="457200" indent="-514350">
              <a:spcBef>
                <a:spcPts val="600"/>
              </a:spcBef>
              <a:spcAft>
                <a:spcPts val="1200"/>
              </a:spcAft>
              <a:buFont typeface="Times New Roman" pitchFamily="18" charset="0"/>
              <a:buAutoNum type="arabicPeriod"/>
            </a:pPr>
            <a:endParaRPr lang="en-US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862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7747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7" name="TextBox 10"/>
          <p:cNvSpPr txBox="1">
            <a:spLocks noChangeArrowheads="1"/>
          </p:cNvSpPr>
          <p:nvPr/>
        </p:nvSpPr>
        <p:spPr bwMode="auto">
          <a:xfrm>
            <a:off x="228600" y="228600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The Major Challenges of Index Insurance</a:t>
            </a:r>
            <a:endParaRPr lang="en-US" sz="28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8" name="Rectangle 3"/>
          <p:cNvSpPr>
            <a:spLocks noChangeArrowheads="1"/>
          </p:cNvSpPr>
          <p:nvPr/>
        </p:nvSpPr>
        <p:spPr bwMode="auto">
          <a:xfrm>
            <a:off x="457200" y="10668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b="1" dirty="0" smtClean="0">
                <a:latin typeface="+mn-lt"/>
              </a:rPr>
              <a:t>And for retail (but not necessarily wholesale) products: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2400" b="1" dirty="0" smtClean="0">
              <a:latin typeface="+mn-lt"/>
            </a:endParaRPr>
          </a:p>
          <a:p>
            <a:pPr marL="457200" indent="-514350">
              <a:spcBef>
                <a:spcPts val="600"/>
              </a:spcBef>
              <a:spcAft>
                <a:spcPts val="1200"/>
              </a:spcAft>
              <a:buFont typeface="+mj-lt"/>
              <a:buAutoNum type="arabicPeriod" startAt="3"/>
            </a:pPr>
            <a:r>
              <a:rPr lang="en-US" sz="2400" b="1" u="sng" dirty="0" smtClean="0">
                <a:latin typeface="+mn-lt"/>
              </a:rPr>
              <a:t>Minimize uncovered basis risk</a:t>
            </a:r>
            <a:r>
              <a:rPr lang="en-US" sz="2400" dirty="0" smtClean="0">
                <a:latin typeface="+mn-lt"/>
              </a:rPr>
              <a:t> through product design. Is it insurance or a lottery ticket? Much turns on basis risk! </a:t>
            </a:r>
          </a:p>
          <a:p>
            <a:pPr marL="457200" indent="-514350">
              <a:spcBef>
                <a:spcPts val="600"/>
              </a:spcBef>
              <a:spcAft>
                <a:spcPts val="1200"/>
              </a:spcAft>
              <a:buFont typeface="Times New Roman" pitchFamily="18" charset="0"/>
              <a:buAutoNum type="arabicPeriod" startAt="3"/>
            </a:pPr>
            <a:r>
              <a:rPr lang="en-US" sz="2400" b="1" u="sng" dirty="0" smtClean="0">
                <a:latin typeface="+mn-lt"/>
              </a:rPr>
              <a:t>Establish informed effective demand</a:t>
            </a:r>
            <a:r>
              <a:rPr lang="en-US" sz="2400" dirty="0" smtClean="0">
                <a:latin typeface="+mn-lt"/>
              </a:rPr>
              <a:t>, especially among a clientele with little experience with </a:t>
            </a:r>
            <a:r>
              <a:rPr lang="en-US" sz="2400" u="sng" dirty="0" smtClean="0">
                <a:latin typeface="+mn-lt"/>
              </a:rPr>
              <a:t>any</a:t>
            </a:r>
            <a:r>
              <a:rPr lang="en-US" sz="2400" dirty="0" smtClean="0">
                <a:latin typeface="+mn-lt"/>
              </a:rPr>
              <a:t> insurance, much less a complex index-based insurance product</a:t>
            </a:r>
          </a:p>
          <a:p>
            <a:pPr marL="457200" indent="-514350">
              <a:spcBef>
                <a:spcPts val="600"/>
              </a:spcBef>
              <a:spcAft>
                <a:spcPts val="1200"/>
              </a:spcAft>
              <a:buFont typeface="Times New Roman" pitchFamily="18" charset="0"/>
              <a:buAutoNum type="arabicPeriod" startAt="3"/>
            </a:pPr>
            <a:r>
              <a:rPr lang="en-US" sz="2400" b="1" u="sng" dirty="0" smtClean="0">
                <a:latin typeface="+mn-lt"/>
              </a:rPr>
              <a:t>Low cost delivery mechanism </a:t>
            </a:r>
            <a:r>
              <a:rPr lang="en-US" sz="2400" dirty="0" smtClean="0">
                <a:latin typeface="+mn-lt"/>
              </a:rPr>
              <a:t>for making insurance available for numerous small and medium scale producers 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481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1592</TotalTime>
  <Words>767</Words>
  <Application>Microsoft Office PowerPoint</Application>
  <PresentationFormat>On-screen Show (4:3)</PresentationFormat>
  <Paragraphs>111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IBLI Performance Paper</dc:title>
  <dc:creator>Pin Chantarat</dc:creator>
  <cp:lastModifiedBy>Chris Barrett</cp:lastModifiedBy>
  <cp:revision>105</cp:revision>
  <dcterms:created xsi:type="dcterms:W3CDTF">2009-03-02T19:09:48Z</dcterms:created>
  <dcterms:modified xsi:type="dcterms:W3CDTF">2012-10-27T00:05:13Z</dcterms:modified>
</cp:coreProperties>
</file>