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3"/>
  </p:notesMasterIdLst>
  <p:handoutMasterIdLst>
    <p:handoutMasterId r:id="rId14"/>
  </p:handoutMasterIdLst>
  <p:sldIdLst>
    <p:sldId id="256" r:id="rId4"/>
    <p:sldId id="372" r:id="rId5"/>
    <p:sldId id="399" r:id="rId6"/>
    <p:sldId id="397" r:id="rId7"/>
    <p:sldId id="361" r:id="rId8"/>
    <p:sldId id="1317" r:id="rId9"/>
    <p:sldId id="1320" r:id="rId10"/>
    <p:sldId id="322" r:id="rId11"/>
    <p:sldId id="1321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20" clrIdx="0"/>
  <p:cmAuthor id="1" name="Chris Barrett" initials="CB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990033"/>
    <a:srgbClr val="FF66FF"/>
    <a:srgbClr val="FF6666"/>
    <a:srgbClr val="B00E04"/>
    <a:srgbClr val="9F0E04"/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44" autoAdjust="0"/>
    <p:restoredTop sz="83205" autoAdjust="0"/>
  </p:normalViewPr>
  <p:slideViewPr>
    <p:cSldViewPr>
      <p:cViewPr varScale="1">
        <p:scale>
          <a:sx n="127" d="100"/>
          <a:sy n="127" d="100"/>
        </p:scale>
        <p:origin x="8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EFF06DC-ABAE-469E-9C2A-400C2B30624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1696874-20AF-477D-9C39-65563CAA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52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6DE7-227D-441D-A212-B98C077B6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8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98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penknowledge.worldbank.org/handle/10986/3238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thelancet.com/article/S0140-6736(20)30677-2/fulltex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3276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dirty="0">
                <a:latin typeface="Georgia" pitchFamily="18" charset="0"/>
              </a:rPr>
              <a:t>Christopher B. Barrett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Cornell University</a:t>
            </a:r>
            <a:br>
              <a:rPr lang="en-US" sz="2800" dirty="0">
                <a:latin typeface="Georgia" pitchFamily="18" charset="0"/>
              </a:rPr>
            </a:br>
            <a:br>
              <a:rPr lang="en-US" sz="2400" dirty="0">
                <a:latin typeface="Georgia" pitchFamily="18" charset="0"/>
              </a:rPr>
            </a:br>
            <a:r>
              <a:rPr lang="en-US" sz="2400" dirty="0">
                <a:latin typeface="Georgia" pitchFamily="18" charset="0"/>
              </a:rPr>
              <a:t>COLLIS – Fons Vitae Webinar</a:t>
            </a:r>
            <a:br>
              <a:rPr lang="en-US" sz="2400" dirty="0">
                <a:latin typeface="Georgia" pitchFamily="18" charset="0"/>
              </a:rPr>
            </a:br>
            <a:r>
              <a:rPr lang="en-US" sz="2400" dirty="0">
                <a:latin typeface="Georgia" pitchFamily="18" charset="0"/>
              </a:rPr>
              <a:t>February 1, 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eorgia" pitchFamily="18" charset="0"/>
              </a:rPr>
              <a:t>Food Security: Combatting Unnecessary Human Suffering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3276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274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eorgia" pitchFamily="18" charset="0"/>
              </a:rPr>
              <a:t>Food security is a human right (Art. 25 1948 UDHR), intrinsic to human flourishing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5BB18C-B4BF-4A7A-8188-F42B8856B651}"/>
              </a:ext>
            </a:extLst>
          </p:cNvPr>
          <p:cNvSpPr txBox="1"/>
          <p:nvPr/>
        </p:nvSpPr>
        <p:spPr>
          <a:xfrm>
            <a:off x="331546" y="2344173"/>
            <a:ext cx="464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Food security exists if and only if </a:t>
            </a:r>
          </a:p>
          <a:p>
            <a:pPr algn="ctr"/>
            <a:r>
              <a:rPr lang="en-US" sz="2400" dirty="0">
                <a:latin typeface="Georgia" panose="02040502050405020303" pitchFamily="18" charset="0"/>
              </a:rPr>
              <a:t>“</a:t>
            </a:r>
            <a:r>
              <a:rPr lang="en-US" sz="2400" i="1" u="sng" dirty="0">
                <a:latin typeface="Georgia" panose="02040502050405020303" pitchFamily="18" charset="0"/>
              </a:rPr>
              <a:t>all people </a:t>
            </a:r>
            <a:r>
              <a:rPr lang="en-US" sz="2400" i="1" dirty="0">
                <a:latin typeface="Georgia" panose="02040502050405020303" pitchFamily="18" charset="0"/>
              </a:rPr>
              <a:t>at </a:t>
            </a:r>
            <a:r>
              <a:rPr lang="en-US" sz="2400" i="1" u="sng" dirty="0">
                <a:latin typeface="Georgia" panose="02040502050405020303" pitchFamily="18" charset="0"/>
              </a:rPr>
              <a:t>all times </a:t>
            </a:r>
            <a:r>
              <a:rPr lang="en-US" sz="2400" i="1" dirty="0">
                <a:latin typeface="Georgia" panose="02040502050405020303" pitchFamily="18" charset="0"/>
              </a:rPr>
              <a:t>have physical, social, and economic access to </a:t>
            </a:r>
            <a:r>
              <a:rPr lang="en-US" sz="2400" i="1" u="sng" dirty="0">
                <a:latin typeface="Georgia" panose="02040502050405020303" pitchFamily="18" charset="0"/>
              </a:rPr>
              <a:t>sufficient, safe and nutritious food </a:t>
            </a:r>
            <a:r>
              <a:rPr lang="en-US" sz="2400" i="1" dirty="0">
                <a:latin typeface="Georgia" panose="02040502050405020303" pitchFamily="18" charset="0"/>
              </a:rPr>
              <a:t>that meets their dietary needs and food preferences </a:t>
            </a:r>
            <a:r>
              <a:rPr lang="en-US" sz="2400" i="1" u="sng" dirty="0">
                <a:latin typeface="Georgia" panose="02040502050405020303" pitchFamily="18" charset="0"/>
              </a:rPr>
              <a:t>for an active and healthy life</a:t>
            </a:r>
            <a:r>
              <a:rPr lang="en-US" sz="2400" dirty="0">
                <a:latin typeface="Georgia" panose="02040502050405020303" pitchFamily="18" charset="0"/>
              </a:rPr>
              <a:t>” </a:t>
            </a: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  <a:p>
            <a:pPr algn="ctr"/>
            <a:r>
              <a:rPr lang="en-US" sz="2400" dirty="0">
                <a:latin typeface="Georgia" panose="02040502050405020303" pitchFamily="18" charset="0"/>
              </a:rPr>
              <a:t>(1996 World Food Summit definition, emphasis added)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BC3F62-A5C6-4ACB-B0B0-8D71A2F51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043894"/>
            <a:ext cx="3524250" cy="4661706"/>
          </a:xfrm>
          <a:prstGeom prst="rect">
            <a:avLst/>
          </a:prstGeom>
        </p:spPr>
      </p:pic>
      <p:sp>
        <p:nvSpPr>
          <p:cNvPr id="8" name="Title 5">
            <a:extLst>
              <a:ext uri="{FF2B5EF4-FFF2-40B4-BE49-F238E27FC236}">
                <a16:creationId xmlns:a16="http://schemas.microsoft.com/office/drawing/2014/main" id="{526189BD-7394-4F5E-80CB-D3FB36BA0B86}"/>
              </a:ext>
            </a:extLst>
          </p:cNvPr>
          <p:cNvSpPr txBox="1">
            <a:spLocks/>
          </p:cNvSpPr>
          <p:nvPr/>
        </p:nvSpPr>
        <p:spPr bwMode="auto">
          <a:xfrm>
            <a:off x="5715000" y="-45110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Food security is a human right</a:t>
            </a:r>
          </a:p>
        </p:txBody>
      </p:sp>
    </p:spTree>
    <p:extLst>
      <p:ext uri="{BB962C8B-B14F-4D97-AF65-F5344CB8AC3E}">
        <p14:creationId xmlns:p14="http://schemas.microsoft.com/office/powerpoint/2010/main" val="80165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6746" y="3124200"/>
            <a:ext cx="89305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Georgia" pitchFamily="18" charset="0"/>
              </a:rPr>
              <a:t>Global food production is at record highs. </a:t>
            </a:r>
          </a:p>
          <a:p>
            <a:endParaRPr lang="en-US" altLang="en-US" sz="2000" dirty="0">
              <a:latin typeface="Georgia" pitchFamily="18" charset="0"/>
            </a:endParaRPr>
          </a:p>
          <a:p>
            <a:r>
              <a:rPr lang="en-US" altLang="en-US" sz="2000" dirty="0">
                <a:latin typeface="Georgia" pitchFamily="18" charset="0"/>
              </a:rPr>
              <a:t>So are human population and incomes.</a:t>
            </a:r>
          </a:p>
          <a:p>
            <a:endParaRPr lang="en-US" altLang="en-US" sz="2000" dirty="0">
              <a:latin typeface="Georgia" pitchFamily="18" charset="0"/>
            </a:endParaRPr>
          </a:p>
          <a:p>
            <a:r>
              <a:rPr lang="en-US" altLang="en-US" sz="2000" dirty="0">
                <a:latin typeface="Georgia" pitchFamily="18" charset="0"/>
              </a:rPr>
              <a:t>Since ~2000 food demand growth has outpaced supply expansion.</a:t>
            </a:r>
          </a:p>
          <a:p>
            <a:endParaRPr lang="en-US" altLang="en-US" sz="2000" dirty="0">
              <a:latin typeface="Georgia" pitchFamily="18" charset="0"/>
            </a:endParaRPr>
          </a:p>
          <a:p>
            <a:r>
              <a:rPr lang="en-US" altLang="en-US" sz="2000" dirty="0">
                <a:latin typeface="Georgia" pitchFamily="18" charset="0"/>
              </a:rPr>
              <a:t>Prices have therefore risen. And since ~2014, so has hunger and malnutrition.</a:t>
            </a:r>
          </a:p>
          <a:p>
            <a:endParaRPr lang="en-US" altLang="en-US" sz="2000" dirty="0">
              <a:latin typeface="Georgia" pitchFamily="18" charset="0"/>
            </a:endParaRPr>
          </a:p>
          <a:p>
            <a:r>
              <a:rPr lang="en-US" altLang="en-US" sz="2000" dirty="0">
                <a:latin typeface="Georgia" pitchFamily="18" charset="0"/>
              </a:rPr>
              <a:t>Food insecurity arises mainly b</a:t>
            </a:r>
            <a:r>
              <a:rPr lang="en-US" altLang="en-US" sz="2000">
                <a:latin typeface="Georgia" pitchFamily="18" charset="0"/>
              </a:rPr>
              <a:t>/c poor </a:t>
            </a:r>
            <a:r>
              <a:rPr lang="en-US" altLang="en-US" sz="2000" dirty="0">
                <a:latin typeface="Georgia" pitchFamily="18" charset="0"/>
              </a:rPr>
              <a:t>people cannot afford a healthy diet. </a:t>
            </a:r>
          </a:p>
          <a:p>
            <a:endParaRPr lang="en-US" altLang="en-US" sz="2000" dirty="0">
              <a:latin typeface="Georgia" pitchFamily="18" charset="0"/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297E349A-2045-4C6C-BE02-206449E7E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76628"/>
            <a:ext cx="7086600" cy="13234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Georgia" pitchFamily="18" charset="0"/>
              </a:rPr>
              <a:t>“Starvation is the characteristic of some people not </a:t>
            </a:r>
            <a:r>
              <a:rPr lang="en-US" altLang="en-US" sz="2000" i="1" dirty="0">
                <a:latin typeface="Georgia" pitchFamily="18" charset="0"/>
              </a:rPr>
              <a:t>having</a:t>
            </a:r>
            <a:r>
              <a:rPr lang="en-US" altLang="en-US" sz="2000" dirty="0">
                <a:latin typeface="Georgia" pitchFamily="18" charset="0"/>
              </a:rPr>
              <a:t> enough food to eat. It is not the characteristic of there </a:t>
            </a:r>
            <a:r>
              <a:rPr lang="en-US" altLang="en-US" sz="2000" i="1" dirty="0">
                <a:latin typeface="Georgia" pitchFamily="18" charset="0"/>
              </a:rPr>
              <a:t>being</a:t>
            </a:r>
            <a:r>
              <a:rPr lang="en-US" altLang="en-US" sz="2000" dirty="0">
                <a:latin typeface="Georgia" pitchFamily="18" charset="0"/>
              </a:rPr>
              <a:t> not enough food to eat.”       (emphasis in original) </a:t>
            </a:r>
          </a:p>
          <a:p>
            <a:pPr eaLnBrk="1" hangingPunct="1"/>
            <a:r>
              <a:rPr lang="en-US" altLang="en-US" sz="2000" dirty="0">
                <a:latin typeface="Georgia" pitchFamily="18" charset="0"/>
              </a:rPr>
              <a:t>  - Opening sentences, Amartya Sen</a:t>
            </a:r>
            <a:r>
              <a:rPr lang="en-US" altLang="en-US" sz="2000" i="1" dirty="0">
                <a:latin typeface="Georgia" pitchFamily="18" charset="0"/>
              </a:rPr>
              <a:t>, </a:t>
            </a:r>
            <a:r>
              <a:rPr lang="en-US" altLang="en-US" sz="2000" dirty="0">
                <a:latin typeface="Georgia" pitchFamily="18" charset="0"/>
              </a:rPr>
              <a:t>1981 </a:t>
            </a:r>
            <a:r>
              <a:rPr lang="en-US" altLang="en-US" sz="2000" i="1" dirty="0">
                <a:latin typeface="Georgia" pitchFamily="18" charset="0"/>
              </a:rPr>
              <a:t>Poverty &amp; Famines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C4DD76-0004-469D-B75E-CE7FD66D0382}"/>
              </a:ext>
            </a:extLst>
          </p:cNvPr>
          <p:cNvSpPr txBox="1"/>
          <p:nvPr/>
        </p:nvSpPr>
        <p:spPr>
          <a:xfrm>
            <a:off x="535898" y="152400"/>
            <a:ext cx="8608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Access and affordability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8A58B-D9FD-4241-87CB-0F2D694E1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199" y="1030405"/>
            <a:ext cx="1788729" cy="189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13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2" y="1222938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Inability to afford a healthy diet manifests in 3 ways: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dirty="0">
                <a:latin typeface="Georgia" panose="02040502050405020303" pitchFamily="18" charset="0"/>
              </a:rPr>
              <a:t>1. Undernourishment </a:t>
            </a:r>
            <a:r>
              <a:rPr lang="en-US" sz="2000" dirty="0">
                <a:latin typeface="Georgia" panose="02040502050405020303" pitchFamily="18" charset="0"/>
              </a:rPr>
              <a:t>(insufficient calories/protein): </a:t>
            </a:r>
            <a:r>
              <a:rPr lang="en-US" sz="2400" dirty="0">
                <a:latin typeface="Georgia" panose="02040502050405020303" pitchFamily="18" charset="0"/>
              </a:rPr>
              <a:t>700-800 </a:t>
            </a:r>
            <a:r>
              <a:rPr lang="en-US" sz="2400" dirty="0" err="1">
                <a:latin typeface="Georgia" panose="02040502050405020303" pitchFamily="18" charset="0"/>
              </a:rPr>
              <a:t>mn</a:t>
            </a:r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dirty="0">
                <a:latin typeface="Georgia" panose="02040502050405020303" pitchFamily="18" charset="0"/>
              </a:rPr>
              <a:t>2. Obesity/overweight: &gt;2 bn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dirty="0">
                <a:latin typeface="Georgia" panose="02040502050405020303" pitchFamily="18" charset="0"/>
              </a:rPr>
              <a:t>3. Micronutrient (mineral/vitamin) deficiencies: &gt;3 bn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3E4AD8-CEA2-4C89-9967-48959953E4E7}"/>
              </a:ext>
            </a:extLst>
          </p:cNvPr>
          <p:cNvSpPr txBox="1"/>
          <p:nvPr/>
        </p:nvSpPr>
        <p:spPr>
          <a:xfrm>
            <a:off x="535898" y="13483"/>
            <a:ext cx="8608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Triple burden</a:t>
            </a: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of malnutrition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8356EF7-0DF4-F952-271E-A882BE06EAB4}"/>
              </a:ext>
            </a:extLst>
          </p:cNvPr>
          <p:cNvGrpSpPr/>
          <p:nvPr/>
        </p:nvGrpSpPr>
        <p:grpSpPr>
          <a:xfrm>
            <a:off x="609600" y="3200400"/>
            <a:ext cx="8101013" cy="2686050"/>
            <a:chOff x="762000" y="2469433"/>
            <a:chExt cx="8101013" cy="268605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3C5CAA7-F805-437C-93FF-44E5E2291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" y="2469433"/>
              <a:ext cx="7439025" cy="2686050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78F50B2-84C4-4DEA-AE11-51DF03F9A83A}"/>
                </a:ext>
              </a:extLst>
            </p:cNvPr>
            <p:cNvSpPr txBox="1"/>
            <p:nvPr/>
          </p:nvSpPr>
          <p:spPr>
            <a:xfrm>
              <a:off x="6272213" y="4823923"/>
              <a:ext cx="2590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Georgia" panose="02040502050405020303" pitchFamily="18" charset="0"/>
                </a:rPr>
                <a:t>Source: </a:t>
              </a:r>
              <a:r>
                <a:rPr lang="en-US" sz="1200" dirty="0">
                  <a:latin typeface="Georgia" panose="02040502050405020303" pitchFamily="18" charset="0"/>
                  <a:hlinkClick r:id="rId4"/>
                </a:rPr>
                <a:t>Shekar and Popkin (2020)</a:t>
              </a:r>
              <a:endParaRPr lang="en-US" sz="1200" dirty="0"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931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Georgia" pitchFamily="18" charset="0"/>
              </a:rPr>
              <a:t>And even higher prices mask the true cost of food.</a:t>
            </a:r>
          </a:p>
          <a:p>
            <a:pPr lvl="1"/>
            <a:r>
              <a:rPr lang="en-US" sz="2400" dirty="0">
                <a:latin typeface="Georgia" pitchFamily="18" charset="0"/>
              </a:rPr>
              <a:t>Agrifood systems have considerable </a:t>
            </a:r>
            <a:r>
              <a:rPr lang="en-US" sz="2400" b="1" dirty="0">
                <a:latin typeface="Georgia" pitchFamily="18" charset="0"/>
              </a:rPr>
              <a:t>forced and child labor</a:t>
            </a:r>
            <a:r>
              <a:rPr lang="en-US" sz="2400" dirty="0">
                <a:latin typeface="Georgia" pitchFamily="18" charset="0"/>
              </a:rPr>
              <a:t>, even slavery (esp. fisheries, cocoa, cotton)</a:t>
            </a:r>
          </a:p>
          <a:p>
            <a:pPr lvl="1"/>
            <a:r>
              <a:rPr lang="en-US" sz="2400" dirty="0">
                <a:latin typeface="Georgia" pitchFamily="18" charset="0"/>
              </a:rPr>
              <a:t>Responsible for considerable </a:t>
            </a:r>
            <a:r>
              <a:rPr lang="en-US" sz="2400" b="1" dirty="0">
                <a:latin typeface="Georgia" pitchFamily="18" charset="0"/>
              </a:rPr>
              <a:t>environmental damages </a:t>
            </a:r>
            <a:r>
              <a:rPr lang="en-US" sz="2400" dirty="0">
                <a:latin typeface="Georgia" pitchFamily="18" charset="0"/>
              </a:rPr>
              <a:t>– 20-35% of GHG emissions, most freshwater use, soils degradation, air and water pollution, biodiversity loss</a:t>
            </a:r>
          </a:p>
          <a:p>
            <a:pPr lvl="1"/>
            <a:r>
              <a:rPr lang="en-US" sz="2400" dirty="0">
                <a:latin typeface="Georgia" pitchFamily="18" charset="0"/>
              </a:rPr>
              <a:t>Even larger </a:t>
            </a:r>
            <a:r>
              <a:rPr lang="en-US" sz="2400" b="1" dirty="0">
                <a:latin typeface="Georgia" pitchFamily="18" charset="0"/>
              </a:rPr>
              <a:t>health costs </a:t>
            </a:r>
            <a:r>
              <a:rPr lang="en-US" sz="2400" dirty="0">
                <a:latin typeface="Georgia" pitchFamily="18" charset="0"/>
              </a:rPr>
              <a:t>due to unhealthy diets and zoonoses (ag accounts for &gt;50% of zoonoses).</a:t>
            </a:r>
          </a:p>
          <a:p>
            <a:pPr marL="457200" lvl="1" indent="0">
              <a:buNone/>
            </a:pPr>
            <a:endParaRPr lang="en-US" sz="2400" dirty="0">
              <a:latin typeface="Georgia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400" b="1" dirty="0">
                <a:latin typeface="Georgia" pitchFamily="18" charset="0"/>
              </a:rPr>
              <a:t>Estimated hidden costs ~$11-13 trillion/</a:t>
            </a:r>
            <a:r>
              <a:rPr lang="en-US" sz="2400" b="1" dirty="0" err="1">
                <a:latin typeface="Georgia" pitchFamily="18" charset="0"/>
              </a:rPr>
              <a:t>yr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(FAO)!! </a:t>
            </a:r>
          </a:p>
          <a:p>
            <a:pPr marL="457200" lvl="1" indent="0">
              <a:buNone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3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5724446" y="-9525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High hidden costs of food</a:t>
            </a:r>
          </a:p>
        </p:txBody>
      </p:sp>
    </p:spTree>
    <p:extLst>
      <p:ext uri="{BB962C8B-B14F-4D97-AF65-F5344CB8AC3E}">
        <p14:creationId xmlns:p14="http://schemas.microsoft.com/office/powerpoint/2010/main" val="118390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5502845" cy="12192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9600" b="1" dirty="0">
                <a:latin typeface="Georgia" pitchFamily="18" charset="0"/>
              </a:rPr>
              <a:t>Must develop: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9600" b="1" dirty="0">
              <a:latin typeface="Georgia" pitchFamily="18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9600" b="1" dirty="0">
                <a:latin typeface="Georgia" pitchFamily="18" charset="0"/>
              </a:rPr>
              <a:t>- technologies, institutions, policies to accelerate sustainable production of healthy foods. Must boost supply growth to meet (and slow) demand growth.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9600" b="1" dirty="0">
              <a:latin typeface="Georgia" pitchFamily="18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9600" b="1" dirty="0">
                <a:latin typeface="Georgia" pitchFamily="18" charset="0"/>
              </a:rPr>
              <a:t>- social safety nets to safeguard all humans’ right to food. Supply side is necessary but insufficient.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9600" b="1" dirty="0">
              <a:latin typeface="Georgia" pitchFamily="18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9600" b="1" dirty="0">
                <a:latin typeface="Georgia" pitchFamily="18" charset="0"/>
              </a:rPr>
              <a:t>- pay special attention to Africa, home to 60-75% of future food demand growth.</a:t>
            </a:r>
            <a:endParaRPr lang="en-US" sz="9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9600" dirty="0">
              <a:latin typeface="Georgia" panose="02040502050405020303" pitchFamily="18" charset="0"/>
            </a:endParaRPr>
          </a:p>
        </p:txBody>
      </p:sp>
      <p:pic>
        <p:nvPicPr>
          <p:cNvPr id="11268" name="Picture 5" descr="cu_logo_sml_150_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5">
            <a:extLst>
              <a:ext uri="{FF2B5EF4-FFF2-40B4-BE49-F238E27FC236}">
                <a16:creationId xmlns:a16="http://schemas.microsoft.com/office/drawing/2014/main" id="{B281E7CE-9FCB-454B-811A-A55C02E948B1}"/>
              </a:ext>
            </a:extLst>
          </p:cNvPr>
          <p:cNvSpPr txBox="1">
            <a:spLocks/>
          </p:cNvSpPr>
          <p:nvPr/>
        </p:nvSpPr>
        <p:spPr bwMode="auto">
          <a:xfrm>
            <a:off x="6172200" y="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 lessons 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59E5881-F8C0-7093-D202-9961DA31AEA4}"/>
              </a:ext>
            </a:extLst>
          </p:cNvPr>
          <p:cNvGrpSpPr/>
          <p:nvPr/>
        </p:nvGrpSpPr>
        <p:grpSpPr>
          <a:xfrm>
            <a:off x="5638800" y="1524000"/>
            <a:ext cx="3457903" cy="4801314"/>
            <a:chOff x="5445979" y="1809756"/>
            <a:chExt cx="3666490" cy="4953000"/>
          </a:xfrm>
        </p:grpSpPr>
        <p:pic>
          <p:nvPicPr>
            <p:cNvPr id="3" name="Picture 2" descr="A close up of a map&#10;&#10;Description automatically generated">
              <a:extLst>
                <a:ext uri="{FF2B5EF4-FFF2-40B4-BE49-F238E27FC236}">
                  <a16:creationId xmlns:a16="http://schemas.microsoft.com/office/drawing/2014/main" id="{EC21300D-58C7-5135-E103-148A5FE9B8C5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5979" y="1809756"/>
              <a:ext cx="3666490" cy="4953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8075122-A2DF-B45E-678E-83A04C4DCC7F}"/>
                </a:ext>
              </a:extLst>
            </p:cNvPr>
            <p:cNvSpPr txBox="1"/>
            <p:nvPr/>
          </p:nvSpPr>
          <p:spPr>
            <a:xfrm>
              <a:off x="5867400" y="6485757"/>
              <a:ext cx="2895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Georgia" panose="02040502050405020303" pitchFamily="18" charset="0"/>
                </a:rPr>
                <a:t>Source: </a:t>
              </a:r>
              <a:r>
                <a:rPr lang="en-US" sz="1200" dirty="0" err="1">
                  <a:latin typeface="Georgia" panose="02040502050405020303" pitchFamily="18" charset="0"/>
                  <a:hlinkClick r:id="rId4"/>
                </a:rPr>
                <a:t>Vollset</a:t>
              </a:r>
              <a:r>
                <a:rPr lang="en-US" sz="1200" dirty="0">
                  <a:latin typeface="Georgia" panose="02040502050405020303" pitchFamily="18" charset="0"/>
                  <a:hlinkClick r:id="rId4"/>
                </a:rPr>
                <a:t> et al. </a:t>
              </a:r>
              <a:r>
                <a:rPr lang="en-US" sz="1200" i="1" dirty="0">
                  <a:latin typeface="Georgia" panose="02040502050405020303" pitchFamily="18" charset="0"/>
                  <a:hlinkClick r:id="rId4"/>
                </a:rPr>
                <a:t>Lancet</a:t>
              </a:r>
              <a:r>
                <a:rPr lang="en-US" sz="1200" dirty="0">
                  <a:latin typeface="Georgia" panose="02040502050405020303" pitchFamily="18" charset="0"/>
                  <a:hlinkClick r:id="rId4"/>
                </a:rPr>
                <a:t> 2020</a:t>
              </a:r>
              <a:endParaRPr lang="en-US" sz="1200" dirty="0"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251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572FCF7-3984-4017-A3CF-891E9EC98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594" y="3522201"/>
            <a:ext cx="4347517" cy="3164784"/>
          </a:xfrm>
          <a:prstGeom prst="rect">
            <a:avLst/>
          </a:prstGeom>
        </p:spPr>
      </p:pic>
      <p:pic>
        <p:nvPicPr>
          <p:cNvPr id="4" name="Picture 3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5CEB9D8A-2B33-444C-A054-01C96AB25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9600" b="1" kern="0" dirty="0">
                <a:latin typeface="Georgia" pitchFamily="18" charset="0"/>
              </a:rPr>
              <a:t>- while also addressing disparities in rich countries. 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9600" b="1" kern="0" dirty="0">
                <a:latin typeface="Georgia" pitchFamily="18" charset="0"/>
              </a:rPr>
              <a:t>Huge inter-group differences in the US.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9600" kern="0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9600" kern="0" dirty="0">
                <a:latin typeface="Georgia" panose="02040502050405020303" pitchFamily="18" charset="0"/>
              </a:rPr>
              <a:t>2/3 US residents never experience food insecurity.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9600" kern="0" dirty="0">
                <a:latin typeface="Georgia" panose="02040502050405020303" pitchFamily="18" charset="0"/>
              </a:rPr>
              <a:t>~1/2 of those who become food insecure regain FS quickly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9600" kern="0" dirty="0">
                <a:latin typeface="Georgia" panose="02040502050405020303" pitchFamily="18" charset="0"/>
              </a:rPr>
              <a:t>But chronic (and often severe) food insecurity is real and structural:  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9600" kern="0" dirty="0">
                <a:latin typeface="Georgia" panose="02040502050405020303" pitchFamily="18" charset="0"/>
              </a:rPr>
              <a:t>FI prevalence is 15x higher for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kern="0" dirty="0">
                <a:latin typeface="Georgia" panose="02040502050405020303" pitchFamily="18" charset="0"/>
              </a:rPr>
              <a:t>HH w/ WOC w/o HS degree vs.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kern="0" dirty="0">
                <a:latin typeface="Georgia" panose="02040502050405020303" pitchFamily="18" charset="0"/>
              </a:rPr>
              <a:t>w/ WM college grad head. And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kern="0" dirty="0">
                <a:latin typeface="Georgia" panose="02040502050405020303" pitchFamily="18" charset="0"/>
              </a:rPr>
              <a:t>FI severity is 33x greater!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5742-C8BA-4650-9CEA-DF58E22B4506}"/>
              </a:ext>
            </a:extLst>
          </p:cNvPr>
          <p:cNvSpPr txBox="1"/>
          <p:nvPr/>
        </p:nvSpPr>
        <p:spPr>
          <a:xfrm>
            <a:off x="5791200" y="6533097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Source: Lee, Barrett &amp; Hoddinott (2024)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2B53623E-43B7-1625-5895-1C7479EC82A3}"/>
              </a:ext>
            </a:extLst>
          </p:cNvPr>
          <p:cNvSpPr txBox="1">
            <a:spLocks/>
          </p:cNvSpPr>
          <p:nvPr/>
        </p:nvSpPr>
        <p:spPr bwMode="auto">
          <a:xfrm>
            <a:off x="6172200" y="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 lessons 2</a:t>
            </a:r>
          </a:p>
        </p:txBody>
      </p:sp>
    </p:spTree>
    <p:extLst>
      <p:ext uri="{BB962C8B-B14F-4D97-AF65-F5344CB8AC3E}">
        <p14:creationId xmlns:p14="http://schemas.microsoft.com/office/powerpoint/2010/main" val="102181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486400" y="0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3000" b="1" ker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Summary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2954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Food security remains a systemic challenge, globally and in the US.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Too often thought of as an ag/production problem. And food assistance is too often stigmatized, which impedes honoring the </a:t>
            </a:r>
            <a:r>
              <a:rPr lang="en-US" sz="2400" b="1" dirty="0" err="1">
                <a:latin typeface="Georgia" pitchFamily="18" charset="0"/>
              </a:rPr>
              <a:t>hungry’s</a:t>
            </a:r>
            <a:r>
              <a:rPr lang="en-US" sz="2400" b="1" dirty="0">
                <a:latin typeface="Georgia" pitchFamily="18" charset="0"/>
              </a:rPr>
              <a:t> recognized rights and dignity.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As </a:t>
            </a:r>
            <a:r>
              <a:rPr lang="en-US" sz="2400" b="1" i="1" dirty="0" err="1">
                <a:latin typeface="Georgia" pitchFamily="18" charset="0"/>
              </a:rPr>
              <a:t>Laudato</a:t>
            </a:r>
            <a:r>
              <a:rPr lang="en-US" sz="2400" b="1" i="1" dirty="0">
                <a:latin typeface="Georgia" pitchFamily="18" charset="0"/>
              </a:rPr>
              <a:t> Si’</a:t>
            </a:r>
            <a:r>
              <a:rPr lang="en-US" sz="2400" b="1" dirty="0">
                <a:latin typeface="Georgia" pitchFamily="18" charset="0"/>
              </a:rPr>
              <a:t> emphasized, food insecurity is a social justice/poverty problem, with grave labor, health, and environmental consequences.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486400" y="0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Central question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26670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What does a preferential option for the poor imply for prioritization among many different food security policy levers (e.g., gov’t food assistance, private charity, animal/plant genetics, dietary change, etc.)? </a:t>
            </a:r>
          </a:p>
          <a:p>
            <a:endParaRPr lang="en-US" sz="24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57243"/>
      </p:ext>
    </p:extLst>
  </p:cSld>
  <p:clrMapOvr>
    <a:masterClrMapping/>
  </p:clrMapOvr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18099</TotalTime>
  <Words>642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Christopher B. Barrett Cornell University  COLLIS – Fons Vitae Webinar February 1, 2024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589</cp:revision>
  <dcterms:created xsi:type="dcterms:W3CDTF">2010-06-02T17:17:22Z</dcterms:created>
  <dcterms:modified xsi:type="dcterms:W3CDTF">2024-01-31T14:35:12Z</dcterms:modified>
</cp:coreProperties>
</file>