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17"/>
  </p:notesMasterIdLst>
  <p:handoutMasterIdLst>
    <p:handoutMasterId r:id="rId18"/>
  </p:handoutMasterIdLst>
  <p:sldIdLst>
    <p:sldId id="294" r:id="rId4"/>
    <p:sldId id="1324" r:id="rId5"/>
    <p:sldId id="453" r:id="rId6"/>
    <p:sldId id="1321" r:id="rId7"/>
    <p:sldId id="1323" r:id="rId8"/>
    <p:sldId id="1322" r:id="rId9"/>
    <p:sldId id="478" r:id="rId10"/>
    <p:sldId id="492" r:id="rId11"/>
    <p:sldId id="465" r:id="rId12"/>
    <p:sldId id="466" r:id="rId13"/>
    <p:sldId id="468" r:id="rId14"/>
    <p:sldId id="479" r:id="rId15"/>
    <p:sldId id="457" r:id="rId1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ECFF"/>
    <a:srgbClr val="99CCFF"/>
    <a:srgbClr val="FFFFD1"/>
    <a:srgbClr val="FFCC66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>
      <p:cViewPr varScale="1">
        <p:scale>
          <a:sx n="101" d="100"/>
          <a:sy n="101" d="100"/>
        </p:scale>
        <p:origin x="64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3CE9C-B13B-99DD-910A-26CC9D19A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905E693-647B-C83E-F924-3D4BFF864C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5808920-5896-AEC5-DCFA-0B184B6E30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60112A5-23D3-EB7D-82C7-5CFF530FD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6847" y="2354984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Imperfect policy instruments and agrifood systems transformation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Chris Barrett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Guest Lecture to 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GDEV 2300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Food Systems and Sustainable Development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April 16, 2024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609600" y="5257801"/>
            <a:ext cx="1295400" cy="914401"/>
            <a:chOff x="609600" y="4495800"/>
            <a:chExt cx="2498271" cy="1676401"/>
          </a:xfrm>
        </p:grpSpPr>
        <p:sp>
          <p:nvSpPr>
            <p:cNvPr id="19" name="Right Triangle 18"/>
            <p:cNvSpPr/>
            <p:nvPr/>
          </p:nvSpPr>
          <p:spPr>
            <a:xfrm rot="5400000">
              <a:off x="1461407" y="4525736"/>
              <a:ext cx="1676400" cy="1616529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4495800"/>
              <a:ext cx="881743" cy="1676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190500" y="1014591"/>
            <a:ext cx="8763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Georgia" pitchFamily="18" charset="0"/>
              </a:rPr>
              <a:t>“Technology treadmill” and gains from change</a:t>
            </a:r>
          </a:p>
          <a:p>
            <a:r>
              <a:rPr lang="en-US" sz="2400" b="1" dirty="0">
                <a:latin typeface="Georgia" pitchFamily="18" charset="0"/>
              </a:rPr>
              <a:t>Irony: big winners from most ag tech change are typically consumers not producers.  Why?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2286000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More realistic model</a:t>
            </a:r>
          </a:p>
          <a:p>
            <a:r>
              <a:rPr lang="en-US" sz="2400" dirty="0">
                <a:latin typeface="Georgia" pitchFamily="18" charset="0"/>
              </a:rPr>
              <a:t>Price inelastic demand.  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Fallacy of composition: what’s true at small scale (tech. change profitable for first few adopters) not true at large scale.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Hence tech treadmill</a:t>
            </a:r>
          </a:p>
          <a:p>
            <a:endParaRPr lang="en-US" sz="2400" dirty="0">
              <a:latin typeface="Georg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1181100" y="4381500"/>
            <a:ext cx="3581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609600" y="6172200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6200" y="3962400"/>
            <a:ext cx="3276600" cy="8382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" y="3581400"/>
            <a:ext cx="2514600" cy="2362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066800" y="3200400"/>
            <a:ext cx="2971800" cy="2819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 rot="5400000">
            <a:off x="571500" y="4762500"/>
            <a:ext cx="1295400" cy="1219200"/>
          </a:xfrm>
          <a:prstGeom prst="rtTriangl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" y="2362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5791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667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0" y="31358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Original Supply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2743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New Supply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" y="4724400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Old Producer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36" name="TextBox 35"/>
          <p:cNvSpPr txBox="1"/>
          <p:nvPr/>
        </p:nvSpPr>
        <p:spPr>
          <a:xfrm rot="18850154">
            <a:off x="552040" y="5500846"/>
            <a:ext cx="132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Producer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819400"/>
            <a:ext cx="1295400" cy="2438400"/>
            <a:chOff x="609600" y="2819400"/>
            <a:chExt cx="1295400" cy="2438400"/>
          </a:xfrm>
        </p:grpSpPr>
        <p:sp>
          <p:nvSpPr>
            <p:cNvPr id="40" name="Rectangle 39"/>
            <p:cNvSpPr/>
            <p:nvPr/>
          </p:nvSpPr>
          <p:spPr>
            <a:xfrm>
              <a:off x="609600" y="2819400"/>
              <a:ext cx="685800" cy="2438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>
              <a:off x="1295400" y="2819400"/>
              <a:ext cx="609600" cy="2438400"/>
            </a:xfrm>
            <a:prstGeom prst="rtTriangl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9600" y="2819400"/>
            <a:ext cx="1219200" cy="1905000"/>
            <a:chOff x="609600" y="2819400"/>
            <a:chExt cx="1219200" cy="1905000"/>
          </a:xfrm>
        </p:grpSpPr>
        <p:sp>
          <p:nvSpPr>
            <p:cNvPr id="39" name="Rectangle 38"/>
            <p:cNvSpPr/>
            <p:nvPr/>
          </p:nvSpPr>
          <p:spPr>
            <a:xfrm>
              <a:off x="609600" y="2819400"/>
              <a:ext cx="685800" cy="19050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Triangle 42"/>
            <p:cNvSpPr/>
            <p:nvPr/>
          </p:nvSpPr>
          <p:spPr>
            <a:xfrm>
              <a:off x="1295400" y="2819400"/>
              <a:ext cx="533400" cy="1905000"/>
            </a:xfrm>
            <a:prstGeom prst="rtTriangl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33400" y="419100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Consumer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3734" y="4706761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Consumer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4495800"/>
            <a:ext cx="58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 old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5105400"/>
            <a:ext cx="65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 new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2D1421-0E57-A7F3-5B5A-041EBF3271D8}"/>
              </a:ext>
            </a:extLst>
          </p:cNvPr>
          <p:cNvSpPr txBox="1">
            <a:spLocks/>
          </p:cNvSpPr>
          <p:nvPr/>
        </p:nvSpPr>
        <p:spPr>
          <a:xfrm>
            <a:off x="4876800" y="0"/>
            <a:ext cx="426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Who </a:t>
            </a:r>
            <a:r>
              <a:rPr lang="en-US" sz="30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gai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ns from tech change and why?</a:t>
            </a:r>
          </a:p>
        </p:txBody>
      </p:sp>
    </p:spTree>
    <p:extLst>
      <p:ext uri="{BB962C8B-B14F-4D97-AF65-F5344CB8AC3E}">
        <p14:creationId xmlns:p14="http://schemas.microsoft.com/office/powerpoint/2010/main" val="39603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3" grpId="0"/>
      <p:bldP spid="24" grpId="0"/>
      <p:bldP spid="25" grpId="0"/>
      <p:bldP spid="27" grpId="0"/>
      <p:bldP spid="28" grpId="0"/>
      <p:bldP spid="36" grpId="0"/>
      <p:bldP spid="46" grpId="0"/>
      <p:bldP spid="46" grpId="1"/>
      <p:bldP spid="47" grpId="0"/>
      <p:bldP spid="48" grpId="0"/>
      <p:bldP spid="48" grpId="1"/>
      <p:bldP spid="49" grpId="0"/>
      <p:bldP spid="4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525963"/>
          </a:xfrm>
        </p:spPr>
        <p:txBody>
          <a:bodyPr/>
          <a:lstStyle/>
          <a:p>
            <a:pPr marL="0">
              <a:spcBef>
                <a:spcPct val="0"/>
              </a:spcBef>
              <a:buFontTx/>
              <a:buNone/>
            </a:pPr>
            <a:r>
              <a:rPr lang="en-US" sz="2400" b="1" u="sng" dirty="0">
                <a:latin typeface="Georgia" pitchFamily="18" charset="0"/>
              </a:rPr>
              <a:t>So how does ag tech change matter? </a:t>
            </a:r>
          </a:p>
          <a:p>
            <a:pPr marL="114300" indent="-457200">
              <a:spcBef>
                <a:spcPct val="0"/>
              </a:spcBef>
              <a:buAutoNum type="arabicParenR"/>
            </a:pPr>
            <a:r>
              <a:rPr lang="en-US" sz="2400" b="1" dirty="0">
                <a:latin typeface="Georgia" pitchFamily="18" charset="0"/>
              </a:rPr>
              <a:t>Increase farm profits</a:t>
            </a:r>
            <a:r>
              <a:rPr lang="en-US" sz="2400" dirty="0">
                <a:latin typeface="Georgia" pitchFamily="18" charset="0"/>
              </a:rPr>
              <a:t>, at least for early adopters: Those with best access to ICT, extension, credit/insurance, input and output markets, etc.  These farmers gain from yield increases, cost reductions, or both.</a:t>
            </a:r>
          </a:p>
          <a:p>
            <a:pPr marL="114300" indent="-457200">
              <a:spcBef>
                <a:spcPct val="0"/>
              </a:spcBef>
              <a:buAutoNum type="arabicParenR"/>
            </a:pPr>
            <a:endParaRPr lang="en-US" sz="2400" dirty="0">
              <a:latin typeface="Georgia" pitchFamily="18" charset="0"/>
            </a:endParaRPr>
          </a:p>
          <a:p>
            <a:pPr marL="114300" indent="-457200">
              <a:spcBef>
                <a:spcPct val="0"/>
              </a:spcBef>
              <a:buAutoNum type="arabicParenR"/>
            </a:pPr>
            <a:r>
              <a:rPr lang="en-US" sz="2400" b="1" dirty="0">
                <a:latin typeface="Georgia" pitchFamily="18" charset="0"/>
              </a:rPr>
              <a:t>Boost rural labor demand</a:t>
            </a:r>
            <a:r>
              <a:rPr lang="en-US" sz="2400" dirty="0">
                <a:latin typeface="Georgia" pitchFamily="18" charset="0"/>
              </a:rPr>
              <a:t>: Rural poor typically work off-farm (at least part-time). Enjoy labor market gains, both through more hours worked and higher real wages.</a:t>
            </a:r>
          </a:p>
          <a:p>
            <a:pPr marL="114300" indent="-457200">
              <a:spcBef>
                <a:spcPct val="0"/>
              </a:spcBef>
              <a:buAutoNum type="arabicParenR"/>
            </a:pPr>
            <a:endParaRPr lang="en-US" sz="2400" dirty="0">
              <a:latin typeface="Georgia" pitchFamily="18" charset="0"/>
            </a:endParaRPr>
          </a:p>
          <a:p>
            <a:pPr marL="114300" indent="-457200">
              <a:spcBef>
                <a:spcPct val="0"/>
              </a:spcBef>
              <a:buAutoNum type="arabicParenR"/>
            </a:pPr>
            <a:r>
              <a:rPr lang="en-US" sz="2400" b="1" dirty="0">
                <a:latin typeface="Georgia" pitchFamily="18" charset="0"/>
              </a:rPr>
              <a:t>Reduce food prices</a:t>
            </a:r>
            <a:r>
              <a:rPr lang="en-US" sz="2400" dirty="0">
                <a:latin typeface="Georgia" pitchFamily="18" charset="0"/>
              </a:rPr>
              <a:t>: If enough adoption, aggregate supply shifts and prices fall (by how much depends on  integration with national and global markets). Poor usually net food consumers who gain.</a:t>
            </a:r>
          </a:p>
          <a:p>
            <a:pPr marL="0">
              <a:spcBef>
                <a:spcPts val="1200"/>
              </a:spcBef>
              <a:buNone/>
            </a:pPr>
            <a:r>
              <a:rPr lang="en-US" sz="2400" b="1" dirty="0">
                <a:latin typeface="Georgia" pitchFamily="18" charset="0"/>
              </a:rPr>
              <a:t>Result: Broad-based but uneven and evolving gains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61FE9-6ADA-1B5F-96DB-95DB99B82FFB}"/>
              </a:ext>
            </a:extLst>
          </p:cNvPr>
          <p:cNvSpPr txBox="1">
            <a:spLocks/>
          </p:cNvSpPr>
          <p:nvPr/>
        </p:nvSpPr>
        <p:spPr>
          <a:xfrm>
            <a:off x="4876800" y="0"/>
            <a:ext cx="426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Who </a:t>
            </a:r>
            <a:r>
              <a:rPr lang="en-US" sz="30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gai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ns from tech change and why?</a:t>
            </a:r>
          </a:p>
        </p:txBody>
      </p:sp>
    </p:spTree>
    <p:extLst>
      <p:ext uri="{BB962C8B-B14F-4D97-AF65-F5344CB8AC3E}">
        <p14:creationId xmlns:p14="http://schemas.microsoft.com/office/powerpoint/2010/main" val="295426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190500" y="1014591"/>
            <a:ext cx="8763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Georgia" pitchFamily="18" charset="0"/>
              </a:rPr>
              <a:t>“Technology treadmill” and gains from change</a:t>
            </a:r>
          </a:p>
          <a:p>
            <a:r>
              <a:rPr lang="en-US" sz="2400" b="1" dirty="0">
                <a:latin typeface="Georgia" pitchFamily="18" charset="0"/>
              </a:rPr>
              <a:t>Some key policy implications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286" y="1980119"/>
            <a:ext cx="8953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Extension </a:t>
            </a:r>
          </a:p>
          <a:p>
            <a:r>
              <a:rPr lang="en-US" sz="2400" dirty="0">
                <a:latin typeface="Georgia" pitchFamily="18" charset="0"/>
              </a:rPr>
              <a:t>Essential to complement discovery and diffuse innovations faster and more equitably.</a:t>
            </a:r>
          </a:p>
          <a:p>
            <a:endParaRPr lang="en-US" sz="2400" b="1" u="sng" dirty="0">
              <a:latin typeface="Georgia" pitchFamily="18" charset="0"/>
            </a:endParaRPr>
          </a:p>
          <a:p>
            <a:r>
              <a:rPr lang="en-US" sz="2400" b="1" u="sng" dirty="0">
                <a:latin typeface="Georgia" pitchFamily="18" charset="0"/>
              </a:rPr>
              <a:t>Intellectual Property</a:t>
            </a:r>
          </a:p>
          <a:p>
            <a:r>
              <a:rPr lang="en-US" sz="2400" dirty="0">
                <a:latin typeface="Georgia" pitchFamily="18" charset="0"/>
              </a:rPr>
              <a:t>What differences emerge from open source/public licensing vs. private IP?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How does the income/wealth of target consumers influence induced innovation?</a:t>
            </a:r>
          </a:p>
          <a:p>
            <a:endParaRPr lang="en-US" sz="2400" b="1" u="sng" dirty="0">
              <a:latin typeface="Georgia" pitchFamily="18" charset="0"/>
            </a:endParaRPr>
          </a:p>
          <a:p>
            <a:r>
              <a:rPr lang="en-US" sz="2400" b="1" u="sng" dirty="0">
                <a:latin typeface="Georgia" pitchFamily="18" charset="0"/>
              </a:rPr>
              <a:t>Financing</a:t>
            </a:r>
          </a:p>
          <a:p>
            <a:r>
              <a:rPr lang="en-US" sz="2400" dirty="0">
                <a:latin typeface="Georgia" pitchFamily="18" charset="0"/>
              </a:rPr>
              <a:t>Who should pay for R&amp;D? How does it depend on IP?</a:t>
            </a:r>
            <a:endParaRPr lang="en-US" sz="2400" b="1" u="sng" dirty="0">
              <a:latin typeface="Georgia" pitchFamily="18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495800" y="0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Implications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82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E3E5C-3F12-4F42-8EE1-B874980D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27753" y="981075"/>
            <a:ext cx="3858447" cy="5768319"/>
          </a:xfrm>
          <a:prstGeom prst="rect">
            <a:avLst/>
          </a:prstGeom>
        </p:spPr>
      </p:pic>
      <p:pic>
        <p:nvPicPr>
          <p:cNvPr id="8" name="Picture 7" descr="dairycoopinManandona">
            <a:extLst>
              <a:ext uri="{FF2B5EF4-FFF2-40B4-BE49-F238E27FC236}">
                <a16:creationId xmlns:a16="http://schemas.microsoft.com/office/drawing/2014/main" id="{4A1A6671-A033-4222-8D58-FAC47AB3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81075"/>
            <a:ext cx="4326240" cy="5768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7A808-DA5C-C173-BF36-9B962D6F2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01380045-D091-3811-B715-1863774FE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66914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Georgia" pitchFamily="18" charset="0"/>
              </a:rPr>
              <a:t>Why do unintended consequences arise from well-intended policies? Human agency!</a:t>
            </a:r>
            <a:endParaRPr lang="en-US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124" name="Picture 5" descr="cu_logo_sml_150_ppt">
            <a:extLst>
              <a:ext uri="{FF2B5EF4-FFF2-40B4-BE49-F238E27FC236}">
                <a16:creationId xmlns:a16="http://schemas.microsoft.com/office/drawing/2014/main" id="{02708D92-FFD2-CE84-FF51-1C09F94E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CC0F1C-556E-9D0C-A381-FA2D2EBC8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944787"/>
            <a:ext cx="5066602" cy="4904129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B2D0B6-1D1F-E9CC-D250-3D975A2316EE}"/>
              </a:ext>
            </a:extLst>
          </p:cNvPr>
          <p:cNvSpPr txBox="1">
            <a:spLocks/>
          </p:cNvSpPr>
          <p:nvPr/>
        </p:nvSpPr>
        <p:spPr bwMode="auto">
          <a:xfrm>
            <a:off x="5334000" y="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Imperfect</a:t>
            </a:r>
          </a:p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policy instruments</a:t>
            </a:r>
          </a:p>
        </p:txBody>
      </p:sp>
    </p:spTree>
    <p:extLst>
      <p:ext uri="{BB962C8B-B14F-4D97-AF65-F5344CB8AC3E}">
        <p14:creationId xmlns:p14="http://schemas.microsoft.com/office/powerpoint/2010/main" val="2491051788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199" y="1002093"/>
            <a:ext cx="8229600" cy="91312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400" b="1" dirty="0">
                <a:latin typeface="Georgia" pitchFamily="18" charset="0"/>
              </a:rPr>
              <a:t>A quick refresher: market-based exchange can improve living conditions due to gains from trade.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3613095" y="0"/>
            <a:ext cx="55309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Markets, Regulation &amp; Taxes</a:t>
            </a:r>
          </a:p>
        </p:txBody>
      </p:sp>
      <p:sp>
        <p:nvSpPr>
          <p:cNvPr id="2" name="AutoShape 2" descr="25%">
            <a:extLst>
              <a:ext uri="{FF2B5EF4-FFF2-40B4-BE49-F238E27FC236}">
                <a16:creationId xmlns:a16="http://schemas.microsoft.com/office/drawing/2014/main" id="{9E7FE591-204E-4B19-6459-18DFC3BB016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600200" y="4495800"/>
            <a:ext cx="2667000" cy="1066800"/>
          </a:xfrm>
          <a:prstGeom prst="rtTriangle">
            <a:avLst/>
          </a:prstGeom>
          <a:pattFill prst="pct25">
            <a:fgClr>
              <a:srgbClr val="0033CC"/>
            </a:fgClr>
            <a:bgClr>
              <a:srgbClr val="FFFFFF"/>
            </a:bgClr>
          </a:patt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3" descr="25%">
            <a:extLst>
              <a:ext uri="{FF2B5EF4-FFF2-40B4-BE49-F238E27FC236}">
                <a16:creationId xmlns:a16="http://schemas.microsoft.com/office/drawing/2014/main" id="{687FBAFB-72D5-376F-ED70-823491A58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71800"/>
            <a:ext cx="2667000" cy="1524000"/>
          </a:xfrm>
          <a:prstGeom prst="rtTriangle">
            <a:avLst/>
          </a:prstGeom>
          <a:pattFill prst="pct25">
            <a:fgClr>
              <a:srgbClr val="EC2C0C"/>
            </a:fgClr>
            <a:bgClr>
              <a:srgbClr val="FFFFFF"/>
            </a:bgClr>
          </a:pattFill>
          <a:ln w="9525">
            <a:solidFill>
              <a:srgbClr val="EC2C0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2D0E98FA-3872-B152-8D4F-92AD828AD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895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FA855927-A2AC-B078-5ECD-96EF818BD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8674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D96A937F-00CB-1DB6-D2AE-17CEB4BBD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971800"/>
            <a:ext cx="4343400" cy="2514600"/>
          </a:xfrm>
          <a:prstGeom prst="line">
            <a:avLst/>
          </a:prstGeom>
          <a:noFill/>
          <a:ln w="9525">
            <a:solidFill>
              <a:srgbClr val="EC2C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9FF3E183-5D46-ECE6-B6F4-65C437E91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657600"/>
            <a:ext cx="4724400" cy="19050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26ECBCD3-AC2A-E962-48BA-7F413885E7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4495800"/>
            <a:ext cx="2590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724B41F-97B1-EB35-5550-F2F29DEFC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81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CS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6F62F8F-1F55-C175-E061-57341D0F1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24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PS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EC483D3F-B9DD-E377-6558-3F26B5C1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948" y="3661683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33CC"/>
                </a:solidFill>
                <a:latin typeface="Comic Sans MS" pitchFamily="66" charset="0"/>
              </a:rPr>
              <a:t>Supply = producers’ MC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4AD4C760-7F80-B6AB-639E-DCD1E328B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653" y="5402679"/>
            <a:ext cx="34289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EC2C0C"/>
                </a:solidFill>
                <a:latin typeface="Comic Sans MS" pitchFamily="66" charset="0"/>
              </a:rPr>
              <a:t>Demand = consumers’ WTP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34546109-995D-2BAA-3A51-633AFEE8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41354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Price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EE32CA18-D6A6-4D86-0B0B-12AF04243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29539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Quantity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2CA8FFD2-E1DA-C18F-4A22-D1CE9B7E0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267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P*</a:t>
            </a: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B4D1E578-4A63-B7A2-F79C-20A0A65B1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0B4943-B15A-2B1E-9280-5AAE62FF2AA3}"/>
              </a:ext>
            </a:extLst>
          </p:cNvPr>
          <p:cNvGrpSpPr/>
          <p:nvPr/>
        </p:nvGrpSpPr>
        <p:grpSpPr>
          <a:xfrm>
            <a:off x="1085008" y="2690321"/>
            <a:ext cx="7743403" cy="2216060"/>
            <a:chOff x="2180390" y="-143870"/>
            <a:chExt cx="7675476" cy="22160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34E631-92B7-7B48-5BA5-6C9A770824B4}"/>
                </a:ext>
              </a:extLst>
            </p:cNvPr>
            <p:cNvGrpSpPr/>
            <p:nvPr/>
          </p:nvGrpSpPr>
          <p:grpSpPr>
            <a:xfrm>
              <a:off x="2180390" y="-143870"/>
              <a:ext cx="7675476" cy="2216060"/>
              <a:chOff x="1075490" y="2675530"/>
              <a:chExt cx="7675476" cy="2216060"/>
            </a:xfrm>
          </p:grpSpPr>
          <p:sp>
            <p:nvSpPr>
              <p:cNvPr id="22" name="AutoShape 6" descr="Narrow vertical">
                <a:extLst>
                  <a:ext uri="{FF2B5EF4-FFF2-40B4-BE49-F238E27FC236}">
                    <a16:creationId xmlns:a16="http://schemas.microsoft.com/office/drawing/2014/main" id="{22AD2C46-CB34-D00F-2112-D8C2653F1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600200" y="4114800"/>
                <a:ext cx="1905000" cy="762000"/>
              </a:xfrm>
              <a:prstGeom prst="rtTriangle">
                <a:avLst/>
              </a:prstGeom>
              <a:pattFill prst="narVert">
                <a:fgClr>
                  <a:srgbClr val="0033CC"/>
                </a:fgClr>
                <a:bgClr>
                  <a:srgbClr val="FFFFFF"/>
                </a:bgClr>
              </a:patt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E0AB419-642D-0D8B-DA0A-FB3B003F9CBD}"/>
                  </a:ext>
                </a:extLst>
              </p:cNvPr>
              <p:cNvGrpSpPr/>
              <p:nvPr/>
            </p:nvGrpSpPr>
            <p:grpSpPr>
              <a:xfrm>
                <a:off x="1075490" y="2675530"/>
                <a:ext cx="7675476" cy="2201270"/>
                <a:chOff x="1075490" y="2675530"/>
                <a:chExt cx="7675476" cy="2201270"/>
              </a:xfrm>
            </p:grpSpPr>
            <p:sp>
              <p:nvSpPr>
                <p:cNvPr id="25" name="Text Box 22">
                  <a:extLst>
                    <a:ext uri="{FF2B5EF4-FFF2-40B4-BE49-F238E27FC236}">
                      <a16:creationId xmlns:a16="http://schemas.microsoft.com/office/drawing/2014/main" id="{458D815A-FC88-D19E-9BB5-320733A829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7780" y="2675530"/>
                  <a:ext cx="2743186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0033CC"/>
                      </a:solidFill>
                      <a:latin typeface="Comic Sans MS" pitchFamily="66" charset="0"/>
                    </a:rPr>
                    <a:t>Supply w/ineffective regulatory costs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B8B4ADB7-F2DF-FA5E-F4A8-7F53DF2B70FE}"/>
                    </a:ext>
                  </a:extLst>
                </p:cNvPr>
                <p:cNvGrpSpPr/>
                <p:nvPr/>
              </p:nvGrpSpPr>
              <p:grpSpPr>
                <a:xfrm>
                  <a:off x="1075490" y="2971800"/>
                  <a:ext cx="5096710" cy="1905000"/>
                  <a:chOff x="1075490" y="2971800"/>
                  <a:chExt cx="5096710" cy="1905000"/>
                </a:xfrm>
              </p:grpSpPr>
              <p:sp>
                <p:nvSpPr>
                  <p:cNvPr id="27" name="AutoShape 5" descr="Narrow vertical">
                    <a:extLst>
                      <a:ext uri="{FF2B5EF4-FFF2-40B4-BE49-F238E27FC236}">
                        <a16:creationId xmlns:a16="http://schemas.microsoft.com/office/drawing/2014/main" id="{CCD1D854-4C09-45CF-D419-E525E75493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00200" y="2971800"/>
                    <a:ext cx="1981200" cy="1143000"/>
                  </a:xfrm>
                  <a:prstGeom prst="rtTriangle">
                    <a:avLst/>
                  </a:prstGeom>
                  <a:pattFill prst="narVert">
                    <a:fgClr>
                      <a:srgbClr val="EC2C0C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EC2C0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1">
                    <a:extLst>
                      <a:ext uri="{FF2B5EF4-FFF2-40B4-BE49-F238E27FC236}">
                        <a16:creationId xmlns:a16="http://schemas.microsoft.com/office/drawing/2014/main" id="{A734D49B-7467-BD82-9BD2-B15DEABBBB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00200" y="3048000"/>
                    <a:ext cx="4572000" cy="1828800"/>
                  </a:xfrm>
                  <a:prstGeom prst="line">
                    <a:avLst/>
                  </a:prstGeom>
                  <a:noFill/>
                  <a:ln w="9525">
                    <a:solidFill>
                      <a:srgbClr val="0033CC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Text Box 24">
                    <a:extLst>
                      <a:ext uri="{FF2B5EF4-FFF2-40B4-BE49-F238E27FC236}">
                        <a16:creationId xmlns:a16="http://schemas.microsoft.com/office/drawing/2014/main" id="{C26851C6-22E0-2592-4B0B-F2301B423A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5490" y="3886200"/>
                    <a:ext cx="981910" cy="396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>
                        <a:latin typeface="Comic Sans MS" pitchFamily="66" charset="0"/>
                      </a:rPr>
                      <a:t>P</a:t>
                    </a:r>
                    <a:r>
                      <a:rPr lang="en-US" sz="2000" baseline="30000" dirty="0">
                        <a:latin typeface="Comic Sans MS" pitchFamily="66" charset="0"/>
                      </a:rPr>
                      <a:t>*IR</a:t>
                    </a:r>
                  </a:p>
                </p:txBody>
              </p:sp>
              <p:sp>
                <p:nvSpPr>
                  <p:cNvPr id="30" name="Text Box 26">
                    <a:extLst>
                      <a:ext uri="{FF2B5EF4-FFF2-40B4-BE49-F238E27FC236}">
                        <a16:creationId xmlns:a16="http://schemas.microsoft.com/office/drawing/2014/main" id="{963CDE5C-FF32-C077-A92B-1FE7E52A443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200" y="3581400"/>
                    <a:ext cx="1524000" cy="396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>
                        <a:latin typeface="Comic Sans MS" pitchFamily="66" charset="0"/>
                      </a:rPr>
                      <a:t>New CS</a:t>
                    </a:r>
                  </a:p>
                </p:txBody>
              </p:sp>
              <p:sp>
                <p:nvSpPr>
                  <p:cNvPr id="31" name="Text Box 27">
                    <a:extLst>
                      <a:ext uri="{FF2B5EF4-FFF2-40B4-BE49-F238E27FC236}">
                        <a16:creationId xmlns:a16="http://schemas.microsoft.com/office/drawing/2014/main" id="{4DDD1014-A30A-2143-863F-A5952906E2C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200" y="4114800"/>
                    <a:ext cx="1524000" cy="396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>
                        <a:latin typeface="Comic Sans MS" pitchFamily="66" charset="0"/>
                      </a:rPr>
                      <a:t>New PS</a:t>
                    </a:r>
                  </a:p>
                </p:txBody>
              </p:sp>
              <p:sp>
                <p:nvSpPr>
                  <p:cNvPr id="33" name="Text Box 27">
                    <a:extLst>
                      <a:ext uri="{FF2B5EF4-FFF2-40B4-BE49-F238E27FC236}">
                        <a16:creationId xmlns:a16="http://schemas.microsoft.com/office/drawing/2014/main" id="{DF89C8E8-0EBC-CB58-EBF1-5D942C0DDC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199" y="4146046"/>
                    <a:ext cx="1524000" cy="396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>
                        <a:latin typeface="Comic Sans MS" pitchFamily="66" charset="0"/>
                      </a:rPr>
                      <a:t>New PS</a:t>
                    </a:r>
                  </a:p>
                </p:txBody>
              </p:sp>
            </p:grpSp>
          </p:grpSp>
          <p:sp>
            <p:nvSpPr>
              <p:cNvPr id="24" name="AutoShape 6" descr="Narrow vertical">
                <a:extLst>
                  <a:ext uri="{FF2B5EF4-FFF2-40B4-BE49-F238E27FC236}">
                    <a16:creationId xmlns:a16="http://schemas.microsoft.com/office/drawing/2014/main" id="{3A3FA57D-CF8F-47B5-F3E8-222753A48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586162" y="4115884"/>
                <a:ext cx="1919039" cy="775706"/>
              </a:xfrm>
              <a:prstGeom prst="rtTriangle">
                <a:avLst/>
              </a:prstGeom>
              <a:pattFill prst="narVert">
                <a:fgClr>
                  <a:srgbClr val="0033CC"/>
                </a:fgClr>
                <a:bgClr>
                  <a:srgbClr val="FFFFFF"/>
                </a:bgClr>
              </a:patt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916B5A60-48D2-5E90-D890-B3F3F6738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098" y="1347535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New PS</a:t>
              </a:r>
            </a:p>
          </p:txBody>
        </p:sp>
      </p:grpSp>
      <p:sp>
        <p:nvSpPr>
          <p:cNvPr id="34" name="Text Box 28">
            <a:extLst>
              <a:ext uri="{FF2B5EF4-FFF2-40B4-BE49-F238E27FC236}">
                <a16:creationId xmlns:a16="http://schemas.microsoft.com/office/drawing/2014/main" id="{5673C40E-F33D-C18E-1945-623901F46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6293353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Note that gains from trade </a:t>
            </a:r>
            <a:r>
              <a:rPr lang="en-US" sz="2000" b="1" u="sng" dirty="0">
                <a:latin typeface="Abadi MT Condensed Light" charset="0"/>
                <a:ea typeface="Abadi MT Condensed Light" charset="0"/>
                <a:cs typeface="Abadi MT Condensed Light" charset="0"/>
              </a:rPr>
              <a:t>REQUIRE </a:t>
            </a:r>
            <a:r>
              <a:rPr lang="en-US" sz="2000" b="1" dirty="0">
                <a:latin typeface="Abadi MT Condensed Light" charset="0"/>
                <a:ea typeface="Abadi MT Condensed Light" charset="0"/>
                <a:cs typeface="Abadi MT Condensed Light" charset="0"/>
              </a:rPr>
              <a:t>diversity!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A2243C-92A3-DF82-146D-E1C460AB6C0C}"/>
              </a:ext>
            </a:extLst>
          </p:cNvPr>
          <p:cNvSpPr txBox="1"/>
          <p:nvPr/>
        </p:nvSpPr>
        <p:spPr>
          <a:xfrm>
            <a:off x="5136420" y="4247119"/>
            <a:ext cx="3778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33CC"/>
                </a:solidFill>
                <a:latin typeface="Comic Sans MS" pitchFamily="66" charset="0"/>
              </a:rPr>
              <a:t>Who loses from regulation that only increases producer costs?</a:t>
            </a: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95E01F3D-D996-F8D3-9988-FDD156440DC5}"/>
              </a:ext>
            </a:extLst>
          </p:cNvPr>
          <p:cNvSpPr txBox="1">
            <a:spLocks/>
          </p:cNvSpPr>
          <p:nvPr/>
        </p:nvSpPr>
        <p:spPr bwMode="auto">
          <a:xfrm>
            <a:off x="457199" y="1833281"/>
            <a:ext cx="8229600" cy="9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 kern="0" dirty="0">
                <a:solidFill>
                  <a:srgbClr val="0070C0"/>
                </a:solidFill>
                <a:latin typeface="Georgia" pitchFamily="18" charset="0"/>
              </a:rPr>
              <a:t>But what happens when gov’t introduces a costly regulation intended to help consumers?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55A1CA14-84CC-0973-207C-52D72A45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799" y="5855907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Q</a:t>
            </a:r>
            <a:r>
              <a:rPr lang="en-US" sz="2000" dirty="0">
                <a:latin typeface="Comic Sans MS" pitchFamily="66" charset="0"/>
              </a:rPr>
              <a:t>*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2991FC7E-8954-9B66-8DF6-69D3FC86F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847041"/>
            <a:ext cx="1106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Q</a:t>
            </a:r>
            <a:r>
              <a:rPr lang="en-US" sz="2000" baseline="30000" dirty="0">
                <a:latin typeface="Comic Sans MS" pitchFamily="66" charset="0"/>
              </a:rPr>
              <a:t>*IR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F999E-A0FD-E4D6-9B99-3CEB6382C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u_logo_sml_150_ppt">
            <a:extLst>
              <a:ext uri="{FF2B5EF4-FFF2-40B4-BE49-F238E27FC236}">
                <a16:creationId xmlns:a16="http://schemas.microsoft.com/office/drawing/2014/main" id="{4F059C2D-CD6A-E099-B3C8-3D5D35B94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4">
            <a:extLst>
              <a:ext uri="{FF2B5EF4-FFF2-40B4-BE49-F238E27FC236}">
                <a16:creationId xmlns:a16="http://schemas.microsoft.com/office/drawing/2014/main" id="{CCD3D7EC-5B78-8ACB-B756-8BF1942D0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400" b="1" dirty="0">
                <a:latin typeface="Georgia" pitchFamily="18" charset="0"/>
              </a:rPr>
              <a:t>But what if the policy is effective?</a:t>
            </a:r>
          </a:p>
        </p:txBody>
      </p:sp>
      <p:sp>
        <p:nvSpPr>
          <p:cNvPr id="2" name="AutoShape 2" descr="25%">
            <a:extLst>
              <a:ext uri="{FF2B5EF4-FFF2-40B4-BE49-F238E27FC236}">
                <a16:creationId xmlns:a16="http://schemas.microsoft.com/office/drawing/2014/main" id="{C87E3FF1-9595-393D-06DF-D634AC2DA68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600200" y="4495800"/>
            <a:ext cx="2667000" cy="1066800"/>
          </a:xfrm>
          <a:prstGeom prst="rtTriangle">
            <a:avLst/>
          </a:prstGeom>
          <a:pattFill prst="pct25">
            <a:fgClr>
              <a:srgbClr val="0033CC"/>
            </a:fgClr>
            <a:bgClr>
              <a:srgbClr val="FFFFFF"/>
            </a:bgClr>
          </a:patt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3" descr="25%">
            <a:extLst>
              <a:ext uri="{FF2B5EF4-FFF2-40B4-BE49-F238E27FC236}">
                <a16:creationId xmlns:a16="http://schemas.microsoft.com/office/drawing/2014/main" id="{64014097-63EE-05AB-6B00-272F9EC8F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71800"/>
            <a:ext cx="2667000" cy="1524000"/>
          </a:xfrm>
          <a:prstGeom prst="rtTriangle">
            <a:avLst/>
          </a:prstGeom>
          <a:pattFill prst="pct25">
            <a:fgClr>
              <a:srgbClr val="EC2C0C"/>
            </a:fgClr>
            <a:bgClr>
              <a:srgbClr val="FFFFFF"/>
            </a:bgClr>
          </a:pattFill>
          <a:ln w="9525">
            <a:solidFill>
              <a:srgbClr val="EC2C0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92727C88-6302-41F4-B03E-CCDD7133B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895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77941591-09BA-2FDC-BA40-0AE0F68E5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8674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E7A643F9-A12E-7182-6C59-BE04A6790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971800"/>
            <a:ext cx="4343400" cy="2514600"/>
          </a:xfrm>
          <a:prstGeom prst="line">
            <a:avLst/>
          </a:prstGeom>
          <a:noFill/>
          <a:ln w="9525">
            <a:solidFill>
              <a:srgbClr val="EC2C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28BE7CD5-9620-2E77-7AFE-316EA65F7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657600"/>
            <a:ext cx="4724400" cy="19050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9DECA0E6-5093-3746-5B1E-CC60EEA8AD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4495800"/>
            <a:ext cx="2590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4ABDEC4E-602A-D8D3-7D59-0514B009D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81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CS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28EBD7E2-82E9-F034-0CB0-A74142B5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24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PS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91B12F53-F456-8C76-497A-397C7182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429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Supply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04FF0A03-3AD4-BDF7-D984-84885870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34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EC2C0C"/>
                </a:solidFill>
                <a:latin typeface="Comic Sans MS" pitchFamily="66" charset="0"/>
              </a:rPr>
              <a:t>Demand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92E38C81-4AFB-A866-1BD7-A43BDE3E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41354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Price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F8B154E0-77B9-EADA-062F-19EAB2A3A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38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Quantity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25C1DA64-9312-E481-A242-D54D7536C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267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P*</a:t>
            </a: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2EA3C1EC-3F60-6D6B-2DEA-F6CB538B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034E37-5442-546F-4FCC-84ACDF8DC3ED}"/>
              </a:ext>
            </a:extLst>
          </p:cNvPr>
          <p:cNvGrpSpPr/>
          <p:nvPr/>
        </p:nvGrpSpPr>
        <p:grpSpPr>
          <a:xfrm>
            <a:off x="1001114" y="2690321"/>
            <a:ext cx="7859406" cy="2216060"/>
            <a:chOff x="2097232" y="-143870"/>
            <a:chExt cx="7790461" cy="22160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56A8710-5F62-7E8F-E284-3E355B7BF56E}"/>
                </a:ext>
              </a:extLst>
            </p:cNvPr>
            <p:cNvGrpSpPr/>
            <p:nvPr/>
          </p:nvGrpSpPr>
          <p:grpSpPr>
            <a:xfrm>
              <a:off x="2097232" y="-143870"/>
              <a:ext cx="7790461" cy="2216060"/>
              <a:chOff x="992332" y="2675530"/>
              <a:chExt cx="7790461" cy="2216060"/>
            </a:xfrm>
          </p:grpSpPr>
          <p:sp>
            <p:nvSpPr>
              <p:cNvPr id="22" name="AutoShape 6" descr="Narrow vertical">
                <a:extLst>
                  <a:ext uri="{FF2B5EF4-FFF2-40B4-BE49-F238E27FC236}">
                    <a16:creationId xmlns:a16="http://schemas.microsoft.com/office/drawing/2014/main" id="{067E92F4-1CAB-0B1C-0B88-EBCA4B8AC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600200" y="4114800"/>
                <a:ext cx="1905000" cy="762000"/>
              </a:xfrm>
              <a:prstGeom prst="rtTriangle">
                <a:avLst/>
              </a:prstGeom>
              <a:pattFill prst="narVert">
                <a:fgClr>
                  <a:srgbClr val="0033CC"/>
                </a:fgClr>
                <a:bgClr>
                  <a:srgbClr val="FFFFFF"/>
                </a:bgClr>
              </a:patt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0A48B1D-346E-5BB2-6EF3-2F8A4DAE44FC}"/>
                  </a:ext>
                </a:extLst>
              </p:cNvPr>
              <p:cNvGrpSpPr/>
              <p:nvPr/>
            </p:nvGrpSpPr>
            <p:grpSpPr>
              <a:xfrm>
                <a:off x="992332" y="2675530"/>
                <a:ext cx="7790461" cy="2201270"/>
                <a:chOff x="992332" y="2675530"/>
                <a:chExt cx="7790461" cy="2201270"/>
              </a:xfrm>
            </p:grpSpPr>
            <p:sp>
              <p:nvSpPr>
                <p:cNvPr id="25" name="Text Box 22">
                  <a:extLst>
                    <a:ext uri="{FF2B5EF4-FFF2-40B4-BE49-F238E27FC236}">
                      <a16:creationId xmlns:a16="http://schemas.microsoft.com/office/drawing/2014/main" id="{5CB9DF86-0C74-DA2E-28DB-A5E6583126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7780" y="2675530"/>
                  <a:ext cx="277501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0033CC"/>
                      </a:solidFill>
                      <a:latin typeface="Comic Sans MS" pitchFamily="66" charset="0"/>
                    </a:rPr>
                    <a:t>Supply w/costs of ineffective regulation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7E80FBC-E49A-48EF-002F-CD735A41DE13}"/>
                    </a:ext>
                  </a:extLst>
                </p:cNvPr>
                <p:cNvGrpSpPr/>
                <p:nvPr/>
              </p:nvGrpSpPr>
              <p:grpSpPr>
                <a:xfrm>
                  <a:off x="992332" y="2971800"/>
                  <a:ext cx="5179868" cy="1905000"/>
                  <a:chOff x="992332" y="2971800"/>
                  <a:chExt cx="5179868" cy="1905000"/>
                </a:xfrm>
              </p:grpSpPr>
              <p:sp>
                <p:nvSpPr>
                  <p:cNvPr id="27" name="AutoShape 5" descr="Narrow vertical">
                    <a:extLst>
                      <a:ext uri="{FF2B5EF4-FFF2-40B4-BE49-F238E27FC236}">
                        <a16:creationId xmlns:a16="http://schemas.microsoft.com/office/drawing/2014/main" id="{55D80BD4-7459-C360-7C13-7316918945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00200" y="2971800"/>
                    <a:ext cx="1981200" cy="1143000"/>
                  </a:xfrm>
                  <a:prstGeom prst="rtTriangle">
                    <a:avLst/>
                  </a:prstGeom>
                  <a:pattFill prst="narVert">
                    <a:fgClr>
                      <a:srgbClr val="EC2C0C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EC2C0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1">
                    <a:extLst>
                      <a:ext uri="{FF2B5EF4-FFF2-40B4-BE49-F238E27FC236}">
                        <a16:creationId xmlns:a16="http://schemas.microsoft.com/office/drawing/2014/main" id="{BB473502-F1F9-5731-4D88-822D7C1F92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00200" y="3048000"/>
                    <a:ext cx="4572000" cy="1828800"/>
                  </a:xfrm>
                  <a:prstGeom prst="line">
                    <a:avLst/>
                  </a:prstGeom>
                  <a:noFill/>
                  <a:ln w="9525">
                    <a:solidFill>
                      <a:srgbClr val="0033CC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Text Box 24">
                    <a:extLst>
                      <a:ext uri="{FF2B5EF4-FFF2-40B4-BE49-F238E27FC236}">
                        <a16:creationId xmlns:a16="http://schemas.microsoft.com/office/drawing/2014/main" id="{4364D12B-41A5-C0B6-7CBB-984DF04C0F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2332" y="3886200"/>
                    <a:ext cx="712486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>
                        <a:latin typeface="Comic Sans MS" pitchFamily="66" charset="0"/>
                      </a:rPr>
                      <a:t>P</a:t>
                    </a:r>
                    <a:r>
                      <a:rPr lang="en-US" sz="2000" baseline="30000" dirty="0">
                        <a:latin typeface="Comic Sans MS" pitchFamily="66" charset="0"/>
                      </a:rPr>
                      <a:t>*IR</a:t>
                    </a:r>
                  </a:p>
                </p:txBody>
              </p:sp>
              <p:sp>
                <p:nvSpPr>
                  <p:cNvPr id="30" name="Text Box 26">
                    <a:extLst>
                      <a:ext uri="{FF2B5EF4-FFF2-40B4-BE49-F238E27FC236}">
                        <a16:creationId xmlns:a16="http://schemas.microsoft.com/office/drawing/2014/main" id="{4B088F70-9E1F-94D1-62F0-B1BA164A32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200" y="3581400"/>
                    <a:ext cx="1524000" cy="396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>
                        <a:latin typeface="Comic Sans MS" pitchFamily="66" charset="0"/>
                      </a:rPr>
                      <a:t>New CS</a:t>
                    </a:r>
                  </a:p>
                </p:txBody>
              </p:sp>
              <p:sp>
                <p:nvSpPr>
                  <p:cNvPr id="31" name="Text Box 27">
                    <a:extLst>
                      <a:ext uri="{FF2B5EF4-FFF2-40B4-BE49-F238E27FC236}">
                        <a16:creationId xmlns:a16="http://schemas.microsoft.com/office/drawing/2014/main" id="{B9C81A7E-6F72-5365-2E19-C45F5DEF63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200" y="4114800"/>
                    <a:ext cx="1524000" cy="396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>
                        <a:latin typeface="Comic Sans MS" pitchFamily="66" charset="0"/>
                      </a:rPr>
                      <a:t>New PS</a:t>
                    </a:r>
                  </a:p>
                </p:txBody>
              </p:sp>
              <p:sp>
                <p:nvSpPr>
                  <p:cNvPr id="33" name="Text Box 27">
                    <a:extLst>
                      <a:ext uri="{FF2B5EF4-FFF2-40B4-BE49-F238E27FC236}">
                        <a16:creationId xmlns:a16="http://schemas.microsoft.com/office/drawing/2014/main" id="{9998206C-84E1-3A0A-DCC2-4B625CFDC4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199" y="4146046"/>
                    <a:ext cx="1524000" cy="396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>
                        <a:latin typeface="Comic Sans MS" pitchFamily="66" charset="0"/>
                      </a:rPr>
                      <a:t>New PS</a:t>
                    </a:r>
                  </a:p>
                </p:txBody>
              </p:sp>
            </p:grpSp>
          </p:grpSp>
          <p:sp>
            <p:nvSpPr>
              <p:cNvPr id="24" name="AutoShape 6" descr="Narrow vertical">
                <a:extLst>
                  <a:ext uri="{FF2B5EF4-FFF2-40B4-BE49-F238E27FC236}">
                    <a16:creationId xmlns:a16="http://schemas.microsoft.com/office/drawing/2014/main" id="{2C692A0E-6EF3-7715-B7CA-EE2F207FD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586162" y="4115884"/>
                <a:ext cx="1919039" cy="775706"/>
              </a:xfrm>
              <a:prstGeom prst="rtTriangle">
                <a:avLst/>
              </a:prstGeom>
              <a:pattFill prst="narVert">
                <a:fgClr>
                  <a:srgbClr val="0033CC"/>
                </a:fgClr>
                <a:bgClr>
                  <a:srgbClr val="FFFFFF"/>
                </a:bgClr>
              </a:patt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E90596CC-CD2E-5F29-4BF8-95848EB1A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098" y="1347535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New PS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BC40ABF-8AAB-807A-5C26-95FD60CA463F}"/>
              </a:ext>
            </a:extLst>
          </p:cNvPr>
          <p:cNvSpPr txBox="1"/>
          <p:nvPr/>
        </p:nvSpPr>
        <p:spPr>
          <a:xfrm>
            <a:off x="3751118" y="195590"/>
            <a:ext cx="5530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Markets, Regulation &amp; Taxes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429174-1866-F0FC-7E53-E1AA91351089}"/>
              </a:ext>
            </a:extLst>
          </p:cNvPr>
          <p:cNvGrpSpPr/>
          <p:nvPr/>
        </p:nvGrpSpPr>
        <p:grpSpPr>
          <a:xfrm>
            <a:off x="1788082" y="2358858"/>
            <a:ext cx="7009471" cy="2868543"/>
            <a:chOff x="1790700" y="2378075"/>
            <a:chExt cx="7009471" cy="2868543"/>
          </a:xfrm>
        </p:grpSpPr>
        <p:sp>
          <p:nvSpPr>
            <p:cNvPr id="38" name="Line 11">
              <a:extLst>
                <a:ext uri="{FF2B5EF4-FFF2-40B4-BE49-F238E27FC236}">
                  <a16:creationId xmlns:a16="http://schemas.microsoft.com/office/drawing/2014/main" id="{5366C5CF-8FE3-E1C9-0F73-80C079575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0700" y="2378075"/>
              <a:ext cx="4343400" cy="2514600"/>
            </a:xfrm>
            <a:prstGeom prst="line">
              <a:avLst/>
            </a:prstGeom>
            <a:noFill/>
            <a:ln w="9525">
              <a:solidFill>
                <a:srgbClr val="EC2C0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7">
              <a:extLst>
                <a:ext uri="{FF2B5EF4-FFF2-40B4-BE49-F238E27FC236}">
                  <a16:creationId xmlns:a16="http://schemas.microsoft.com/office/drawing/2014/main" id="{20031033-2CE1-105C-A224-F14A86D84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4538732"/>
              <a:ext cx="262797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EC2C0C"/>
                  </a:solidFill>
                  <a:latin typeface="Comic Sans MS" pitchFamily="66" charset="0"/>
                </a:rPr>
                <a:t>Demand  boosted by regulatory oversight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CF3B3D-553B-2455-2D06-7A6297CC5226}"/>
              </a:ext>
            </a:extLst>
          </p:cNvPr>
          <p:cNvGrpSpPr/>
          <p:nvPr/>
        </p:nvGrpSpPr>
        <p:grpSpPr>
          <a:xfrm>
            <a:off x="1017318" y="2219442"/>
            <a:ext cx="3321106" cy="2686939"/>
            <a:chOff x="1037712" y="2189858"/>
            <a:chExt cx="3321106" cy="2686939"/>
          </a:xfrm>
        </p:grpSpPr>
        <p:sp>
          <p:nvSpPr>
            <p:cNvPr id="41" name="AutoShape 6" descr="Narrow vertical">
              <a:extLst>
                <a:ext uri="{FF2B5EF4-FFF2-40B4-BE49-F238E27FC236}">
                  <a16:creationId xmlns:a16="http://schemas.microsoft.com/office/drawing/2014/main" id="{D00464D2-8364-C081-53DA-86470E26D1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26133" y="3813366"/>
              <a:ext cx="2697203" cy="1063431"/>
            </a:xfrm>
            <a:prstGeom prst="rtTriangle">
              <a:avLst/>
            </a:prstGeom>
            <a:pattFill prst="narVert">
              <a:fgClr>
                <a:srgbClr val="0033CC"/>
              </a:fgClr>
              <a:bgClr>
                <a:srgbClr val="FFFFFF"/>
              </a:bgClr>
            </a:patt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5" descr="Narrow vertical">
              <a:extLst>
                <a:ext uri="{FF2B5EF4-FFF2-40B4-BE49-F238E27FC236}">
                  <a16:creationId xmlns:a16="http://schemas.microsoft.com/office/drawing/2014/main" id="{07A290E1-B9F4-C973-6657-39F4A9E3C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751" y="2189858"/>
              <a:ext cx="2730067" cy="1643375"/>
            </a:xfrm>
            <a:prstGeom prst="rtTriangle">
              <a:avLst/>
            </a:prstGeom>
            <a:pattFill prst="narVert">
              <a:fgClr>
                <a:srgbClr val="EC2C0C"/>
              </a:fgClr>
              <a:bgClr>
                <a:srgbClr val="FFFFFF"/>
              </a:bgClr>
            </a:pattFill>
            <a:ln w="9525">
              <a:solidFill>
                <a:srgbClr val="EC2C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24">
              <a:extLst>
                <a:ext uri="{FF2B5EF4-FFF2-40B4-BE49-F238E27FC236}">
                  <a16:creationId xmlns:a16="http://schemas.microsoft.com/office/drawing/2014/main" id="{00A89521-D48A-EDA0-7D07-458293DFA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712" y="3625463"/>
              <a:ext cx="862641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P</a:t>
              </a:r>
              <a:r>
                <a:rPr lang="en-US" sz="2000" baseline="30000" dirty="0">
                  <a:latin typeface="Comic Sans MS" pitchFamily="66" charset="0"/>
                </a:rPr>
                <a:t>*ER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39E75FD2-6F44-C4E9-8406-3323D806C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256" y="3330923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Newer CS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EE981AD-C026-3D50-411E-A41C60D31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741" y="3921008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Newer PS</a:t>
              </a:r>
            </a:p>
          </p:txBody>
        </p:sp>
      </p:grpSp>
      <p:sp>
        <p:nvSpPr>
          <p:cNvPr id="46" name="Text Box 17">
            <a:extLst>
              <a:ext uri="{FF2B5EF4-FFF2-40B4-BE49-F238E27FC236}">
                <a16:creationId xmlns:a16="http://schemas.microsoft.com/office/drawing/2014/main" id="{C613A062-4B33-A070-FF76-E21EE58D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04" y="6117045"/>
            <a:ext cx="8582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EC2C0C"/>
                </a:solidFill>
                <a:latin typeface="Comic Sans MS" pitchFamily="66" charset="0"/>
              </a:rPr>
              <a:t>There are gains from reliable information. Regulation can boost demand. Who, if anyone, is better off from such regulation?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4F03092E-1261-2D2E-367D-1BFA5978A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847041"/>
            <a:ext cx="1106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Q</a:t>
            </a:r>
            <a:r>
              <a:rPr lang="en-US" sz="2000" baseline="30000" dirty="0">
                <a:latin typeface="Comic Sans MS" pitchFamily="66" charset="0"/>
              </a:rPr>
              <a:t>*IR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712BDA4A-891A-A644-E8E0-DFDE89150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934" y="5840950"/>
            <a:ext cx="1106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Q</a:t>
            </a:r>
            <a:endParaRPr lang="en-US" sz="2000" baseline="30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71685-D792-3D81-93FC-88F38DEB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u_logo_sml_150_ppt">
            <a:extLst>
              <a:ext uri="{FF2B5EF4-FFF2-40B4-BE49-F238E27FC236}">
                <a16:creationId xmlns:a16="http://schemas.microsoft.com/office/drawing/2014/main" id="{27D56D06-28FB-DC2E-F1C0-1F8DA1FE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4">
            <a:extLst>
              <a:ext uri="{FF2B5EF4-FFF2-40B4-BE49-F238E27FC236}">
                <a16:creationId xmlns:a16="http://schemas.microsoft.com/office/drawing/2014/main" id="{9F890150-E46B-3784-8411-F2891AE7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97" y="1039850"/>
            <a:ext cx="82296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400" b="1" dirty="0">
                <a:latin typeface="Georgia" pitchFamily="18" charset="0"/>
              </a:rPr>
              <a:t>Do we need government regulation to relieve information problems to benefit all?</a:t>
            </a:r>
          </a:p>
        </p:txBody>
      </p:sp>
      <p:sp>
        <p:nvSpPr>
          <p:cNvPr id="2" name="AutoShape 2" descr="25%">
            <a:extLst>
              <a:ext uri="{FF2B5EF4-FFF2-40B4-BE49-F238E27FC236}">
                <a16:creationId xmlns:a16="http://schemas.microsoft.com/office/drawing/2014/main" id="{F6CB0860-63A3-8900-46BE-C23A5DB1D2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600200" y="4495800"/>
            <a:ext cx="2667000" cy="1066800"/>
          </a:xfrm>
          <a:prstGeom prst="rtTriangle">
            <a:avLst/>
          </a:prstGeom>
          <a:pattFill prst="pct25">
            <a:fgClr>
              <a:srgbClr val="0033CC"/>
            </a:fgClr>
            <a:bgClr>
              <a:srgbClr val="FFFFFF"/>
            </a:bgClr>
          </a:patt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3" descr="25%">
            <a:extLst>
              <a:ext uri="{FF2B5EF4-FFF2-40B4-BE49-F238E27FC236}">
                <a16:creationId xmlns:a16="http://schemas.microsoft.com/office/drawing/2014/main" id="{B595A4BF-B792-16AD-61B4-B52CAF841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71800"/>
            <a:ext cx="2667000" cy="1524000"/>
          </a:xfrm>
          <a:prstGeom prst="rtTriangle">
            <a:avLst/>
          </a:prstGeom>
          <a:pattFill prst="pct25">
            <a:fgClr>
              <a:srgbClr val="EC2C0C"/>
            </a:fgClr>
            <a:bgClr>
              <a:srgbClr val="FFFFFF"/>
            </a:bgClr>
          </a:pattFill>
          <a:ln w="9525">
            <a:solidFill>
              <a:srgbClr val="EC2C0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12604239-6747-9275-CFE8-8EBB52BB7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895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A07D498-F683-A203-568F-3EE2A1B59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8674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EAEF41BF-B478-4DC4-FDB8-12CEE542F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971800"/>
            <a:ext cx="4343400" cy="2514600"/>
          </a:xfrm>
          <a:prstGeom prst="line">
            <a:avLst/>
          </a:prstGeom>
          <a:noFill/>
          <a:ln w="9525">
            <a:solidFill>
              <a:srgbClr val="EC2C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2CF92C75-7D28-6D7D-1DCF-1DEFD3B935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657600"/>
            <a:ext cx="4724400" cy="19050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336CBA46-2EC8-41B9-C5BA-AB7CB2020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4495800"/>
            <a:ext cx="2590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4A2FCFCC-9E0F-9803-3276-F54310535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81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CS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C7D6ECEB-EBDF-58CE-2363-B70E0382C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24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PS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0A1FF6F3-0178-5E7D-8B74-4737C99C1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575" y="3828990"/>
            <a:ext cx="3237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33CC"/>
                </a:solidFill>
                <a:latin typeface="Comic Sans MS" pitchFamily="66" charset="0"/>
              </a:rPr>
              <a:t>Inferior product supply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0C62CB20-7255-8B90-F32C-7CD1A165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34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EC2C0C"/>
                </a:solidFill>
                <a:latin typeface="Comic Sans MS" pitchFamily="66" charset="0"/>
              </a:rPr>
              <a:t>Demand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BD87004-8DD6-50FE-E7FB-7BF40389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41354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Price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950BE533-BE5B-3041-798A-8C1CFEA2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38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Quantity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4AF573CF-A342-C872-B37B-F52F1FE0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37" y="4334250"/>
            <a:ext cx="134331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P*=P</a:t>
            </a:r>
            <a:r>
              <a:rPr lang="en-US" sz="2000" baseline="30000" dirty="0">
                <a:latin typeface="Comic Sans MS" pitchFamily="66" charset="0"/>
              </a:rPr>
              <a:t>*IP</a:t>
            </a: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9F45D242-8AF7-B901-A503-E123E7AA3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6FA20D-4F5B-AB9D-D588-DDBFF17E1A14}"/>
              </a:ext>
            </a:extLst>
          </p:cNvPr>
          <p:cNvGrpSpPr/>
          <p:nvPr/>
        </p:nvGrpSpPr>
        <p:grpSpPr>
          <a:xfrm>
            <a:off x="1001114" y="3109966"/>
            <a:ext cx="7875031" cy="2265403"/>
            <a:chOff x="992332" y="3095175"/>
            <a:chExt cx="7805949" cy="2265403"/>
          </a:xfrm>
        </p:grpSpPr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2D22B101-59C7-A639-5C8D-F9198D81B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1438" y="3095175"/>
              <a:ext cx="31768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33CC"/>
                  </a:solidFill>
                  <a:latin typeface="Comic Sans MS" pitchFamily="66" charset="0"/>
                </a:rPr>
                <a:t>Superior product supply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FFE309-A3F2-B156-4C57-C44F68C5E713}"/>
                </a:ext>
              </a:extLst>
            </p:cNvPr>
            <p:cNvGrpSpPr/>
            <p:nvPr/>
          </p:nvGrpSpPr>
          <p:grpSpPr>
            <a:xfrm>
              <a:off x="992332" y="3531778"/>
              <a:ext cx="5165829" cy="1828800"/>
              <a:chOff x="992332" y="3531778"/>
              <a:chExt cx="5165829" cy="1828800"/>
            </a:xfrm>
          </p:grpSpPr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DEEB3C67-AF34-679D-77D4-209949878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6161" y="3531778"/>
                <a:ext cx="4572000" cy="182880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24">
                <a:extLst>
                  <a:ext uri="{FF2B5EF4-FFF2-40B4-BE49-F238E27FC236}">
                    <a16:creationId xmlns:a16="http://schemas.microsoft.com/office/drawing/2014/main" id="{3872894F-AED1-F1FB-B5DE-546E5CDBB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332" y="3886200"/>
                <a:ext cx="71248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Comic Sans MS" pitchFamily="66" charset="0"/>
                  </a:rPr>
                  <a:t>P</a:t>
                </a:r>
                <a:r>
                  <a:rPr lang="en-US" sz="2000" baseline="30000" dirty="0">
                    <a:latin typeface="Comic Sans MS" pitchFamily="66" charset="0"/>
                  </a:rPr>
                  <a:t>*SP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20E99AA-CAE0-0EEA-1F9F-A7B4087C6A29}"/>
              </a:ext>
            </a:extLst>
          </p:cNvPr>
          <p:cNvSpPr txBox="1"/>
          <p:nvPr/>
        </p:nvSpPr>
        <p:spPr>
          <a:xfrm>
            <a:off x="3751118" y="195590"/>
            <a:ext cx="5530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Markets, Regulation &amp; Taxes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A4B6347-F5E0-9897-AC8B-672EA48A3753}"/>
              </a:ext>
            </a:extLst>
          </p:cNvPr>
          <p:cNvGrpSpPr/>
          <p:nvPr/>
        </p:nvGrpSpPr>
        <p:grpSpPr>
          <a:xfrm>
            <a:off x="1788082" y="2358858"/>
            <a:ext cx="7088064" cy="2868543"/>
            <a:chOff x="1790700" y="2378075"/>
            <a:chExt cx="7088064" cy="2868543"/>
          </a:xfrm>
        </p:grpSpPr>
        <p:sp>
          <p:nvSpPr>
            <p:cNvPr id="38" name="Line 11">
              <a:extLst>
                <a:ext uri="{FF2B5EF4-FFF2-40B4-BE49-F238E27FC236}">
                  <a16:creationId xmlns:a16="http://schemas.microsoft.com/office/drawing/2014/main" id="{D630B7DB-D61F-4B5A-FC0B-C546F9879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0700" y="2378075"/>
              <a:ext cx="4343400" cy="2514600"/>
            </a:xfrm>
            <a:prstGeom prst="line">
              <a:avLst/>
            </a:prstGeom>
            <a:noFill/>
            <a:ln w="9525">
              <a:solidFill>
                <a:srgbClr val="EC2C0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7">
              <a:extLst>
                <a:ext uri="{FF2B5EF4-FFF2-40B4-BE49-F238E27FC236}">
                  <a16:creationId xmlns:a16="http://schemas.microsoft.com/office/drawing/2014/main" id="{C1296C4C-81DB-2351-1D67-490970916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028" y="4538732"/>
              <a:ext cx="279273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EC2C0C"/>
                  </a:solidFill>
                  <a:latin typeface="Comic Sans MS" pitchFamily="66" charset="0"/>
                </a:rPr>
                <a:t>Demand  boosted by product quality signal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9BA809-D018-EEE8-9C9B-E2DE44DE48F2}"/>
              </a:ext>
            </a:extLst>
          </p:cNvPr>
          <p:cNvGrpSpPr/>
          <p:nvPr/>
        </p:nvGrpSpPr>
        <p:grpSpPr>
          <a:xfrm>
            <a:off x="1612792" y="2274276"/>
            <a:ext cx="3198543" cy="3109428"/>
            <a:chOff x="1545685" y="2233033"/>
            <a:chExt cx="2811498" cy="3109428"/>
          </a:xfrm>
        </p:grpSpPr>
        <p:sp>
          <p:nvSpPr>
            <p:cNvPr id="41" name="AutoShape 6" descr="Narrow vertical">
              <a:extLst>
                <a:ext uri="{FF2B5EF4-FFF2-40B4-BE49-F238E27FC236}">
                  <a16:creationId xmlns:a16="http://schemas.microsoft.com/office/drawing/2014/main" id="{4D2F1D50-F969-0817-F3D3-7987D0A100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45685" y="4081113"/>
              <a:ext cx="2811498" cy="1261348"/>
            </a:xfrm>
            <a:prstGeom prst="rtTriangle">
              <a:avLst/>
            </a:prstGeom>
            <a:pattFill prst="narVert">
              <a:fgClr>
                <a:srgbClr val="0033CC"/>
              </a:fgClr>
              <a:bgClr>
                <a:srgbClr val="FFFFFF"/>
              </a:bgClr>
            </a:patt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5" descr="Narrow vertical">
              <a:extLst>
                <a:ext uri="{FF2B5EF4-FFF2-40B4-BE49-F238E27FC236}">
                  <a16:creationId xmlns:a16="http://schemas.microsoft.com/office/drawing/2014/main" id="{5E98B51B-225A-3E19-12E5-E27A6D750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685" y="2233033"/>
              <a:ext cx="2811498" cy="1836811"/>
            </a:xfrm>
            <a:prstGeom prst="rtTriangle">
              <a:avLst/>
            </a:prstGeom>
            <a:pattFill prst="narVert">
              <a:fgClr>
                <a:srgbClr val="EC2C0C"/>
              </a:fgClr>
              <a:bgClr>
                <a:srgbClr val="FFFFFF"/>
              </a:bgClr>
            </a:pattFill>
            <a:ln w="9525">
              <a:solidFill>
                <a:srgbClr val="EC2C0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E66A3A8D-595D-DE08-DC99-20611BA6B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256" y="3330923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SP CS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136FDC49-EBE6-0EFA-E0D6-F00A480D6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9192" y="4216016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SP PS</a:t>
              </a:r>
            </a:p>
          </p:txBody>
        </p:sp>
      </p:grpSp>
      <p:sp>
        <p:nvSpPr>
          <p:cNvPr id="46" name="Text Box 17">
            <a:extLst>
              <a:ext uri="{FF2B5EF4-FFF2-40B4-BE49-F238E27FC236}">
                <a16:creationId xmlns:a16="http://schemas.microsoft.com/office/drawing/2014/main" id="{EA087A8A-2C5B-262E-192E-B5D87837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04" y="6117045"/>
            <a:ext cx="8582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EC2C0C"/>
                </a:solidFill>
                <a:latin typeface="Comic Sans MS" pitchFamily="66" charset="0"/>
              </a:rPr>
              <a:t>Producers have an incentive to product differentiate, to create ‘separating equilibria’ w/both high and low price offerings.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18B97B88-3725-3B74-9223-FA0319E7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847041"/>
            <a:ext cx="1106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Q</a:t>
            </a:r>
            <a:r>
              <a:rPr lang="en-US" sz="2000" baseline="30000" dirty="0">
                <a:latin typeface="Comic Sans MS" pitchFamily="66" charset="0"/>
              </a:rPr>
              <a:t>*IR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31C2CF0E-0787-249C-598B-1F84252C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934" y="5840950"/>
            <a:ext cx="1106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Q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34" name="Text Box 22">
            <a:extLst>
              <a:ext uri="{FF2B5EF4-FFF2-40B4-BE49-F238E27FC236}">
                <a16:creationId xmlns:a16="http://schemas.microsoft.com/office/drawing/2014/main" id="{FCC928A9-A89B-C90C-2F22-6884847CD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635" y="2088977"/>
            <a:ext cx="45621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33CC"/>
                </a:solidFill>
                <a:latin typeface="Comic Sans MS" pitchFamily="66" charset="0"/>
              </a:rPr>
              <a:t>If cannot product differentiate, a low price ‘pooling equilibrium’ results</a:t>
            </a:r>
          </a:p>
        </p:txBody>
      </p:sp>
    </p:spTree>
    <p:extLst>
      <p:ext uri="{BB962C8B-B14F-4D97-AF65-F5344CB8AC3E}">
        <p14:creationId xmlns:p14="http://schemas.microsoft.com/office/powerpoint/2010/main" val="39682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5810E-4B23-8328-D5D3-E5464B47B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u_logo_sml_150_ppt">
            <a:extLst>
              <a:ext uri="{FF2B5EF4-FFF2-40B4-BE49-F238E27FC236}">
                <a16:creationId xmlns:a16="http://schemas.microsoft.com/office/drawing/2014/main" id="{5AF57DDC-4B45-0DFF-74F3-E4F0F500A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4">
            <a:extLst>
              <a:ext uri="{FF2B5EF4-FFF2-40B4-BE49-F238E27FC236}">
                <a16:creationId xmlns:a16="http://schemas.microsoft.com/office/drawing/2014/main" id="{F8253D2E-AE17-5CF0-DA42-43A3F789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02093"/>
            <a:ext cx="8229600" cy="91312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400" b="1" dirty="0">
                <a:latin typeface="Georgia" pitchFamily="18" charset="0"/>
              </a:rPr>
              <a:t>What if gov’t imposes a tax rather than regulates?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E8DC187-B9AF-3F2A-F4D7-DE93A6B9DA7C}"/>
              </a:ext>
            </a:extLst>
          </p:cNvPr>
          <p:cNvSpPr txBox="1">
            <a:spLocks/>
          </p:cNvSpPr>
          <p:nvPr/>
        </p:nvSpPr>
        <p:spPr bwMode="auto">
          <a:xfrm>
            <a:off x="3613095" y="0"/>
            <a:ext cx="55309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Markets, Regulation &amp; Taxes</a:t>
            </a:r>
          </a:p>
        </p:txBody>
      </p:sp>
      <p:sp>
        <p:nvSpPr>
          <p:cNvPr id="2" name="AutoShape 2" descr="25%">
            <a:extLst>
              <a:ext uri="{FF2B5EF4-FFF2-40B4-BE49-F238E27FC236}">
                <a16:creationId xmlns:a16="http://schemas.microsoft.com/office/drawing/2014/main" id="{6AACCA9A-B55E-28B5-34B0-88CAE57618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600200" y="4495800"/>
            <a:ext cx="2667000" cy="1066800"/>
          </a:xfrm>
          <a:prstGeom prst="rtTriangle">
            <a:avLst/>
          </a:prstGeom>
          <a:pattFill prst="pct25">
            <a:fgClr>
              <a:srgbClr val="0033CC"/>
            </a:fgClr>
            <a:bgClr>
              <a:srgbClr val="FFFFFF"/>
            </a:bgClr>
          </a:patt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3" descr="25%">
            <a:extLst>
              <a:ext uri="{FF2B5EF4-FFF2-40B4-BE49-F238E27FC236}">
                <a16:creationId xmlns:a16="http://schemas.microsoft.com/office/drawing/2014/main" id="{9A6F95A7-D755-07F0-7A8F-2A942BB0E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71800"/>
            <a:ext cx="2667000" cy="1524000"/>
          </a:xfrm>
          <a:prstGeom prst="rtTriangle">
            <a:avLst/>
          </a:prstGeom>
          <a:pattFill prst="pct25">
            <a:fgClr>
              <a:srgbClr val="EC2C0C"/>
            </a:fgClr>
            <a:bgClr>
              <a:srgbClr val="FFFFFF"/>
            </a:bgClr>
          </a:pattFill>
          <a:ln w="9525">
            <a:solidFill>
              <a:srgbClr val="EC2C0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C82CBE6F-1CC1-DF1B-62D7-3547CE44E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895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7B4DDBFE-7468-4E5F-C34F-8B85330FD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8674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9AF235FC-12E1-22C4-919F-51A0B21BE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971800"/>
            <a:ext cx="4343400" cy="2514600"/>
          </a:xfrm>
          <a:prstGeom prst="line">
            <a:avLst/>
          </a:prstGeom>
          <a:noFill/>
          <a:ln w="9525">
            <a:solidFill>
              <a:srgbClr val="EC2C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26FE4428-FD23-A5A6-82FA-90503EADC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657600"/>
            <a:ext cx="4724400" cy="19050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F8BE1FAD-D1ED-27BF-A807-764E75895E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4495800"/>
            <a:ext cx="2590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6428E77-27CD-2832-8782-358F938D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81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CS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28D75D9F-B572-7CF5-52BB-29FFB804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24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PS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0E81772A-06CC-F126-51B6-D0A2690B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429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Supply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6DA4CC79-0CED-9332-92EF-474267A9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34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EC2C0C"/>
                </a:solidFill>
                <a:latin typeface="Comic Sans MS" pitchFamily="66" charset="0"/>
              </a:rPr>
              <a:t>Demand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FD6B6D34-15DC-A9AD-3606-B4A581ED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41354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Price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3A9B61D1-6703-981E-3D4D-E8B0598A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38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Quantity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FFDDB4F3-B795-4540-E65C-1BBA86DD3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2513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P*</a:t>
            </a: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EC6D454B-AF05-99EC-12AA-C1BA2C37D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D89C12-0180-8CC7-0FBF-8A43DDFA1B41}"/>
              </a:ext>
            </a:extLst>
          </p:cNvPr>
          <p:cNvSpPr txBox="1"/>
          <p:nvPr/>
        </p:nvSpPr>
        <p:spPr>
          <a:xfrm>
            <a:off x="457199" y="1538167"/>
            <a:ext cx="83664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Georgia" panose="02040502050405020303" pitchFamily="18" charset="0"/>
              </a:rPr>
              <a:t>Who loses from taxation if it doesn’t boost supply or demand? What determines who loses most?  Are there conditions under which anyone gains from imposing taxes?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EE4F2A-D8CF-452D-C6DC-B55C5E826BC9}"/>
              </a:ext>
            </a:extLst>
          </p:cNvPr>
          <p:cNvSpPr/>
          <p:nvPr/>
        </p:nvSpPr>
        <p:spPr>
          <a:xfrm>
            <a:off x="1600198" y="4081229"/>
            <a:ext cx="1905000" cy="7193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06164E1-1571-35F4-C3DC-FBE1EEAC635E}"/>
              </a:ext>
            </a:extLst>
          </p:cNvPr>
          <p:cNvSpPr/>
          <p:nvPr/>
        </p:nvSpPr>
        <p:spPr>
          <a:xfrm rot="5400000">
            <a:off x="3526514" y="4059914"/>
            <a:ext cx="719370" cy="762001"/>
          </a:xfrm>
          <a:prstGeom prst="triangle">
            <a:avLst>
              <a:gd name="adj" fmla="val 5525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DA2ACA-DF31-242F-2C0F-225CD9BA1335}"/>
              </a:ext>
            </a:extLst>
          </p:cNvPr>
          <p:cNvSpPr txBox="1"/>
          <p:nvPr/>
        </p:nvSpPr>
        <p:spPr>
          <a:xfrm>
            <a:off x="1723640" y="4236425"/>
            <a:ext cx="121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Gov Rev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707A0181-C5F4-775E-67D1-95708D8D1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934" y="5840950"/>
            <a:ext cx="1106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Q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41663604-B79F-DC2D-8C51-76EE5118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139" y="5855907"/>
            <a:ext cx="1106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Q</a:t>
            </a:r>
            <a:r>
              <a:rPr lang="en-US" baseline="30000" dirty="0">
                <a:latin typeface="Comic Sans MS" pitchFamily="66" charset="0"/>
              </a:rPr>
              <a:t>T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9592B0E1-10E2-0274-7EEA-F7712A912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15569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</a:t>
            </a:r>
            <a:r>
              <a:rPr lang="en-US" sz="2000" baseline="30000" dirty="0">
                <a:latin typeface="Comic Sans MS" pitchFamily="66" charset="0"/>
              </a:rPr>
              <a:t>*CT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374A90-1402-8393-8453-153B5A44A3A9}"/>
              </a:ext>
            </a:extLst>
          </p:cNvPr>
          <p:cNvSpPr txBox="1"/>
          <p:nvPr/>
        </p:nvSpPr>
        <p:spPr>
          <a:xfrm>
            <a:off x="3428998" y="4236425"/>
            <a:ext cx="80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DWL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46D17FF2-B138-E23C-0FF8-D9B294AAC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8" y="4620044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P</a:t>
            </a:r>
            <a:r>
              <a:rPr lang="en-US" sz="2000" baseline="30000" dirty="0">
                <a:latin typeface="Comic Sans MS" pitchFamily="66" charset="0"/>
              </a:rPr>
              <a:t>*PT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B6EC98-B89D-D2E0-FEEC-5B04CF4D1301}"/>
              </a:ext>
            </a:extLst>
          </p:cNvPr>
          <p:cNvSpPr txBox="1"/>
          <p:nvPr/>
        </p:nvSpPr>
        <p:spPr>
          <a:xfrm>
            <a:off x="5142555" y="4278868"/>
            <a:ext cx="2211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anose="030F0702030302020204" pitchFamily="66" charset="0"/>
              </a:rPr>
              <a:t>Tax = P</a:t>
            </a:r>
            <a:r>
              <a:rPr lang="en-US" baseline="30000" dirty="0">
                <a:latin typeface="Comic Sans MS" panose="030F0702030302020204" pitchFamily="66" charset="0"/>
              </a:rPr>
              <a:t>*CT </a:t>
            </a:r>
            <a:r>
              <a:rPr lang="en-US" dirty="0">
                <a:latin typeface="Comic Sans MS" panose="030F0702030302020204" pitchFamily="66" charset="0"/>
              </a:rPr>
              <a:t>– P</a:t>
            </a:r>
            <a:r>
              <a:rPr lang="en-US" baseline="30000" dirty="0">
                <a:latin typeface="Comic Sans MS" panose="030F0702030302020204" pitchFamily="66" charset="0"/>
              </a:rPr>
              <a:t>*PT</a:t>
            </a:r>
          </a:p>
        </p:txBody>
      </p:sp>
    </p:spTree>
    <p:extLst>
      <p:ext uri="{BB962C8B-B14F-4D97-AF65-F5344CB8AC3E}">
        <p14:creationId xmlns:p14="http://schemas.microsoft.com/office/powerpoint/2010/main" val="34764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8" grpId="0" animBg="1"/>
      <p:bldP spid="19" grpId="0" animBg="1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27" y="984766"/>
            <a:ext cx="8458200" cy="9906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800" dirty="0">
                <a:latin typeface="Georgia" pitchFamily="18" charset="0"/>
              </a:rPr>
              <a:t>Population and income growth raise demand and prices. Must expand supply. Three options exist:</a:t>
            </a:r>
          </a:p>
          <a:p>
            <a:pPr marL="514350" indent="-514350">
              <a:buAutoNum type="arabicParenR"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905000"/>
            <a:ext cx="495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b="1" dirty="0">
                <a:latin typeface="Georgia" pitchFamily="18" charset="0"/>
              </a:rPr>
              <a:t>Increased use of inputs </a:t>
            </a:r>
            <a:r>
              <a:rPr lang="en-US" dirty="0">
                <a:latin typeface="Georgia" pitchFamily="18" charset="0"/>
              </a:rPr>
              <a:t>(land, water, labor, capital) brings more output, but typically at diminishing rate.  Implies reduced marginal returns to labor (i.e., lower real wages and higher poverty) and environmental degradation (X</a:t>
            </a:r>
            <a:r>
              <a:rPr lang="en-US" baseline="30000" dirty="0">
                <a:latin typeface="Georgia" pitchFamily="18" charset="0"/>
              </a:rPr>
              <a:t>0 </a:t>
            </a:r>
            <a:r>
              <a:rPr lang="en-US" dirty="0">
                <a:latin typeface="Georgia" pitchFamily="18" charset="0"/>
              </a:rPr>
              <a:t>to X</a:t>
            </a:r>
            <a:r>
              <a:rPr lang="en-US" baseline="30000" dirty="0">
                <a:latin typeface="Georgia" pitchFamily="18" charset="0"/>
              </a:rPr>
              <a:t>1</a:t>
            </a:r>
            <a:r>
              <a:rPr lang="en-US" dirty="0">
                <a:latin typeface="Georgia" pitchFamily="18" charset="0"/>
              </a:rPr>
              <a:t>).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00B050"/>
                </a:solidFill>
                <a:latin typeface="Georgia" pitchFamily="18" charset="0"/>
              </a:rPr>
              <a:t>Increased efficiency </a:t>
            </a:r>
            <a:r>
              <a:rPr lang="en-US" dirty="0">
                <a:solidFill>
                  <a:srgbClr val="00B050"/>
                </a:solidFill>
                <a:latin typeface="Georgia" pitchFamily="18" charset="0"/>
              </a:rPr>
              <a:t>in using existing inputs and technologies, commonly through extension (Y</a:t>
            </a:r>
            <a:r>
              <a:rPr lang="en-US" baseline="30000" dirty="0">
                <a:solidFill>
                  <a:srgbClr val="00B050"/>
                </a:solidFill>
                <a:latin typeface="Georgia" pitchFamily="18" charset="0"/>
              </a:rPr>
              <a:t>0</a:t>
            </a:r>
            <a:r>
              <a:rPr lang="en-US" dirty="0">
                <a:solidFill>
                  <a:srgbClr val="00B050"/>
                </a:solidFill>
                <a:latin typeface="Georgia" pitchFamily="18" charset="0"/>
              </a:rPr>
              <a:t> to Y</a:t>
            </a:r>
            <a:r>
              <a:rPr lang="en-US" baseline="30000" dirty="0">
                <a:solidFill>
                  <a:srgbClr val="00B050"/>
                </a:solidFill>
                <a:latin typeface="Georgia" pitchFamily="18" charset="0"/>
              </a:rPr>
              <a:t>1</a:t>
            </a:r>
            <a:r>
              <a:rPr lang="en-US" dirty="0">
                <a:solidFill>
                  <a:srgbClr val="00B050"/>
                </a:solidFill>
                <a:latin typeface="Georgia" pitchFamily="18" charset="0"/>
              </a:rPr>
              <a:t>).  But Schultz’s (1964)  “poor  but efficient” hypothesis suggests limits to this option.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FF0000"/>
                </a:solidFill>
                <a:latin typeface="Georgia" pitchFamily="18" charset="0"/>
              </a:rPr>
              <a:t>Technological change</a:t>
            </a: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 to increase output potential given same inputs.  Requires innovation, diffusion and farmer adaptation to change. Main long-term source of productivity/income growth for sustainable poverty reduction.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695700" y="4381500"/>
            <a:ext cx="3581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5486400" y="6172200"/>
            <a:ext cx="297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5486400" y="4191000"/>
            <a:ext cx="3352800" cy="1981200"/>
          </a:xfrm>
          <a:custGeom>
            <a:avLst/>
            <a:gdLst>
              <a:gd name="connsiteX0" fmla="*/ 16329 w 2857501"/>
              <a:gd name="connsiteY0" fmla="*/ 2460172 h 2460172"/>
              <a:gd name="connsiteX1" fmla="*/ 473529 w 2857501"/>
              <a:gd name="connsiteY1" fmla="*/ 925286 h 2460172"/>
              <a:gd name="connsiteX2" fmla="*/ 2857501 w 2857501"/>
              <a:gd name="connsiteY2" fmla="*/ 0 h 246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1" h="2460172">
                <a:moveTo>
                  <a:pt x="16329" y="2460172"/>
                </a:moveTo>
                <a:cubicBezTo>
                  <a:pt x="8164" y="1897743"/>
                  <a:pt x="0" y="1335315"/>
                  <a:pt x="473529" y="925286"/>
                </a:cubicBezTo>
                <a:cubicBezTo>
                  <a:pt x="947058" y="515257"/>
                  <a:pt x="2340430" y="186871"/>
                  <a:pt x="2857501" y="0"/>
                </a:cubicBezTo>
              </a:path>
            </a:pathLst>
          </a:cu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486400" y="2743200"/>
            <a:ext cx="3429000" cy="3429000"/>
          </a:xfrm>
          <a:custGeom>
            <a:avLst/>
            <a:gdLst>
              <a:gd name="connsiteX0" fmla="*/ 16329 w 2857501"/>
              <a:gd name="connsiteY0" fmla="*/ 2460172 h 2460172"/>
              <a:gd name="connsiteX1" fmla="*/ 473529 w 2857501"/>
              <a:gd name="connsiteY1" fmla="*/ 925286 h 2460172"/>
              <a:gd name="connsiteX2" fmla="*/ 2857501 w 2857501"/>
              <a:gd name="connsiteY2" fmla="*/ 0 h 246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1" h="2460172">
                <a:moveTo>
                  <a:pt x="16329" y="2460172"/>
                </a:moveTo>
                <a:cubicBezTo>
                  <a:pt x="8164" y="1897743"/>
                  <a:pt x="0" y="1335315"/>
                  <a:pt x="473529" y="925286"/>
                </a:cubicBezTo>
                <a:cubicBezTo>
                  <a:pt x="947058" y="515257"/>
                  <a:pt x="2340430" y="186871"/>
                  <a:pt x="2857501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2286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7200" y="5791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6426" y="38862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Production Possibility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0641" y="24384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Production Possibility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0" y="51054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30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61722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300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44958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30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61722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30000" dirty="0"/>
              <a:t>1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266223" y="5706577"/>
            <a:ext cx="914400" cy="168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62600" y="5257800"/>
            <a:ext cx="15240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4953001" y="5333999"/>
            <a:ext cx="1524000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86400" y="4572000"/>
            <a:ext cx="22860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6134100" y="5372100"/>
            <a:ext cx="1600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62600" y="5257800"/>
            <a:ext cx="1329086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5-Point Star 40"/>
          <p:cNvSpPr/>
          <p:nvPr/>
        </p:nvSpPr>
        <p:spPr>
          <a:xfrm>
            <a:off x="6858000" y="5181600"/>
            <a:ext cx="152400" cy="152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86400" y="4572000"/>
            <a:ext cx="1447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BC8E164-613F-45B1-B73D-C6F1ACF66FFA}"/>
              </a:ext>
            </a:extLst>
          </p:cNvPr>
          <p:cNvSpPr txBox="1"/>
          <p:nvPr/>
        </p:nvSpPr>
        <p:spPr>
          <a:xfrm>
            <a:off x="5257800" y="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Georgia" pitchFamily="18" charset="0"/>
              </a:rPr>
              <a:t>How do we bring down food prices?</a:t>
            </a:r>
          </a:p>
        </p:txBody>
      </p:sp>
    </p:spTree>
    <p:extLst>
      <p:ext uri="{BB962C8B-B14F-4D97-AF65-F5344CB8AC3E}">
        <p14:creationId xmlns:p14="http://schemas.microsoft.com/office/powerpoint/2010/main" val="2756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14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>
                <a:latin typeface="Georgia" pitchFamily="18" charset="0"/>
              </a:rPr>
              <a:t>Diffusion of innovations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C608B65-B310-4246-8BF9-1F29E179E202}"/>
              </a:ext>
            </a:extLst>
          </p:cNvPr>
          <p:cNvSpPr txBox="1">
            <a:spLocks/>
          </p:cNvSpPr>
          <p:nvPr/>
        </p:nvSpPr>
        <p:spPr>
          <a:xfrm>
            <a:off x="4495800" y="0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How does tech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change happen?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1F0C4-4AB3-40D8-99F3-D8E28537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3" y="3531072"/>
            <a:ext cx="4833319" cy="3112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FEA6AC-5C83-42B8-BFB4-8649A39AA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90" y="3429000"/>
            <a:ext cx="3689310" cy="3316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07BB8B-CA63-40C2-9103-0D8C4ED20109}"/>
              </a:ext>
            </a:extLst>
          </p:cNvPr>
          <p:cNvSpPr txBox="1"/>
          <p:nvPr/>
        </p:nvSpPr>
        <p:spPr>
          <a:xfrm>
            <a:off x="2057401" y="6345163"/>
            <a:ext cx="324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Varies a lot among/within countries</a:t>
            </a:r>
          </a:p>
          <a:p>
            <a:r>
              <a:rPr lang="en-US" sz="1400" dirty="0">
                <a:latin typeface="Georgia" panose="02040502050405020303" pitchFamily="18" charset="0"/>
              </a:rPr>
              <a:t>Sheahan and Barrett, </a:t>
            </a:r>
            <a:r>
              <a:rPr lang="en-US" sz="1400" i="1" dirty="0">
                <a:latin typeface="Georgia" panose="02040502050405020303" pitchFamily="18" charset="0"/>
              </a:rPr>
              <a:t>Food Policy 2017</a:t>
            </a:r>
            <a:endParaRPr lang="en-US" sz="1400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7E482-DA81-45D4-8E48-1E55F27BC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0" y="1201271"/>
            <a:ext cx="4445000" cy="2133600"/>
          </a:xfrm>
          <a:prstGeom prst="rect">
            <a:avLst/>
          </a:prstGeom>
        </p:spPr>
      </p:pic>
      <p:sp>
        <p:nvSpPr>
          <p:cNvPr id="5" name="Text Box 83">
            <a:extLst>
              <a:ext uri="{FF2B5EF4-FFF2-40B4-BE49-F238E27FC236}">
                <a16:creationId xmlns:a16="http://schemas.microsoft.com/office/drawing/2014/main" id="{50CE453D-11C6-4E73-BA09-E9282938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67" y="3112049"/>
            <a:ext cx="461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Georgia" panose="02040502050405020303" pitchFamily="18" charset="0"/>
              </a:rPr>
              <a:t>Rapid diffusion of GM crops worldwide … fastest ag innovation diffusion in history!</a:t>
            </a:r>
          </a:p>
        </p:txBody>
      </p:sp>
      <p:sp>
        <p:nvSpPr>
          <p:cNvPr id="8" name="Text Box 83">
            <a:extLst>
              <a:ext uri="{FF2B5EF4-FFF2-40B4-BE49-F238E27FC236}">
                <a16:creationId xmlns:a16="http://schemas.microsoft.com/office/drawing/2014/main" id="{4650E20D-9034-4601-A490-DDB1C067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1701477"/>
            <a:ext cx="46164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Georgia" panose="02040502050405020303" pitchFamily="18" charset="0"/>
              </a:rPr>
              <a:t>Standard diffusion pattern is logistic …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Georgia" panose="02040502050405020303" pitchFamily="18" charset="0"/>
              </a:rPr>
              <a:t>(</a:t>
            </a:r>
            <a:r>
              <a:rPr lang="en-US" altLang="en-US" dirty="0" err="1">
                <a:latin typeface="Georgia" panose="02040502050405020303" pitchFamily="18" charset="0"/>
              </a:rPr>
              <a:t>Griliches</a:t>
            </a:r>
            <a:r>
              <a:rPr lang="en-US" altLang="en-US" dirty="0">
                <a:latin typeface="Georgia" panose="02040502050405020303" pitchFamily="18" charset="0"/>
              </a:rPr>
              <a:t>, </a:t>
            </a:r>
            <a:r>
              <a:rPr lang="en-US" altLang="en-US" i="1" dirty="0" err="1">
                <a:latin typeface="Georgia" panose="02040502050405020303" pitchFamily="18" charset="0"/>
              </a:rPr>
              <a:t>Econometrica</a:t>
            </a:r>
            <a:r>
              <a:rPr lang="en-US" altLang="en-US" dirty="0">
                <a:latin typeface="Georgia" panose="02040502050405020303" pitchFamily="18" charset="0"/>
              </a:rPr>
              <a:t>, 1957 on hybrid corn diffusion in the US)</a:t>
            </a:r>
          </a:p>
        </p:txBody>
      </p:sp>
    </p:spTree>
    <p:extLst>
      <p:ext uri="{BB962C8B-B14F-4D97-AF65-F5344CB8AC3E}">
        <p14:creationId xmlns:p14="http://schemas.microsoft.com/office/powerpoint/2010/main" val="18953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09600" y="4495800"/>
            <a:ext cx="2057400" cy="1676400"/>
            <a:chOff x="609600" y="4495800"/>
            <a:chExt cx="2057400" cy="1676400"/>
          </a:xfrm>
        </p:grpSpPr>
        <p:sp>
          <p:nvSpPr>
            <p:cNvPr id="19" name="Right Triangle 18"/>
            <p:cNvSpPr/>
            <p:nvPr/>
          </p:nvSpPr>
          <p:spPr>
            <a:xfrm rot="5400000">
              <a:off x="1028700" y="4533900"/>
              <a:ext cx="1676400" cy="160020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4495800"/>
              <a:ext cx="457200" cy="1676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84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228600" y="1066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Georgia" pitchFamily="18" charset="0"/>
              </a:rPr>
              <a:t>“Technology treadmill” and gains from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2286000"/>
            <a:ext cx="3505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Naïve model</a:t>
            </a:r>
          </a:p>
          <a:p>
            <a:r>
              <a:rPr lang="en-US" sz="2400" dirty="0">
                <a:latin typeface="Georgia" pitchFamily="18" charset="0"/>
              </a:rPr>
              <a:t>If demand is perfectly elastic, gains accrue to producers.  </a:t>
            </a:r>
          </a:p>
          <a:p>
            <a:pPr>
              <a:buFontTx/>
              <a:buChar char="-"/>
            </a:pPr>
            <a:r>
              <a:rPr lang="en-US" sz="2400" dirty="0">
                <a:latin typeface="Georgia" pitchFamily="18" charset="0"/>
              </a:rPr>
              <a:t> But when, if ever, does this really happen?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eorgia" pitchFamily="18" charset="0"/>
              </a:rPr>
              <a:t> Small-scale change: early adopters (who?)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eorgia" pitchFamily="18" charset="0"/>
              </a:rPr>
              <a:t> Perfect market integration … export surplus production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1181100" y="4381500"/>
            <a:ext cx="3581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609600" y="6172200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09600" y="4495800"/>
            <a:ext cx="41148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" y="3581400"/>
            <a:ext cx="2514600" cy="2362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066800" y="3200400"/>
            <a:ext cx="2971800" cy="2819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 rot="5400000">
            <a:off x="571500" y="4533900"/>
            <a:ext cx="1524000" cy="1447800"/>
          </a:xfrm>
          <a:prstGeom prst="rtTriangl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2895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5791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41148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0" y="31358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Original Supply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2743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New Supply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" y="45720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Producer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29" name="TextBox 28"/>
          <p:cNvSpPr txBox="1"/>
          <p:nvPr/>
        </p:nvSpPr>
        <p:spPr>
          <a:xfrm rot="18750454">
            <a:off x="698060" y="5036265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Added Producer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4343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876800" y="0"/>
            <a:ext cx="426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Who </a:t>
            </a:r>
            <a:r>
              <a:rPr lang="en-US" sz="30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gai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ns from tech change and why?</a:t>
            </a:r>
          </a:p>
        </p:txBody>
      </p:sp>
    </p:spTree>
    <p:extLst>
      <p:ext uri="{BB962C8B-B14F-4D97-AF65-F5344CB8AC3E}">
        <p14:creationId xmlns:p14="http://schemas.microsoft.com/office/powerpoint/2010/main" val="40584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7071</TotalTime>
  <Words>944</Words>
  <Application>Microsoft Office PowerPoint</Application>
  <PresentationFormat>On-screen Show (4:3)</PresentationFormat>
  <Paragraphs>172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 MT Condensed Light</vt:lpstr>
      <vt:lpstr>Arial</vt:lpstr>
      <vt:lpstr>Comic Sans MS</vt:lpstr>
      <vt:lpstr>Georgia</vt:lpstr>
      <vt:lpstr>Times New Roman</vt:lpstr>
      <vt:lpstr>Wingdings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Chris Barrett</cp:lastModifiedBy>
  <cp:revision>241</cp:revision>
  <dcterms:created xsi:type="dcterms:W3CDTF">2001-03-15T21:53:34Z</dcterms:created>
  <dcterms:modified xsi:type="dcterms:W3CDTF">2024-04-16T11:41:35Z</dcterms:modified>
</cp:coreProperties>
</file>