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6" r:id="rId2"/>
    <p:sldId id="400" r:id="rId3"/>
    <p:sldId id="411" r:id="rId4"/>
    <p:sldId id="1377" r:id="rId5"/>
    <p:sldId id="1372" r:id="rId6"/>
    <p:sldId id="1373" r:id="rId7"/>
    <p:sldId id="388" r:id="rId8"/>
    <p:sldId id="383" r:id="rId9"/>
    <p:sldId id="358" r:id="rId10"/>
    <p:sldId id="359" r:id="rId11"/>
    <p:sldId id="347" r:id="rId12"/>
    <p:sldId id="386" r:id="rId13"/>
    <p:sldId id="387" r:id="rId14"/>
    <p:sldId id="1375" r:id="rId15"/>
    <p:sldId id="1376" r:id="rId16"/>
    <p:sldId id="1374" r:id="rId17"/>
    <p:sldId id="337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9EB"/>
    <a:srgbClr val="B3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9" autoAdjust="0"/>
    <p:restoredTop sz="94656"/>
  </p:normalViewPr>
  <p:slideViewPr>
    <p:cSldViewPr>
      <p:cViewPr varScale="1">
        <p:scale>
          <a:sx n="107" d="100"/>
          <a:sy n="107" d="100"/>
        </p:scale>
        <p:origin x="1888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CC17A48-D010-4B40-AE19-2B0C870EC395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3135D7-3DA5-4D8A-9165-4852192112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53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2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45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49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55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12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 defTabSz="865188"/>
            <a:fld id="{AD05091E-21BF-46CD-9A65-B577D1393174}" type="slidenum">
              <a:rPr lang="es-ES" sz="1300">
                <a:latin typeface="Times New Roman" pitchFamily="18" charset="0"/>
              </a:rPr>
              <a:pPr algn="r" defTabSz="865188"/>
              <a:t>16</a:t>
            </a:fld>
            <a:endParaRPr lang="es-ES" sz="1300">
              <a:latin typeface="Times New Roman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 defTabSz="865188"/>
            <a:fld id="{AD05091E-21BF-46CD-9A65-B577D1393174}" type="slidenum">
              <a:rPr lang="es-ES" sz="1300">
                <a:latin typeface="Times New Roman" pitchFamily="18" charset="0"/>
              </a:rPr>
              <a:pPr algn="r" defTabSz="865188"/>
              <a:t>17</a:t>
            </a:fld>
            <a:endParaRPr lang="es-ES" sz="1300">
              <a:latin typeface="Times New Roman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6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1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04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6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99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6B181-3069-4377-B4D6-77150BF4D133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EB63-0872-4BBA-B416-8E74F348AD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F35F4-6851-45EF-B127-D3FDDE2C70E7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FDFFB-AFF8-4811-A49A-E8AD5395DB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525CD-C514-4F86-97DD-E7FF43D84A91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81869-A094-4AFC-B47C-F57053FFB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1C26C-499B-4E5D-915C-A89566355E58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9EC6C-2FCD-4AAB-8538-C2696EDF87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7B5DE-6954-452F-9D78-460249942938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3452-3287-4B83-8290-DCC3DCA2DF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2A66-3B6A-4915-8CEC-D9F3057EF57D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E70B3-10C8-4ACC-BF02-6BC285557C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0DDD-5AFB-4F8D-8304-B32DB4C50DCF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24DD5-3849-4605-9509-E29A85000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CAB90-CF3C-40E6-AE90-3A13C8602B01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6B76-1AA2-47C6-9CB5-1019B110A2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FF05-B77F-455B-B7D0-24B883D54827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EF57-D3AE-41C9-A436-06CD84C6C8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5BF87-5D63-4AAC-B26E-2E89BFD847D5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3A01F-9136-41FB-8FA2-4E2EE416AD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74D08-4E79-4142-BD72-E62C05F81B36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D25D8-19B6-4EC4-9A9E-D97AA52FE2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E4593F-F91C-4AA3-9ADE-D1A032C30316}" type="datetimeFigureOut">
              <a:rPr lang="en-US"/>
              <a:pPr>
                <a:defRPr/>
              </a:pPr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E1B14A-CDB6-46BA-9A56-9C82B20908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geneticliteracyproject.org/2017/12/08/women-know-geneticist-pamela-ronald-developer-gmo-flood-resistant-rice/" TargetMode="External"/><Relationship Id="rId7" Type="http://schemas.openxmlformats.org/officeDocument/2006/relationships/hyperlink" Target="https://www.andrewmsimons.com/" TargetMode="External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anergy.wordpress.com/2011/08/30/presenting-the-fresh-life-toilet/" TargetMode="External"/><Relationship Id="rId11" Type="http://schemas.openxmlformats.org/officeDocument/2006/relationships/image" Target="../media/image42.emf"/><Relationship Id="rId5" Type="http://schemas.openxmlformats.org/officeDocument/2006/relationships/hyperlink" Target="https://sfp.ethz.ch/about-us/people/person-detail.html?persid=222935" TargetMode="External"/><Relationship Id="rId10" Type="http://schemas.openxmlformats.org/officeDocument/2006/relationships/image" Target="../media/image41.jpeg"/><Relationship Id="rId4" Type="http://schemas.openxmlformats.org/officeDocument/2006/relationships/hyperlink" Target="https://ilci.cornell.edu/our-team/mike-gore/" TargetMode="Externa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arrett.dyson.cornell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doi.org/10.1017/S1740022819000354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desianutrition.org/" TargetMode="External"/><Relationship Id="rId5" Type="http://schemas.openxmlformats.org/officeDocument/2006/relationships/hyperlink" Target="https://www.devex.com/news/wfp-to-introduce-new-tools-to-boost-food-security-in-fragile-states-76827" TargetMode="Externa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0013" y="192419"/>
            <a:ext cx="8915400" cy="6553200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8113" y="161925"/>
            <a:ext cx="8839200" cy="3495675"/>
          </a:xfrm>
          <a:prstGeom prst="rect">
            <a:avLst/>
          </a:prstGeom>
          <a:solidFill>
            <a:srgbClr val="B31B1B"/>
          </a:solidFill>
          <a:ln>
            <a:solidFill>
              <a:srgbClr val="B31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11458" r="62500" b="79536"/>
          <a:stretch>
            <a:fillRect/>
          </a:stretch>
        </p:blipFill>
        <p:spPr bwMode="auto">
          <a:xfrm>
            <a:off x="204788" y="230188"/>
            <a:ext cx="3376612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609600" y="1558889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Agrifood systems innovations to boost human and environmental resilience to shocks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228600" y="4066200"/>
            <a:ext cx="8686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Christopher B. Barrett</a:t>
            </a:r>
          </a:p>
          <a:p>
            <a:pPr algn="ctr"/>
            <a:r>
              <a:rPr lang="en-US" sz="2400" dirty="0">
                <a:latin typeface="+mn-lt"/>
              </a:rPr>
              <a:t>Dyson School of Applied Economics &amp; Management</a:t>
            </a:r>
          </a:p>
          <a:p>
            <a:pPr algn="ctr"/>
            <a:r>
              <a:rPr lang="en-US" sz="2400" dirty="0">
                <a:latin typeface="+mn-lt"/>
              </a:rPr>
              <a:t>and Brooks School of Public Policy, Cornell University</a:t>
            </a:r>
          </a:p>
          <a:p>
            <a:pPr algn="ctr"/>
            <a:endParaRPr lang="en-US" sz="2400" dirty="0">
              <a:latin typeface="+mn-lt"/>
            </a:endParaRPr>
          </a:p>
          <a:p>
            <a:pPr algn="ctr"/>
            <a:r>
              <a:rPr lang="en-US" sz="2400" dirty="0">
                <a:latin typeface="+mn-lt"/>
              </a:rPr>
              <a:t>Rachel Carson Distinguished Lecture</a:t>
            </a:r>
          </a:p>
          <a:p>
            <a:pPr algn="ctr"/>
            <a:r>
              <a:rPr lang="en-US" sz="2400" dirty="0">
                <a:latin typeface="+mn-lt"/>
              </a:rPr>
              <a:t>Michigan State University</a:t>
            </a:r>
          </a:p>
          <a:p>
            <a:pPr algn="ctr"/>
            <a:r>
              <a:rPr lang="en-US" sz="2400" dirty="0">
                <a:latin typeface="+mn-lt"/>
              </a:rPr>
              <a:t>February 15, 2024</a:t>
            </a:r>
          </a:p>
          <a:p>
            <a:pPr algn="ctr"/>
            <a:endParaRPr lang="en-US" sz="3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250" y="138113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228600" y="22860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Why IBLI? Standard responses to drought</a:t>
            </a:r>
            <a:endParaRPr lang="en-US" sz="28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844" y="1066800"/>
            <a:ext cx="851015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Calibri" pitchFamily="34" charset="0"/>
              </a:rPr>
              <a:t>Standard responses to major drought shocks:</a:t>
            </a:r>
          </a:p>
          <a:p>
            <a:r>
              <a:rPr lang="en-US" sz="2400" b="1" dirty="0">
                <a:latin typeface="Calibri" pitchFamily="34" charset="0"/>
              </a:rPr>
              <a:t>1) Post-drought restocking (futile at low levels</a:t>
            </a:r>
            <a:r>
              <a:rPr lang="en-US" sz="1600" dirty="0">
                <a:latin typeface="Calibri" pitchFamily="34" charset="0"/>
              </a:rPr>
              <a:t>, Santos &amp; Barrett 2019 NBER</a:t>
            </a:r>
            <a:r>
              <a:rPr lang="en-US" sz="2400" b="1" dirty="0">
                <a:latin typeface="Calibri" pitchFamily="34" charset="0"/>
              </a:rPr>
              <a:t>)</a:t>
            </a:r>
          </a:p>
          <a:p>
            <a:endParaRPr lang="en-US" sz="2400" b="1" dirty="0">
              <a:latin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</a:rPr>
              <a:t>2) Food aid (slow, expensive, can reinforce </a:t>
            </a:r>
            <a:r>
              <a:rPr lang="en-US" sz="2400" b="1" dirty="0" err="1">
                <a:latin typeface="Calibri" pitchFamily="34" charset="0"/>
              </a:rPr>
              <a:t>sedentarization</a:t>
            </a:r>
            <a:r>
              <a:rPr lang="en-US" sz="2400" b="1" dirty="0">
                <a:latin typeface="Calibri" pitchFamily="34" charset="0"/>
              </a:rPr>
              <a:t>, lots of excess mortality due to US policies </a:t>
            </a:r>
            <a:r>
              <a:rPr lang="en-US" sz="1600" dirty="0" err="1">
                <a:latin typeface="Calibri" pitchFamily="34" charset="0"/>
              </a:rPr>
              <a:t>Nikulov</a:t>
            </a:r>
            <a:r>
              <a:rPr lang="en-US" sz="1600" dirty="0">
                <a:latin typeface="Calibri" pitchFamily="34" charset="0"/>
              </a:rPr>
              <a:t> et al. </a:t>
            </a:r>
            <a:r>
              <a:rPr lang="en-US" sz="1600" dirty="0" err="1">
                <a:latin typeface="Calibri" pitchFamily="34" charset="0"/>
              </a:rPr>
              <a:t>PLoS</a:t>
            </a:r>
            <a:r>
              <a:rPr lang="en-US" sz="1600" dirty="0">
                <a:latin typeface="Calibri" pitchFamily="34" charset="0"/>
              </a:rPr>
              <a:t> ONE 2016</a:t>
            </a:r>
            <a:r>
              <a:rPr lang="en-US" sz="2400" dirty="0">
                <a:latin typeface="Calibri" pitchFamily="34" charset="0"/>
              </a:rPr>
              <a:t>)</a:t>
            </a:r>
          </a:p>
          <a:p>
            <a:endParaRPr lang="en-US" sz="2400" b="1" dirty="0">
              <a:latin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</a:rPr>
              <a:t>3) Conventional insurance (infeasible/unaffordable)</a:t>
            </a:r>
            <a:br>
              <a:rPr lang="en-US" sz="2400" b="1" dirty="0">
                <a:latin typeface="Calibri" pitchFamily="34" charset="0"/>
              </a:rPr>
            </a:br>
            <a:endParaRPr lang="en-US" sz="2400" b="1" dirty="0">
              <a:latin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</a:rPr>
              <a:t>Core issue: the social protection paradox</a:t>
            </a:r>
            <a:r>
              <a:rPr lang="en-US" sz="2400" dirty="0">
                <a:latin typeface="Calibri" pitchFamily="34" charset="0"/>
              </a:rPr>
              <a:t>: Must stop collapses into poverty else overwhelm social protection programs for poor (</a:t>
            </a:r>
            <a:r>
              <a:rPr lang="en-US" sz="1600" dirty="0">
                <a:latin typeface="Calibri" pitchFamily="34" charset="0"/>
              </a:rPr>
              <a:t>Ikegami et al. 2019 NBER</a:t>
            </a:r>
            <a:r>
              <a:rPr lang="en-US" sz="2400" dirty="0">
                <a:latin typeface="Calibri" pitchFamily="34" charset="0"/>
              </a:rPr>
              <a:t>). Reduced protection feeds resource overuse and conflict, igniting a vicious cycle of reinforcing feedback.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871" y="138113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(Jensen, Barrett &amp;2014)</a:t>
            </a:r>
            <a:endParaRPr lang="en-US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Original IBLI product design</a:t>
            </a:r>
            <a:endParaRPr lang="en-US" sz="28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914400"/>
            <a:ext cx="8686800" cy="1107996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2000" b="1" dirty="0">
                <a:latin typeface="+mn-lt"/>
              </a:rPr>
              <a:t>Use near-real-time </a:t>
            </a:r>
            <a:r>
              <a:rPr lang="en-US" sz="2000" dirty="0">
                <a:latin typeface="+mn-lt"/>
              </a:rPr>
              <a:t>Normalized Difference Vegetation Index (NDVI) MODIS satellite data to define losses based on historical NDVI-mortality relationship. For expected losses &gt;15%, seasonal payment from reinsured insurer. 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1" y="1995336"/>
            <a:ext cx="3886200" cy="22995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4054169" y="4681394"/>
            <a:ext cx="48883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Imperfect product, but worked largely as designed, with big impacts.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Marginal impact on income or MUAC is 6-45x that of cash transfers! </a:t>
            </a:r>
            <a:r>
              <a:rPr lang="en-US" sz="2000" dirty="0">
                <a:latin typeface="+mn-lt"/>
              </a:rPr>
              <a:t>Scaled out to Kenya, Djibouti, Ethiopia, Mauritania, Somalia, Zambia.</a:t>
            </a:r>
          </a:p>
          <a:p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See Jensen et al. Cambridge Univ. Press IBLI book in press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009B6-3651-F022-030C-3F87BF934C6C}"/>
              </a:ext>
            </a:extLst>
          </p:cNvPr>
          <p:cNvGrpSpPr/>
          <p:nvPr/>
        </p:nvGrpSpPr>
        <p:grpSpPr>
          <a:xfrm>
            <a:off x="4404418" y="1978365"/>
            <a:ext cx="2342096" cy="2432251"/>
            <a:chOff x="6008079" y="2573114"/>
            <a:chExt cx="2149138" cy="20306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E5ADA2C-54DD-842B-BA4B-EC08645E4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51288" b="11097"/>
            <a:stretch/>
          </p:blipFill>
          <p:spPr bwMode="auto">
            <a:xfrm>
              <a:off x="6009797" y="2573114"/>
              <a:ext cx="2147420" cy="2014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6ADE87-76B3-8B96-C65A-BC23C3011278}"/>
                </a:ext>
              </a:extLst>
            </p:cNvPr>
            <p:cNvSpPr/>
            <p:nvPr/>
          </p:nvSpPr>
          <p:spPr>
            <a:xfrm>
              <a:off x="6008079" y="2615181"/>
              <a:ext cx="2125988" cy="198859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1337FEB-9DB3-1628-9713-3441572AA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128" y="1998113"/>
            <a:ext cx="1863529" cy="2475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DE689-4593-0E57-ECE6-95DE89F341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3" r="1991"/>
          <a:stretch/>
        </p:blipFill>
        <p:spPr>
          <a:xfrm>
            <a:off x="242761" y="4471333"/>
            <a:ext cx="3408009" cy="22123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855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4770" y="105872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 3: Schistosomiasis in Senegal</a:t>
            </a: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228600" y="1071512"/>
            <a:ext cx="8480932" cy="115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</a:rPr>
              <a:t>Ag </a:t>
            </a:r>
            <a:r>
              <a:rPr lang="en-US" sz="2000" b="1" dirty="0" err="1">
                <a:latin typeface="+mn-lt"/>
              </a:rPr>
              <a:t>dev’t</a:t>
            </a:r>
            <a:r>
              <a:rPr lang="en-US" sz="2000" b="1" dirty="0">
                <a:latin typeface="+mn-lt"/>
              </a:rPr>
              <a:t> can aggravate infectious disease burdens.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B4AFC-EC37-4887-A225-D35C4571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963" y="1193222"/>
            <a:ext cx="3213063" cy="1235021"/>
          </a:xfrm>
          <a:prstGeom prst="rect">
            <a:avLst/>
          </a:prstGeom>
        </p:spPr>
      </p:pic>
      <p:pic>
        <p:nvPicPr>
          <p:cNvPr id="2053" name="Picture 5" descr="Human schistosomiasis - The Lancet">
            <a:extLst>
              <a:ext uri="{FF2B5EF4-FFF2-40B4-BE49-F238E27FC236}">
                <a16:creationId xmlns:a16="http://schemas.microsoft.com/office/drawing/2014/main" id="{A7D445D4-27E4-43E9-A43D-7690DFCE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91" y="2913457"/>
            <a:ext cx="2600142" cy="34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CB3E7-9F46-428C-9E11-2495DF42CA5C}"/>
              </a:ext>
            </a:extLst>
          </p:cNvPr>
          <p:cNvSpPr txBox="1"/>
          <p:nvPr/>
        </p:nvSpPr>
        <p:spPr>
          <a:xfrm>
            <a:off x="228600" y="3917734"/>
            <a:ext cx="5946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Schistosomiasis affects &gt;240m globally (&gt;800m at risk).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Great example of a poverty-disease trap. Impedes child cognitive/physical </a:t>
            </a:r>
            <a:r>
              <a:rPr lang="en-US" sz="2000" dirty="0" err="1">
                <a:latin typeface="+mn-lt"/>
              </a:rPr>
              <a:t>dev’t</a:t>
            </a:r>
            <a:r>
              <a:rPr lang="en-US" sz="2000" dirty="0">
                <a:latin typeface="+mn-lt"/>
              </a:rPr>
              <a:t> via anemia, morbidity. Disrupts work/school attendance. Suppresses </a:t>
            </a:r>
            <a:r>
              <a:rPr lang="en-US" sz="2000" dirty="0" err="1">
                <a:latin typeface="+mn-lt"/>
              </a:rPr>
              <a:t>immunoresponse</a:t>
            </a:r>
            <a:r>
              <a:rPr lang="en-US" sz="2000" dirty="0">
                <a:latin typeface="+mn-lt"/>
              </a:rPr>
              <a:t>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Deworming (MDA of praziquantel) has high reinfection rates. </a:t>
            </a:r>
            <a:r>
              <a:rPr lang="en-US" sz="2000" dirty="0" err="1">
                <a:latin typeface="+mn-lt"/>
              </a:rPr>
              <a:t>Biocontrols</a:t>
            </a:r>
            <a:r>
              <a:rPr lang="en-US" sz="2000" dirty="0">
                <a:latin typeface="+mn-lt"/>
              </a:rPr>
              <a:t> (e.g., prawns) largely ineffective.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0A440-9F77-4C03-BE35-C70FA0021055}"/>
              </a:ext>
            </a:extLst>
          </p:cNvPr>
          <p:cNvSpPr txBox="1"/>
          <p:nvPr/>
        </p:nvSpPr>
        <p:spPr>
          <a:xfrm>
            <a:off x="6096000" y="6365582"/>
            <a:ext cx="295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Source: Colley et al. </a:t>
            </a:r>
            <a:r>
              <a:rPr lang="en-US" sz="1400" i="1" dirty="0">
                <a:latin typeface="+mn-lt"/>
              </a:rPr>
              <a:t>The Lancet </a:t>
            </a:r>
            <a:r>
              <a:rPr lang="en-US" sz="1400" dirty="0">
                <a:latin typeface="+mn-lt"/>
              </a:rPr>
              <a:t>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BCABC-C608-5A51-0EA9-AD00382F9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485861"/>
            <a:ext cx="2770972" cy="237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82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0503" y="131749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228600" y="1071512"/>
            <a:ext cx="8704076" cy="115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</a:rPr>
              <a:t>Remedy: clear snails’ preferred habitat: submerged </a:t>
            </a:r>
            <a:r>
              <a:rPr lang="en-US" sz="2000" i="1" dirty="0" err="1">
                <a:effectLst/>
                <a:latin typeface="+mn-lt"/>
                <a:ea typeface="Calibri" panose="020F0502020204030204" pitchFamily="34" charset="0"/>
              </a:rPr>
              <a:t>Ceratophyllum</a:t>
            </a:r>
            <a:r>
              <a:rPr lang="en-US" sz="20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Calibri" panose="020F0502020204030204" pitchFamily="34" charset="0"/>
              </a:rPr>
              <a:t>demersum</a:t>
            </a:r>
            <a:r>
              <a:rPr lang="en-US" sz="2000" i="1" dirty="0">
                <a:effectLst/>
                <a:latin typeface="+mn-lt"/>
                <a:ea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endParaRPr lang="en-US" sz="2000" b="1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4E67E0-5C78-48D0-8F0E-5371FE3FC7A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4" b="2096"/>
          <a:stretch/>
        </p:blipFill>
        <p:spPr>
          <a:xfrm>
            <a:off x="320579" y="1561652"/>
            <a:ext cx="4096355" cy="227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6F712-CAA9-B2CA-C736-9E645CBD1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839" y="1456260"/>
            <a:ext cx="3924300" cy="1286940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B5219430-CC68-9893-9E40-DF5C8D314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 3: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Schisto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Senegal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F1FCFD-B35F-5BCC-0633-1949FD7BF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095" y="4345272"/>
            <a:ext cx="2020294" cy="19814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B3CF9E-8577-F48D-7FE6-46BC283B99D1}"/>
              </a:ext>
            </a:extLst>
          </p:cNvPr>
          <p:cNvSpPr txBox="1"/>
          <p:nvPr/>
        </p:nvSpPr>
        <p:spPr>
          <a:xfrm>
            <a:off x="4580638" y="2829159"/>
            <a:ext cx="4206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It works! Snails and infections (esp. S. </a:t>
            </a:r>
            <a:r>
              <a:rPr lang="en-US" sz="1800" b="1" dirty="0" err="1">
                <a:latin typeface="+mn-lt"/>
              </a:rPr>
              <a:t>mansoni</a:t>
            </a:r>
            <a:r>
              <a:rPr lang="en-US" sz="1800" b="1" dirty="0">
                <a:latin typeface="+mn-lt"/>
              </a:rPr>
              <a:t>) sharply reduced. Use the biomass as compost: </a:t>
            </a:r>
          </a:p>
          <a:p>
            <a:r>
              <a:rPr lang="en-US" sz="1800" b="1" dirty="0">
                <a:latin typeface="+mn-lt"/>
              </a:rPr>
              <a:t>Private B/C =[2.7,4.0]; Public B/C=[3.1,8.8] 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D858FE-6657-E044-E6E4-4BB60E773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77" y="3984778"/>
            <a:ext cx="5155151" cy="26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0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216691" y="1003300"/>
            <a:ext cx="6095117" cy="115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n-lt"/>
              </a:rPr>
              <a:t>Agricultural innovations: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- Biofortified crops to help boost micronutrient access for poor.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- Stress-resistant crops to cope w/flooding, drought, heat, pests.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- Livestock feeds to reduce methane, food-feed competition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- Upcycling wastes for fertilizer/feeds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New Genomic Techniques raise likelihood and accelerate rate of breakthroughs!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794CF4D-C83A-46B5-A233-13F0269A7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Plenty innovations are on the way!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94661A-0246-446B-ADF4-85338AE4B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895BF-9ED7-1011-D83D-729259FB79EB}"/>
              </a:ext>
            </a:extLst>
          </p:cNvPr>
          <p:cNvSpPr txBox="1"/>
          <p:nvPr/>
        </p:nvSpPr>
        <p:spPr>
          <a:xfrm>
            <a:off x="6715339" y="5057452"/>
            <a:ext cx="1674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credits: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Genetic Literacy Project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Mike Gore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Alexander Mathys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Sanergy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Andrew Simons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3DB77-B67F-E776-6C2B-61775B602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821" y="1101543"/>
            <a:ext cx="2174060" cy="1481078"/>
          </a:xfrm>
          <a:prstGeom prst="rect">
            <a:avLst/>
          </a:prstGeom>
        </p:spPr>
      </p:pic>
      <p:pic>
        <p:nvPicPr>
          <p:cNvPr id="11" name="Picture 10" descr="A picture containing person, salamander, frog, eaten&#10;&#10;Description automatically generated">
            <a:extLst>
              <a:ext uri="{FF2B5EF4-FFF2-40B4-BE49-F238E27FC236}">
                <a16:creationId xmlns:a16="http://schemas.microsoft.com/office/drawing/2014/main" id="{D409FA94-35CE-0221-814D-B75326FA11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4" r="24959" b="1"/>
          <a:stretch/>
        </p:blipFill>
        <p:spPr>
          <a:xfrm>
            <a:off x="4647699" y="5005066"/>
            <a:ext cx="1676018" cy="1596080"/>
          </a:xfrm>
          <a:prstGeom prst="rect">
            <a:avLst/>
          </a:prstGeom>
        </p:spPr>
      </p:pic>
      <p:pic>
        <p:nvPicPr>
          <p:cNvPr id="12" name="Picture 11" descr="A picture containing text, outdoor, rock, blue&#10;&#10;Description automatically generated">
            <a:extLst>
              <a:ext uri="{FF2B5EF4-FFF2-40B4-BE49-F238E27FC236}">
                <a16:creationId xmlns:a16="http://schemas.microsoft.com/office/drawing/2014/main" id="{FBFFEDAC-38EB-B3E2-189B-7CCCE39828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1" y="5091751"/>
            <a:ext cx="2042157" cy="1537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95617-E709-1724-DC05-0758189294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0769" y="5102775"/>
            <a:ext cx="2145009" cy="1515599"/>
          </a:xfrm>
          <a:prstGeom prst="rect">
            <a:avLst/>
          </a:prstGeom>
        </p:spPr>
      </p:pic>
      <p:pic>
        <p:nvPicPr>
          <p:cNvPr id="2050" name="Picture 2" descr="Women in science: Geneticist Pamela Ronald, developer of GMO flood-resistant  rice - Genetic Literacy Project">
            <a:extLst>
              <a:ext uri="{FF2B5EF4-FFF2-40B4-BE49-F238E27FC236}">
                <a16:creationId xmlns:a16="http://schemas.microsoft.com/office/drawing/2014/main" id="{A6F4A80A-1549-B6B7-1B81-806D0336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21" y="2704710"/>
            <a:ext cx="2368950" cy="15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295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794CF4D-C83A-46B5-A233-13F0269A7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Post-farmgate options especially promising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94661A-0246-446B-ADF4-85338AE4B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A15263-D129-3433-C0C3-9D42E23EAD3F}"/>
              </a:ext>
            </a:extLst>
          </p:cNvPr>
          <p:cNvSpPr txBox="1">
            <a:spLocks/>
          </p:cNvSpPr>
          <p:nvPr/>
        </p:nvSpPr>
        <p:spPr bwMode="auto">
          <a:xfrm>
            <a:off x="134938" y="990923"/>
            <a:ext cx="858301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Decoupling food production from land is increasingly culturally, economically, technologically feasible. Crucial for climate, infectious disease control, healthier/safer foods.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9F7748-FE53-38D7-F763-D6DDF58255BA}"/>
              </a:ext>
            </a:extLst>
          </p:cNvPr>
          <p:cNvGrpSpPr/>
          <p:nvPr/>
        </p:nvGrpSpPr>
        <p:grpSpPr>
          <a:xfrm>
            <a:off x="6339796" y="4212926"/>
            <a:ext cx="2766435" cy="1683616"/>
            <a:chOff x="-26071" y="3024269"/>
            <a:chExt cx="4349956" cy="3279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2FF1ED-3686-A5F8-9A5A-EFA856D30F5E}"/>
                </a:ext>
              </a:extLst>
            </p:cNvPr>
            <p:cNvSpPr txBox="1"/>
            <p:nvPr/>
          </p:nvSpPr>
          <p:spPr>
            <a:xfrm>
              <a:off x="-26071" y="5854191"/>
              <a:ext cx="4055616" cy="449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Gerry Machen/Creative Commons</a:t>
              </a:r>
              <a:endParaRPr lang="en-US" sz="9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08CDEA-B059-F0CC-83B9-8BA301DBD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42" y="3024269"/>
              <a:ext cx="4239443" cy="282992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42440B-146D-AED9-CDAF-D1A1C65989E3}"/>
              </a:ext>
            </a:extLst>
          </p:cNvPr>
          <p:cNvGrpSpPr/>
          <p:nvPr/>
        </p:nvGrpSpPr>
        <p:grpSpPr>
          <a:xfrm>
            <a:off x="2743200" y="2313144"/>
            <a:ext cx="2502812" cy="1740546"/>
            <a:chOff x="4616614" y="4395932"/>
            <a:chExt cx="3879041" cy="2519161"/>
          </a:xfrm>
        </p:grpSpPr>
        <p:pic>
          <p:nvPicPr>
            <p:cNvPr id="14" name="Picture 2" descr="This Soil-less Farming Will Reduce Water Usage By 95%!">
              <a:extLst>
                <a:ext uri="{FF2B5EF4-FFF2-40B4-BE49-F238E27FC236}">
                  <a16:creationId xmlns:a16="http://schemas.microsoft.com/office/drawing/2014/main" id="{791CA417-D314-5889-7AFA-806499459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614" y="4395932"/>
              <a:ext cx="3879041" cy="218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23A3C-8D3D-F5D0-0F00-F5237FC0B63D}"/>
                </a:ext>
              </a:extLst>
            </p:cNvPr>
            <p:cNvSpPr txBox="1"/>
            <p:nvPr/>
          </p:nvSpPr>
          <p:spPr>
            <a:xfrm>
              <a:off x="4616614" y="6581001"/>
              <a:ext cx="3286125" cy="33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Betterindia.com</a:t>
              </a:r>
              <a:endParaRPr lang="en-US" sz="9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1AB2F9-2C9B-EFE2-80B4-76A96FAA4249}"/>
              </a:ext>
            </a:extLst>
          </p:cNvPr>
          <p:cNvGrpSpPr/>
          <p:nvPr/>
        </p:nvGrpSpPr>
        <p:grpSpPr>
          <a:xfrm>
            <a:off x="5446370" y="2278875"/>
            <a:ext cx="2433646" cy="1792741"/>
            <a:chOff x="7837529" y="2623692"/>
            <a:chExt cx="3684574" cy="3171833"/>
          </a:xfrm>
        </p:grpSpPr>
        <p:pic>
          <p:nvPicPr>
            <p:cNvPr id="17" name="Picture 4" descr="Image may contain Human Person Helmet Clothing and Apparel">
              <a:extLst>
                <a:ext uri="{FF2B5EF4-FFF2-40B4-BE49-F238E27FC236}">
                  <a16:creationId xmlns:a16="http://schemas.microsoft.com/office/drawing/2014/main" id="{6305CE52-67FF-52AC-463B-E92A24890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29" y="2623692"/>
              <a:ext cx="3684574" cy="27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2749B8-6C85-9619-A8E0-9AA850036E81}"/>
                </a:ext>
              </a:extLst>
            </p:cNvPr>
            <p:cNvSpPr txBox="1"/>
            <p:nvPr/>
          </p:nvSpPr>
          <p:spPr>
            <a:xfrm>
              <a:off x="8219453" y="5387122"/>
              <a:ext cx="3286123" cy="408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Beck Deifenbach/Reuters</a:t>
              </a:r>
              <a:endParaRPr lang="en-US" sz="9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02EA5C7-1EBB-4FAB-A351-729129B9CE9E}"/>
              </a:ext>
            </a:extLst>
          </p:cNvPr>
          <p:cNvSpPr txBox="1"/>
          <p:nvPr/>
        </p:nvSpPr>
        <p:spPr>
          <a:xfrm>
            <a:off x="277386" y="3995678"/>
            <a:ext cx="62758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Profit-seeking, risk- reducing non-farm companies can drive change w/enough regulatory oversight and stakeholder pressure. Improve reformulation/fortification.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Learn the lesson of rennet.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Manage rural transitions proactively to build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rural livelihood opportunities: farm carbon, solar, wind and wildlife; CEA in idle, low-cost structures.</a:t>
            </a:r>
            <a:endParaRPr lang="en-US" sz="20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8D3FFFBD-E9DE-7BFB-2F10-9004B20148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6" y="2313144"/>
            <a:ext cx="2265456" cy="1509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4F042A-D95C-DB3B-699A-70B2503EB732}"/>
              </a:ext>
            </a:extLst>
          </p:cNvPr>
          <p:cNvSpPr txBox="1"/>
          <p:nvPr/>
        </p:nvSpPr>
        <p:spPr>
          <a:xfrm>
            <a:off x="6433226" y="5867077"/>
            <a:ext cx="2801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Photo credits: </a:t>
            </a:r>
            <a:r>
              <a:rPr lang="it-IT" sz="1400" dirty="0">
                <a:latin typeface="+mn-lt"/>
              </a:rPr>
              <a:t>Photo: Wallace Woon (Straits Times), Betterindia.com, : Beck Deifenbach/Reuters</a:t>
            </a:r>
            <a:r>
              <a:rPr lang="en-US" sz="1400" dirty="0">
                <a:latin typeface="+mn-lt"/>
              </a:rPr>
              <a:t>, </a:t>
            </a:r>
            <a:r>
              <a:rPr lang="it-IT" sz="1400" dirty="0">
                <a:latin typeface="+mn-lt"/>
              </a:rPr>
              <a:t>Gerry Machen/Creative Commons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79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0CB05C1B-BB4B-41A8-1922-70B88DF8D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393" name="Rectangle 6"/>
          <p:cNvSpPr>
            <a:spLocks noChangeArrowheads="1"/>
          </p:cNvSpPr>
          <p:nvPr/>
        </p:nvSpPr>
        <p:spPr bwMode="auto">
          <a:xfrm>
            <a:off x="0" y="34528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59395" name="TextBox 6"/>
          <p:cNvSpPr txBox="1">
            <a:spLocks noChangeArrowheads="1"/>
          </p:cNvSpPr>
          <p:nvPr/>
        </p:nvSpPr>
        <p:spPr bwMode="auto">
          <a:xfrm>
            <a:off x="306111" y="76200"/>
            <a:ext cx="88011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We can build human and environmental resilience to shocks, even in low-income rural communities</a:t>
            </a:r>
          </a:p>
          <a:p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Requires renewed commitment to innovation, in both technologies and institutions/policies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Shift focus from calories/yields to HERS indicators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Devote more effort to mid-stream/non-farm options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Social protection and enhanced risk management are handmaidens of innovation and progress.</a:t>
            </a:r>
          </a:p>
          <a:p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393" name="Rectangle 6"/>
          <p:cNvSpPr>
            <a:spLocks noChangeArrowheads="1"/>
          </p:cNvSpPr>
          <p:nvPr/>
        </p:nvSpPr>
        <p:spPr bwMode="auto">
          <a:xfrm>
            <a:off x="0" y="34528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336550" y="152400"/>
            <a:ext cx="8909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Thank you for your time, interest and comments!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5B7669A-458B-E2BF-74B7-072FD87DE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57" y="4572000"/>
            <a:ext cx="89090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Background literature available at</a:t>
            </a:r>
          </a:p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hlinkClick r:id="rId4"/>
              </a:rPr>
              <a:t>https://barrett.dyson.cornell.edu/</a:t>
            </a:r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Or email me at chris.barrett@cornell.edu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938" y="138113"/>
            <a:ext cx="8932862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3C621-D069-4098-A153-DAAEC0E3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build resilience to rising catastrophic risk exposure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28600" y="892475"/>
            <a:ext cx="860899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The world – and especially low-income, rural communities – face increasing risk of climate/conflict/pandemic/price/other shocks.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9369B5-47E3-E85C-00F8-968D05F90242}"/>
              </a:ext>
            </a:extLst>
          </p:cNvPr>
          <p:cNvGrpSpPr/>
          <p:nvPr/>
        </p:nvGrpSpPr>
        <p:grpSpPr>
          <a:xfrm>
            <a:off x="196250" y="1692346"/>
            <a:ext cx="3268685" cy="2466375"/>
            <a:chOff x="98598" y="1229984"/>
            <a:chExt cx="3806637" cy="3067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E693F6-B081-9747-3BC3-594E49E9B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040" y="1229984"/>
              <a:ext cx="3698195" cy="27109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1654C1-63BC-6D92-8F07-415CA3644232}"/>
                </a:ext>
              </a:extLst>
            </p:cNvPr>
            <p:cNvSpPr txBox="1"/>
            <p:nvPr/>
          </p:nvSpPr>
          <p:spPr>
            <a:xfrm>
              <a:off x="98598" y="3962615"/>
              <a:ext cx="3530225" cy="334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Source: </a:t>
              </a:r>
              <a:r>
                <a:rPr lang="en-US" sz="1200" dirty="0" err="1"/>
                <a:t>J.Masters</a:t>
              </a:r>
              <a:r>
                <a:rPr lang="en-US" sz="1200" dirty="0"/>
                <a:t>, Yale </a:t>
              </a:r>
              <a:r>
                <a:rPr lang="en-US" sz="1200" dirty="0" err="1"/>
                <a:t>Clim</a:t>
              </a:r>
              <a:r>
                <a:rPr lang="en-US" sz="1200" dirty="0"/>
                <a:t>. Conn. 2022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EB1422-1C27-8B1F-0286-3E0E44D0A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398" y="1641843"/>
            <a:ext cx="4199315" cy="2846443"/>
          </a:xfrm>
          <a:prstGeom prst="rect">
            <a:avLst/>
          </a:prstGeom>
        </p:spPr>
      </p:pic>
      <p:pic>
        <p:nvPicPr>
          <p:cNvPr id="10" name="Picture 9" descr="A graph of a disaster&#10;&#10;Description automatically generated with medium confidence">
            <a:extLst>
              <a:ext uri="{FF2B5EF4-FFF2-40B4-BE49-F238E27FC236}">
                <a16:creationId xmlns:a16="http://schemas.microsoft.com/office/drawing/2014/main" id="{29B86755-9C08-E863-0EC7-20FB2BB5EB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9" y="4254058"/>
            <a:ext cx="3454400" cy="24384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1BAA224-E0DF-0372-9795-9ED5F40D4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/>
          <a:stretch/>
        </p:blipFill>
        <p:spPr bwMode="auto">
          <a:xfrm>
            <a:off x="4250260" y="4254058"/>
            <a:ext cx="1646704" cy="240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C491FD-AE62-6156-AA4A-47A037764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335788"/>
            <a:ext cx="1769768" cy="2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938" y="117257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3C621-D069-4098-A153-DAAEC0E3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is especially important w/poverty traps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9D3DCF-D46B-BA8C-23B8-4E875C7A35AB}"/>
              </a:ext>
            </a:extLst>
          </p:cNvPr>
          <p:cNvSpPr txBox="1"/>
          <p:nvPr/>
        </p:nvSpPr>
        <p:spPr>
          <a:xfrm>
            <a:off x="190135" y="5853087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Resilience exists when people and systems can absorb or quickly recover from potentially catastrophic shocks and stressors.  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44A288-DDFF-2333-9FC9-68F578C9DAC0}"/>
              </a:ext>
            </a:extLst>
          </p:cNvPr>
          <p:cNvGrpSpPr/>
          <p:nvPr/>
        </p:nvGrpSpPr>
        <p:grpSpPr>
          <a:xfrm>
            <a:off x="254466" y="1954447"/>
            <a:ext cx="5448335" cy="3897977"/>
            <a:chOff x="254466" y="1954447"/>
            <a:chExt cx="5448335" cy="38979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C38FFB-BED4-993D-B978-3909E0214530}"/>
                </a:ext>
              </a:extLst>
            </p:cNvPr>
            <p:cNvGrpSpPr/>
            <p:nvPr/>
          </p:nvGrpSpPr>
          <p:grpSpPr>
            <a:xfrm>
              <a:off x="254466" y="1954447"/>
              <a:ext cx="5448335" cy="3444071"/>
              <a:chOff x="4942704" y="1335490"/>
              <a:chExt cx="3990158" cy="289320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544A050-4425-0FD0-BEB5-745669CA3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42704" y="1335490"/>
                <a:ext cx="3990158" cy="2893207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9434323-7431-4095-932B-EDCE22D0B9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2664" y="3124200"/>
                <a:ext cx="328413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D2EF478-596C-CEBD-2931-5F9C2BE22A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1524000"/>
                <a:ext cx="0" cy="2362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C857B223-D6DF-5DBE-C4C9-4F0F5BF78A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7203" y="2874969"/>
                <a:ext cx="10568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eaLnBrk="1" hangingPunct="1"/>
                <a:r>
                  <a:rPr lang="en-US" sz="1200" b="1" dirty="0">
                    <a:latin typeface="+mn-lt"/>
                  </a:rPr>
                  <a:t>poverty line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D854F01-37EC-DF14-187E-0C86827A12BC}"/>
                </a:ext>
              </a:extLst>
            </p:cNvPr>
            <p:cNvGrpSpPr/>
            <p:nvPr/>
          </p:nvGrpSpPr>
          <p:grpSpPr>
            <a:xfrm>
              <a:off x="882515" y="5337805"/>
              <a:ext cx="3714699" cy="514619"/>
              <a:chOff x="228600" y="2781300"/>
              <a:chExt cx="9530521" cy="181025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6A27109-940B-AE74-7C12-AC24FBEFE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213" y="2781300"/>
                <a:ext cx="9201908" cy="181025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EA8238-B790-929F-A7E0-C2506379C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600" y="2846605"/>
                <a:ext cx="371475" cy="1419225"/>
              </a:xfrm>
              <a:prstGeom prst="rect">
                <a:avLst/>
              </a:prstGeom>
            </p:spPr>
          </p:pic>
        </p:grpSp>
      </p:grp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134938" y="957868"/>
            <a:ext cx="881892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Poverty traps increasingly understood as arising due to catastrophic risk exposure and/or the experience of uninsured shocks in systems with a low-level (often multiple) stable states. </a:t>
            </a:r>
          </a:p>
        </p:txBody>
      </p:sp>
      <p:pic>
        <p:nvPicPr>
          <p:cNvPr id="26" name="Picture 25" descr="A picture containing text, outdoor, ground, person&#10;&#10;Description automatically generated">
            <a:extLst>
              <a:ext uri="{FF2B5EF4-FFF2-40B4-BE49-F238E27FC236}">
                <a16:creationId xmlns:a16="http://schemas.microsoft.com/office/drawing/2014/main" id="{D7269950-1BF3-5EFD-A890-F74D5CDA6C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81" y="2141544"/>
            <a:ext cx="1992473" cy="2989878"/>
          </a:xfrm>
          <a:prstGeom prst="rect">
            <a:avLst/>
          </a:prstGeom>
        </p:spPr>
      </p:pic>
      <p:pic>
        <p:nvPicPr>
          <p:cNvPr id="18" name="Picture 2" descr="One Illness Away: Why People Become Poor and How They Escape Poverty:  Krishna, Anirudh: 9780199584512: Amazon.com: Books">
            <a:extLst>
              <a:ext uri="{FF2B5EF4-FFF2-40B4-BE49-F238E27FC236}">
                <a16:creationId xmlns:a16="http://schemas.microsoft.com/office/drawing/2014/main" id="{CA9AFB2C-9761-9035-4774-D1AC3AF8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99" y="3299075"/>
            <a:ext cx="1768466" cy="26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657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938" y="139700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3C621-D069-4098-A153-DAAEC0E3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 environment is similarly vulnerable to shocks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134938" y="957868"/>
            <a:ext cx="881892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Climate, biodiversity, forests, soils, disease ecology, water similarly subject to multiple stable states and thus vulnerable to shocks. </a:t>
            </a: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Agrifood systems (AFS) especially important sources of shocks.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7EDC9-CB29-4FF7-F5EC-10FF0986EADB}"/>
              </a:ext>
            </a:extLst>
          </p:cNvPr>
          <p:cNvGrpSpPr/>
          <p:nvPr/>
        </p:nvGrpSpPr>
        <p:grpSpPr>
          <a:xfrm>
            <a:off x="1212793" y="3128853"/>
            <a:ext cx="4112170" cy="2925471"/>
            <a:chOff x="1212793" y="2290608"/>
            <a:chExt cx="4112170" cy="29254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60D80F-BC4C-47D1-24D8-894F5892F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3673" y="2290608"/>
              <a:ext cx="2055532" cy="27215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042220-1C69-DC94-1CB1-A29A4338144C}"/>
                </a:ext>
              </a:extLst>
            </p:cNvPr>
            <p:cNvSpPr txBox="1"/>
            <p:nvPr/>
          </p:nvSpPr>
          <p:spPr>
            <a:xfrm>
              <a:off x="1212793" y="4969858"/>
              <a:ext cx="41121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eorgia" panose="02040502050405020303" pitchFamily="18" charset="0"/>
                </a:rPr>
                <a:t>Source: https://www.globalagriculture.org/report-topics/water.html</a:t>
              </a:r>
              <a:endParaRPr lang="en-US" sz="10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334D64-AEA0-F8A8-E011-CE0188B1BFC0}"/>
              </a:ext>
            </a:extLst>
          </p:cNvPr>
          <p:cNvGrpSpPr/>
          <p:nvPr/>
        </p:nvGrpSpPr>
        <p:grpSpPr>
          <a:xfrm>
            <a:off x="93662" y="3034581"/>
            <a:ext cx="4112170" cy="2684831"/>
            <a:chOff x="93662" y="2196336"/>
            <a:chExt cx="4112170" cy="26848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30D39F-DA22-2616-3781-DEC845141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917" y="2196336"/>
              <a:ext cx="2838777" cy="25084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9FEEE4-6244-FD22-878D-C969F24FE5A6}"/>
                </a:ext>
              </a:extLst>
            </p:cNvPr>
            <p:cNvSpPr txBox="1"/>
            <p:nvPr/>
          </p:nvSpPr>
          <p:spPr>
            <a:xfrm>
              <a:off x="93662" y="4634946"/>
              <a:ext cx="41121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eorgia" panose="02040502050405020303" pitchFamily="18" charset="0"/>
                </a:rPr>
                <a:t>Source: Rohr et al. </a:t>
              </a:r>
              <a:r>
                <a:rPr lang="en-US" sz="1000" i="1" dirty="0">
                  <a:latin typeface="Georgia" panose="02040502050405020303" pitchFamily="18" charset="0"/>
                </a:rPr>
                <a:t>Nature Sustainability </a:t>
              </a:r>
              <a:r>
                <a:rPr lang="en-US" sz="1000" dirty="0">
                  <a:latin typeface="Georgia" panose="02040502050405020303" pitchFamily="18" charset="0"/>
                </a:rPr>
                <a:t>2019</a:t>
              </a:r>
              <a:endParaRPr lang="en-US" sz="10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BD0316E-6030-05F6-801C-2094635F455A}"/>
              </a:ext>
            </a:extLst>
          </p:cNvPr>
          <p:cNvSpPr/>
          <p:nvPr/>
        </p:nvSpPr>
        <p:spPr>
          <a:xfrm>
            <a:off x="6477000" y="5105400"/>
            <a:ext cx="1371600" cy="155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FBA308-04C3-A3FB-ED55-4BE296D0ADF3}"/>
              </a:ext>
            </a:extLst>
          </p:cNvPr>
          <p:cNvGrpSpPr/>
          <p:nvPr/>
        </p:nvGrpSpPr>
        <p:grpSpPr>
          <a:xfrm>
            <a:off x="5179184" y="3034581"/>
            <a:ext cx="3672636" cy="3137619"/>
            <a:chOff x="5179184" y="2196336"/>
            <a:chExt cx="3672636" cy="3137619"/>
          </a:xfrm>
        </p:grpSpPr>
        <p:pic>
          <p:nvPicPr>
            <p:cNvPr id="15" name="image4.png">
              <a:extLst>
                <a:ext uri="{FF2B5EF4-FFF2-40B4-BE49-F238E27FC236}">
                  <a16:creationId xmlns:a16="http://schemas.microsoft.com/office/drawing/2014/main" id="{D7C945BB-6C8E-3D31-2B59-2E4CC8C7FAA4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179184" y="2196336"/>
              <a:ext cx="3672636" cy="2810192"/>
            </a:xfrm>
            <a:prstGeom prst="rect">
              <a:avLst/>
            </a:prstGeom>
            <a:ln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B5A8E4-9242-064C-57DB-6AC1FA0E5EE4}"/>
                </a:ext>
              </a:extLst>
            </p:cNvPr>
            <p:cNvSpPr txBox="1"/>
            <p:nvPr/>
          </p:nvSpPr>
          <p:spPr>
            <a:xfrm>
              <a:off x="5791200" y="5087734"/>
              <a:ext cx="22071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eorgia" panose="02040502050405020303" pitchFamily="18" charset="0"/>
                </a:rPr>
                <a:t>Source: Yang et al. (in review)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7109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792" y="145256"/>
            <a:ext cx="8932862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3C621-D069-4098-A153-DAAEC0E3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resilience requires AFS transformation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28600" y="892475"/>
            <a:ext cx="882173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Agrifood systems are a common denominator to today’s </a:t>
            </a:r>
            <a:r>
              <a:rPr lang="en-US" sz="2400" b="1" dirty="0" err="1">
                <a:latin typeface="Calibri" pitchFamily="34" charset="0"/>
              </a:rPr>
              <a:t>polycrises</a:t>
            </a:r>
            <a:r>
              <a:rPr lang="en-US" sz="2400" b="1" dirty="0">
                <a:latin typeface="Calibri" pitchFamily="34" charset="0"/>
              </a:rPr>
              <a:t>.</a:t>
            </a:r>
          </a:p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Building resilience will require AFS transformation. </a:t>
            </a: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Hard but feasible. Overcame similar threats in 1930s-60s w/a “doubly progressive” strategy: progress through science + solidarity w/poor. Resurrect that strategy, but tailor to current needs.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AF8DE-4B9A-3E0D-2D34-FFF85521F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975" y="3990557"/>
            <a:ext cx="1645594" cy="16430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1CA3A9-8CCA-52D8-6F5A-56614DDCB159}"/>
              </a:ext>
            </a:extLst>
          </p:cNvPr>
          <p:cNvGrpSpPr/>
          <p:nvPr/>
        </p:nvGrpSpPr>
        <p:grpSpPr>
          <a:xfrm>
            <a:off x="236551" y="3665056"/>
            <a:ext cx="3859856" cy="3007583"/>
            <a:chOff x="236551" y="3665056"/>
            <a:chExt cx="3859856" cy="30075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CBA383-0B09-71EA-D620-82A3BC4F7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3665056"/>
              <a:ext cx="3342032" cy="22775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9AC845-6956-8145-55B8-6C53399A231E}"/>
                </a:ext>
              </a:extLst>
            </p:cNvPr>
            <p:cNvSpPr txBox="1"/>
            <p:nvPr/>
          </p:nvSpPr>
          <p:spPr>
            <a:xfrm>
              <a:off x="236551" y="5933975"/>
              <a:ext cx="38598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effectLst/>
                  <a:latin typeface="+mn-lt"/>
                </a:rPr>
                <a:t>Yield of maize (tons per hectare) and percentage area sown to hybrid seed, USA, 1900–70. Source: </a:t>
              </a:r>
              <a:r>
                <a:rPr lang="en-US" sz="1200" b="0" i="0" dirty="0">
                  <a:effectLst/>
                  <a:latin typeface="+mn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Byerlee (2020)</a:t>
              </a:r>
              <a:endParaRPr lang="en-US" sz="1200" dirty="0">
                <a:latin typeface="+mn-lt"/>
              </a:endParaRPr>
            </a:p>
            <a:p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4C961A7-9D84-8960-4350-A85673DBA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765" y="3913206"/>
            <a:ext cx="3220839" cy="1781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EC416-26EF-B899-A449-33D0D907DF34}"/>
              </a:ext>
            </a:extLst>
          </p:cNvPr>
          <p:cNvSpPr txBox="1"/>
          <p:nvPr/>
        </p:nvSpPr>
        <p:spPr>
          <a:xfrm>
            <a:off x="5662606" y="5673137"/>
            <a:ext cx="1252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effectLst/>
                <a:latin typeface="+mn-lt"/>
              </a:rPr>
              <a:t>Source: IRRI</a:t>
            </a:r>
            <a:endParaRPr lang="en-US" sz="14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33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938" y="138113"/>
            <a:ext cx="8932862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31913" y="931829"/>
            <a:ext cx="86868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Priorities are no longer need increasing yields / caloric availability.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 sustainable TFP growth and induced demand shifts to build healthy, equitable, resilient and sustainable AFS.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Bundle technological, policy and institutional innovations: 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Solutions are never just technical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Populations are never homogeneous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Political economy requires coalition building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FDBCDF6-DF16-04DD-263A-3BD12B63367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30277" r="68269" b="49399"/>
          <a:stretch/>
        </p:blipFill>
        <p:spPr bwMode="auto">
          <a:xfrm>
            <a:off x="457200" y="4495800"/>
            <a:ext cx="2944464" cy="1958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4F65AE0-381E-8A74-902E-B3788ED43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183028"/>
            <a:ext cx="2427798" cy="3427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1CC47-D738-302E-CC2A-52737A57E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 objectives correctly for mid-21</a:t>
            </a:r>
            <a:r>
              <a:rPr lang="en-US" sz="2800" b="1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century 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4770" y="105872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228600" y="981440"/>
            <a:ext cx="8686800" cy="115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n-lt"/>
              </a:rPr>
              <a:t>For decades, global response to humanitarian disasters was to ship surplus food from US/Canada/Europe: slow, inefficient, often culturally inappropriate, sometimes harmful to recipients.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n-lt"/>
              </a:rPr>
              <a:t>Past 15 years big shift towards modern EWS, cash-based assistance using local foods/markets. Supplement w/novel therapeutic foods.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794CF4D-C83A-46B5-A233-13F0269A7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Example 1: Improved humanitarian response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94661A-0246-446B-ADF4-85338AE4B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2" descr="State-Of-The-Art Automation Processes Helps More Malnourished Children |  Rockwell Automation">
            <a:extLst>
              <a:ext uri="{FF2B5EF4-FFF2-40B4-BE49-F238E27FC236}">
                <a16:creationId xmlns:a16="http://schemas.microsoft.com/office/drawing/2014/main" id="{67A208DF-4FF8-5931-76A3-82C8E711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56" y="3396984"/>
            <a:ext cx="1784616" cy="17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D8E776-85C0-DCBE-7E3D-703B78A6D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3264" b="9999"/>
          <a:stretch/>
        </p:blipFill>
        <p:spPr bwMode="auto">
          <a:xfrm>
            <a:off x="3012737" y="3389615"/>
            <a:ext cx="3370671" cy="224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A895BF-9ED7-1011-D83D-729259FB79EB}"/>
              </a:ext>
            </a:extLst>
          </p:cNvPr>
          <p:cNvSpPr txBox="1"/>
          <p:nvPr/>
        </p:nvSpPr>
        <p:spPr>
          <a:xfrm>
            <a:off x="6644314" y="5209215"/>
            <a:ext cx="1674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credits: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Devex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Edesia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0BDE2C0-2363-C0AE-E6D0-B2E7329E0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4" r="973" b="3150"/>
          <a:stretch/>
        </p:blipFill>
        <p:spPr bwMode="auto">
          <a:xfrm>
            <a:off x="334335" y="3281150"/>
            <a:ext cx="2427435" cy="32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61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250" y="138113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95250" y="139700"/>
            <a:ext cx="889635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Example 2: Index-based livestock insurance (IBLI)</a:t>
            </a:r>
            <a:endParaRPr lang="en-US" sz="28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46993" y="1024680"/>
            <a:ext cx="865001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r>
              <a:rPr lang="en-US" sz="2400" dirty="0">
                <a:latin typeface="Calibri" pitchFamily="34" charset="0"/>
              </a:rPr>
              <a:t>Poverty traps exist in the arid and semi-arid lands of Kenya/Ethiopia. </a:t>
            </a:r>
            <a:r>
              <a:rPr lang="en-US" sz="2400" b="1" dirty="0">
                <a:latin typeface="Calibri" pitchFamily="34" charset="0"/>
              </a:rPr>
              <a:t>Catastrophic herd loss risk due to major droughts is </a:t>
            </a:r>
            <a:r>
              <a:rPr lang="en-US" sz="2400" b="1" i="1" u="sng" dirty="0">
                <a:latin typeface="Calibri" pitchFamily="34" charset="0"/>
              </a:rPr>
              <a:t>the</a:t>
            </a:r>
            <a:r>
              <a:rPr lang="en-US" sz="2400" b="1" dirty="0">
                <a:latin typeface="Calibri" pitchFamily="34" charset="0"/>
              </a:rPr>
              <a:t> major cause of these dynamics. </a:t>
            </a:r>
            <a:r>
              <a:rPr lang="en-US" sz="2400" dirty="0">
                <a:latin typeface="Calibri" pitchFamily="34" charset="0"/>
              </a:rPr>
              <a:t>Puts a premium on drought risk management, both for individuals and for society. </a:t>
            </a:r>
          </a:p>
          <a:p>
            <a:pPr>
              <a:buFont typeface="Arial" charset="0"/>
              <a:buNone/>
            </a:pPr>
            <a:endParaRPr lang="en-US" sz="2800" dirty="0">
              <a:latin typeface="Calibri" pitchFamily="34" charset="0"/>
            </a:endParaRPr>
          </a:p>
          <a:p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3015191"/>
            <a:ext cx="4438650" cy="364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3984" y="2637706"/>
            <a:ext cx="645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Sources: </a:t>
            </a:r>
            <a:r>
              <a:rPr lang="en-US" sz="1200" dirty="0" err="1">
                <a:latin typeface="+mn-lt"/>
              </a:rPr>
              <a:t>Lybbert</a:t>
            </a:r>
            <a:r>
              <a:rPr lang="en-US" sz="1200" dirty="0">
                <a:latin typeface="+mn-lt"/>
              </a:rPr>
              <a:t> et al. (2004 </a:t>
            </a:r>
            <a:r>
              <a:rPr lang="en-US" sz="1200" i="1" dirty="0">
                <a:latin typeface="+mn-lt"/>
              </a:rPr>
              <a:t>EJ</a:t>
            </a:r>
            <a:r>
              <a:rPr lang="en-US" sz="1200" dirty="0">
                <a:latin typeface="+mn-lt"/>
              </a:rPr>
              <a:t>) and Santos &amp; Barrett (2011 </a:t>
            </a:r>
            <a:r>
              <a:rPr lang="en-US" sz="1200" i="1" dirty="0">
                <a:latin typeface="+mn-lt"/>
              </a:rPr>
              <a:t>JDE, </a:t>
            </a:r>
            <a:r>
              <a:rPr lang="en-US" sz="1200" dirty="0">
                <a:latin typeface="+mn-lt"/>
              </a:rPr>
              <a:t>2019 UCP/NBER volume) on </a:t>
            </a:r>
            <a:r>
              <a:rPr lang="en-US" sz="1200" dirty="0" err="1">
                <a:latin typeface="+mn-lt"/>
              </a:rPr>
              <a:t>Boran</a:t>
            </a:r>
            <a:r>
              <a:rPr lang="en-US" sz="1200" dirty="0">
                <a:latin typeface="+mn-lt"/>
              </a:rPr>
              <a:t> in s. Ethiopia. Barrett et al. (2006 </a:t>
            </a:r>
            <a:r>
              <a:rPr lang="en-US" sz="1200" i="1" dirty="0">
                <a:latin typeface="+mn-lt"/>
              </a:rPr>
              <a:t>JDS</a:t>
            </a:r>
            <a:r>
              <a:rPr lang="en-US" sz="1200" dirty="0">
                <a:latin typeface="+mn-lt"/>
              </a:rPr>
              <a:t>) and </a:t>
            </a:r>
            <a:r>
              <a:rPr lang="en-US" sz="1200" dirty="0" err="1">
                <a:latin typeface="+mn-lt"/>
              </a:rPr>
              <a:t>Chantarat</a:t>
            </a:r>
            <a:r>
              <a:rPr lang="en-US" sz="1200" dirty="0">
                <a:latin typeface="+mn-lt"/>
              </a:rPr>
              <a:t> et al. (2017 </a:t>
            </a:r>
            <a:r>
              <a:rPr lang="en-US" sz="1200" i="1" dirty="0">
                <a:latin typeface="+mn-lt"/>
              </a:rPr>
              <a:t>WD</a:t>
            </a:r>
            <a:r>
              <a:rPr lang="en-US" sz="1200" dirty="0">
                <a:latin typeface="+mn-lt"/>
              </a:rPr>
              <a:t>) in n. Kenya.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8890" r="14779" b="6665"/>
          <a:stretch/>
        </p:blipFill>
        <p:spPr>
          <a:xfrm>
            <a:off x="4585396" y="3155643"/>
            <a:ext cx="2113798" cy="2974975"/>
          </a:xfrm>
          <a:prstGeom prst="rect">
            <a:avLst/>
          </a:prstGeom>
        </p:spPr>
      </p:pic>
      <p:pic>
        <p:nvPicPr>
          <p:cNvPr id="12" name="Picture 4" descr="BoranWoman&amp;Child@DiribGombo">
            <a:extLst>
              <a:ext uri="{FF2B5EF4-FFF2-40B4-BE49-F238E27FC236}">
                <a16:creationId xmlns:a16="http://schemas.microsoft.com/office/drawing/2014/main" id="{7DC54AED-E1C0-416C-BF01-75A17C58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59" y="3155643"/>
            <a:ext cx="2240756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53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250" y="138113"/>
            <a:ext cx="8915400" cy="6567487"/>
          </a:xfrm>
          <a:prstGeom prst="rect">
            <a:avLst/>
          </a:prstGeom>
          <a:ln>
            <a:solidFill>
              <a:srgbClr val="B31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52654" y="1098110"/>
            <a:ext cx="855716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US" sz="2400" dirty="0">
                <a:latin typeface="+mn-lt"/>
              </a:rPr>
              <a:t>Seems worsening. Pastoralist systems adapted to weather shocks. But is it resilient to a shift in climate? Many models predict increased rainfall variability (i.e., increased risk of drought).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092" y="2581138"/>
            <a:ext cx="49714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Herd dynamics differ b/n good and poor rainfall states, so change w/drought (&lt;250 mm/</a:t>
            </a:r>
            <a:r>
              <a:rPr lang="en-US" sz="2400" dirty="0" err="1">
                <a:latin typeface="+mn-lt"/>
              </a:rPr>
              <a:t>yr</a:t>
            </a:r>
            <a:r>
              <a:rPr lang="en-US" sz="2400" dirty="0">
                <a:latin typeface="+mn-lt"/>
              </a:rPr>
              <a:t>) risk. </a:t>
            </a: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In southern Ethiopia, in expectation, doubling drought risk leads to system collapse in the absence of any change to prevailing herd dynamics.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15365" y="3864278"/>
            <a:ext cx="39195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Source: Barrett and Santos (</a:t>
            </a:r>
            <a:r>
              <a:rPr lang="en-US" sz="1400" i="1" dirty="0" err="1">
                <a:latin typeface="+mn-lt"/>
              </a:rPr>
              <a:t>Ecol</a:t>
            </a:r>
            <a:r>
              <a:rPr lang="en-US" sz="1400" i="1" dirty="0">
                <a:latin typeface="+mn-lt"/>
              </a:rPr>
              <a:t> Econ</a:t>
            </a:r>
            <a:r>
              <a:rPr lang="en-US" sz="1400" dirty="0">
                <a:latin typeface="+mn-lt"/>
              </a:rPr>
              <a:t> 2014)</a:t>
            </a:r>
          </a:p>
        </p:txBody>
      </p:sp>
      <p:pic>
        <p:nvPicPr>
          <p:cNvPr id="1025" name="Picture 2" descr="CCHD_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41" y="4293029"/>
            <a:ext cx="3276600" cy="238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708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9B599-B4F2-47EB-83D6-945F82F35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156" y="2211992"/>
            <a:ext cx="3537497" cy="2150243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926E2260-592A-63DD-2F9D-B43279CC7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IBLI: The threat of climate change</a:t>
            </a:r>
            <a:endParaRPr lang="en-US" sz="28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3060</TotalTime>
  <Words>1306</Words>
  <Application>Microsoft Macintosh PowerPoint</Application>
  <PresentationFormat>On-screen Show (4:3)</PresentationFormat>
  <Paragraphs>130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IBLI Performance Paper</dc:title>
  <dc:creator>Pin Chantarat</dc:creator>
  <cp:lastModifiedBy>Carey Okal Manwa, Sr</cp:lastModifiedBy>
  <cp:revision>164</cp:revision>
  <dcterms:created xsi:type="dcterms:W3CDTF">2009-03-02T19:09:48Z</dcterms:created>
  <dcterms:modified xsi:type="dcterms:W3CDTF">2024-02-13T15:50:03Z</dcterms:modified>
</cp:coreProperties>
</file>